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69" r:id="rId2"/>
    <p:sldId id="265" r:id="rId3"/>
    <p:sldId id="270" r:id="rId4"/>
    <p:sldId id="272" r:id="rId5"/>
    <p:sldId id="273" r:id="rId6"/>
    <p:sldId id="274" r:id="rId7"/>
    <p:sldId id="271" r:id="rId8"/>
    <p:sldId id="275" r:id="rId9"/>
    <p:sldId id="276" r:id="rId10"/>
    <p:sldId id="277" r:id="rId11"/>
    <p:sldId id="278" r:id="rId12"/>
    <p:sldId id="279" r:id="rId13"/>
    <p:sldId id="280" r:id="rId14"/>
    <p:sldId id="281" r:id="rId15"/>
    <p:sldId id="282"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2" r:id="rId43"/>
    <p:sldId id="311" r:id="rId44"/>
    <p:sldId id="313" r:id="rId45"/>
    <p:sldId id="314" r:id="rId46"/>
    <p:sldId id="315" r:id="rId47"/>
    <p:sldId id="316" r:id="rId48"/>
    <p:sldId id="317" r:id="rId49"/>
    <p:sldId id="319" r:id="rId50"/>
    <p:sldId id="318" r:id="rId51"/>
    <p:sldId id="320" r:id="rId52"/>
    <p:sldId id="321" r:id="rId53"/>
    <p:sldId id="322" r:id="rId54"/>
    <p:sldId id="323" r:id="rId55"/>
    <p:sldId id="324" r:id="rId56"/>
    <p:sldId id="325" r:id="rId57"/>
    <p:sldId id="327" r:id="rId58"/>
    <p:sldId id="326" r:id="rId59"/>
    <p:sldId id="328" r:id="rId60"/>
    <p:sldId id="329" r:id="rId61"/>
    <p:sldId id="330" r:id="rId62"/>
    <p:sldId id="331" r:id="rId63"/>
    <p:sldId id="332" r:id="rId64"/>
    <p:sldId id="334" r:id="rId65"/>
    <p:sldId id="335" r:id="rId66"/>
    <p:sldId id="336" r:id="rId67"/>
    <p:sldId id="337" r:id="rId68"/>
    <p:sldId id="338" r:id="rId69"/>
    <p:sldId id="339" r:id="rId70"/>
    <p:sldId id="341" r:id="rId71"/>
    <p:sldId id="340" r:id="rId72"/>
    <p:sldId id="342" r:id="rId73"/>
    <p:sldId id="343" r:id="rId74"/>
    <p:sldId id="345" r:id="rId75"/>
    <p:sldId id="346" r:id="rId7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8FF"/>
    <a:srgbClr val="E6F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40" autoAdjust="0"/>
  </p:normalViewPr>
  <p:slideViewPr>
    <p:cSldViewPr>
      <p:cViewPr varScale="1">
        <p:scale>
          <a:sx n="83" d="100"/>
          <a:sy n="83" d="100"/>
        </p:scale>
        <p:origin x="-94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DF51218-AF94-4D0A-B916-3B72A1E248F9}" type="slidenum">
              <a:rPr lang="en-US"/>
              <a:pPr/>
              <a:t>‹#›</a:t>
            </a:fld>
            <a:endParaRPr lang="en-US"/>
          </a:p>
        </p:txBody>
      </p:sp>
    </p:spTree>
    <p:extLst>
      <p:ext uri="{BB962C8B-B14F-4D97-AF65-F5344CB8AC3E}">
        <p14:creationId xmlns:p14="http://schemas.microsoft.com/office/powerpoint/2010/main" val="40572087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964B2C-6293-4DBE-AC3F-69A0784CE383}"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dirty="0"/>
              <a:t>Title Page</a:t>
            </a:r>
          </a:p>
          <a:p>
            <a:endParaRPr lang="en-US" dirty="0"/>
          </a:p>
          <a:p>
            <a:r>
              <a:rPr lang="en-US" dirty="0"/>
              <a:t>Below are some simple instructions on how to use this template: </a:t>
            </a:r>
          </a:p>
          <a:p>
            <a:r>
              <a:rPr lang="en-US" dirty="0"/>
              <a:t/>
            </a:r>
            <a:br>
              <a:rPr lang="en-US" dirty="0"/>
            </a:br>
            <a:r>
              <a:rPr lang="en-US" dirty="0"/>
              <a:t>1. You can change the text in the graphical screen above or in the outline area to the left.</a:t>
            </a:r>
            <a:br>
              <a:rPr lang="en-US" dirty="0"/>
            </a:br>
            <a:r>
              <a:rPr lang="en-US" dirty="0"/>
              <a:t/>
            </a:r>
            <a:br>
              <a:rPr lang="en-US" dirty="0"/>
            </a:br>
            <a:r>
              <a:rPr lang="en-US" dirty="0"/>
              <a:t>2. There is one default background that is indicated by “--------” .This slide acts as a space or a blank screen, use to clear or blank the screen. If you have a large graphic such as a map you could also use this screen. If you insert a new slide you will get this default background.</a:t>
            </a:r>
          </a:p>
          <a:p>
            <a:endParaRPr lang="en-US" dirty="0"/>
          </a:p>
          <a:p>
            <a:r>
              <a:rPr lang="en-US" dirty="0"/>
              <a:t>3. The first five slides have the other backgrounds for the set. To use more than one of these background types in your presentation highlight the one you wish to use and choose copy from the edit menu. Paste this slide where you want it to appear in your presentation, then change the text on this new slide. By copy/pasting the slide in this manor you will keep the background, text formatting and the customized animation from that slide. By using the copy/paste method you find it saves you time and keeps a consistent look through out your presentation. </a:t>
            </a:r>
          </a:p>
          <a:p>
            <a:endParaRPr lang="en-US" dirty="0"/>
          </a:p>
          <a:p>
            <a:r>
              <a:rPr lang="en-US" dirty="0"/>
              <a:t>4.There are a few additional notes written in the slide text wording that may be helpful.</a:t>
            </a:r>
          </a:p>
          <a:p>
            <a:endParaRPr lang="en-US" dirty="0"/>
          </a:p>
          <a:p>
            <a:r>
              <a:rPr lang="en-US" dirty="0"/>
              <a:t>Note:</a:t>
            </a:r>
            <a:br>
              <a:rPr lang="en-US" dirty="0"/>
            </a:br>
            <a:r>
              <a:rPr lang="en-US" dirty="0"/>
              <a:t>We are working on a website that in the future will provide help topics on using sermon outlines in PowerPoint as well as provide sermon templates similar to this one. Check www.sermon-outlines.com for more information.</a:t>
            </a:r>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19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29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39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49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59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69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70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71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72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73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74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75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C892-2695-4D01-A684-6E07A1A62DDA}" type="slidenum">
              <a:rPr lang="en-US"/>
              <a:pPr/>
              <a:t>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Sample Verse Layout Type 1</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2E6616-5036-493E-83A6-5F2DA20C58AC}"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4D2955-081D-4B74-8F46-61E14F44F9A2}"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4D515E-012C-4367-81AA-FD6B4F67B7BC}"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BDBF69-AAD0-4E98-92B9-358E667AA9F3}"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E85CDA-5671-4448-A0C0-13EBCAB13032}"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D36F72-4775-464F-A70D-02ABA7739CE6}"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5103EE-44E2-4E74-A528-980916715D7D}"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7EE3BE1-E310-4551-9820-E4B7DBFE0510}"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B00844C-50F1-4CC7-92CB-F9AD0580939C}"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EB8CC92-3D72-4702-A243-557262F4715D}"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702BE3-7DD2-46F5-82B7-9E9F0CC9D5CB}"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172FF35-6146-4176-A327-D6731142A2D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11.jpeg"/><Relationship Id="rId2" Type="http://schemas.openxmlformats.org/officeDocument/2006/relationships/notesSlide" Target="../notesSlides/notesSlide61.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g"/><Relationship Id="rId4" Type="http://schemas.openxmlformats.org/officeDocument/2006/relationships/image" Target="../media/image8.jpeg"/></Relationships>
</file>

<file path=ppt/slides/_rels/slide6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09600"/>
            <a:ext cx="7772400" cy="3352800"/>
          </a:xfrm>
          <a:effectLst>
            <a:outerShdw dist="17961" dir="2700000" algn="ctr" rotWithShape="0">
              <a:schemeClr val="bg2"/>
            </a:outerShdw>
          </a:effectLst>
        </p:spPr>
        <p:txBody>
          <a:bodyPr/>
          <a:lstStyle/>
          <a:p>
            <a:r>
              <a:rPr lang="es-MX" sz="8000" dirty="0" smtClean="0">
                <a:solidFill>
                  <a:schemeClr val="tx1"/>
                </a:solidFill>
                <a:latin typeface="IrisUPC" panose="020B0604020202020204" pitchFamily="34" charset="-34"/>
                <a:cs typeface="IrisUPC" panose="020B0604020202020204" pitchFamily="34" charset="-34"/>
              </a:rPr>
              <a:t>Temas </a:t>
            </a:r>
            <a:r>
              <a:rPr lang="es-MX" sz="8000" dirty="0">
                <a:solidFill>
                  <a:schemeClr val="tx1"/>
                </a:solidFill>
                <a:latin typeface="IrisUPC" panose="020B0604020202020204" pitchFamily="34" charset="-34"/>
                <a:cs typeface="IrisUPC" panose="020B0604020202020204" pitchFamily="34" charset="-34"/>
              </a:rPr>
              <a:t>de </a:t>
            </a:r>
            <a:r>
              <a:rPr lang="en-US" sz="8000" dirty="0">
                <a:solidFill>
                  <a:schemeClr val="tx1"/>
                </a:solidFill>
                <a:latin typeface="IrisUPC" panose="020B0604020202020204" pitchFamily="34" charset="-34"/>
                <a:cs typeface="IrisUPC" panose="020B0604020202020204" pitchFamily="34" charset="-34"/>
              </a:rPr>
              <a:t/>
            </a:r>
            <a:br>
              <a:rPr lang="en-US" sz="8000" dirty="0">
                <a:solidFill>
                  <a:schemeClr val="tx1"/>
                </a:solidFill>
                <a:latin typeface="IrisUPC" panose="020B0604020202020204" pitchFamily="34" charset="-34"/>
                <a:cs typeface="IrisUPC" panose="020B0604020202020204" pitchFamily="34" charset="-34"/>
              </a:rPr>
            </a:br>
            <a:r>
              <a:rPr lang="es-MX" sz="8000" dirty="0" smtClean="0">
                <a:solidFill>
                  <a:schemeClr val="tx1"/>
                </a:solidFill>
                <a:latin typeface="IrisUPC" panose="020B0604020202020204" pitchFamily="34" charset="-34"/>
                <a:cs typeface="IrisUPC" panose="020B0604020202020204" pitchFamily="34" charset="-34"/>
              </a:rPr>
              <a:t>APOLOGÉTICA</a:t>
            </a:r>
            <a:endParaRPr lang="en-US" sz="6000" dirty="0">
              <a:solidFill>
                <a:schemeClr val="tx1"/>
              </a:solidFill>
              <a:latin typeface="IrisUPC" panose="020B0604020202020204" pitchFamily="34" charset="-34"/>
              <a:cs typeface="IrisUPC" panose="020B0604020202020204" pitchFamily="34" charset="-34"/>
            </a:endParaRPr>
          </a:p>
        </p:txBody>
      </p:sp>
      <p:sp>
        <p:nvSpPr>
          <p:cNvPr id="30723" name="Rectangle 3"/>
          <p:cNvSpPr>
            <a:spLocks noGrp="1" noChangeArrowheads="1"/>
          </p:cNvSpPr>
          <p:nvPr>
            <p:ph type="body" idx="1"/>
          </p:nvPr>
        </p:nvSpPr>
        <p:spPr>
          <a:xfrm>
            <a:off x="228600" y="5334000"/>
            <a:ext cx="5181600" cy="1219200"/>
          </a:xfrm>
          <a:effectLst>
            <a:outerShdw dist="17961" dir="2700000" algn="ctr" rotWithShape="0">
              <a:schemeClr val="bg2"/>
            </a:outerShdw>
          </a:effectLst>
        </p:spPr>
        <p:txBody>
          <a:bodyPr/>
          <a:lstStyle/>
          <a:p>
            <a:pPr>
              <a:lnSpc>
                <a:spcPct val="60000"/>
              </a:lnSpc>
              <a:spcBef>
                <a:spcPct val="50000"/>
              </a:spcBef>
              <a:buFontTx/>
              <a:buNone/>
            </a:pPr>
            <a:r>
              <a:rPr lang="en-US" sz="2000" b="1" dirty="0" smtClean="0">
                <a:latin typeface="Arial" charset="0"/>
              </a:rPr>
              <a:t>Dr. José Luis Torres</a:t>
            </a:r>
            <a:endParaRPr lang="en-US" sz="2000" b="1" dirty="0">
              <a:latin typeface="Arial" charset="0"/>
            </a:endParaRPr>
          </a:p>
          <a:p>
            <a:pPr>
              <a:lnSpc>
                <a:spcPct val="60000"/>
              </a:lnSpc>
              <a:spcBef>
                <a:spcPct val="50000"/>
              </a:spcBef>
              <a:buFontTx/>
              <a:buNone/>
            </a:pPr>
            <a:r>
              <a:rPr lang="es-MX" sz="2000" b="1" dirty="0">
                <a:latin typeface="Arial" charset="0"/>
              </a:rPr>
              <a:t>Instituto Bíblico Bautista Antioquía</a:t>
            </a:r>
          </a:p>
          <a:p>
            <a:pPr>
              <a:lnSpc>
                <a:spcPct val="60000"/>
              </a:lnSpc>
              <a:spcBef>
                <a:spcPct val="50000"/>
              </a:spcBef>
              <a:buFontTx/>
              <a:buNone/>
            </a:pPr>
            <a:r>
              <a:rPr lang="en-US" sz="2000" b="1" dirty="0" smtClean="0">
                <a:latin typeface="Arial" charset="0"/>
              </a:rPr>
              <a:t>11 de Abril de 2015</a:t>
            </a:r>
            <a:endParaRPr lang="en-CA" sz="2000" b="1" dirty="0">
              <a:latin typeface="Arial"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dissolve">
                                      <p:cBhvr>
                                        <p:cTn id="7" dur="500"/>
                                        <p:tgtEl>
                                          <p:spTgt spid="30722">
                                            <p:txEl>
                                              <p:pRg st="0" end="0"/>
                                            </p:txEl>
                                          </p:spTgt>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0723"/>
                                        </p:tgtEl>
                                        <p:attrNameLst>
                                          <p:attrName>style.visibility</p:attrName>
                                        </p:attrNameLst>
                                      </p:cBhvr>
                                      <p:to>
                                        <p:strVal val="visible"/>
                                      </p:to>
                                    </p:set>
                                    <p:anim calcmode="lin" valueType="num">
                                      <p:cBhvr additive="base">
                                        <p:cTn id="11" dur="500" fill="hold"/>
                                        <p:tgtEl>
                                          <p:spTgt spid="30723"/>
                                        </p:tgtEl>
                                        <p:attrNameLst>
                                          <p:attrName>ppt_x</p:attrName>
                                        </p:attrNameLst>
                                      </p:cBhvr>
                                      <p:tavLst>
                                        <p:tav tm="0">
                                          <p:val>
                                            <p:strVal val="0-#ppt_w/2"/>
                                          </p:val>
                                        </p:tav>
                                        <p:tav tm="100000">
                                          <p:val>
                                            <p:strVal val="#ppt_x"/>
                                          </p:val>
                                        </p:tav>
                                      </p:tavLst>
                                    </p:anim>
                                    <p:anim calcmode="lin" valueType="num">
                                      <p:cBhvr additive="base">
                                        <p:cTn id="12" dur="500" fill="hold"/>
                                        <p:tgtEl>
                                          <p:spTgt spid="307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autoUpdateAnimBg="0" advAuto="0"/>
      <p:bldP spid="3072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surgimiento del término “Fundamentalista”.</a:t>
            </a:r>
          </a:p>
          <a:p>
            <a:pPr marL="1657350" lvl="2" indent="-742950">
              <a:buFont typeface="+mj-lt"/>
              <a:buAutoNum type="alphaLcPeriod" startAt="5"/>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fundamentalismo no fue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una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denominación,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sino un movimiento para combatir el modernismo pero hizo a un lado doctrinas importantes como la eclesiología y la escatología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80950367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surgimiento del término “Fundamentalista”.</a:t>
            </a:r>
          </a:p>
          <a:p>
            <a:pPr marL="1657350" lvl="2" indent="-742950">
              <a:buFont typeface="+mj-lt"/>
              <a:buAutoNum type="alphaLcPeriod" startAt="6"/>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Otros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bautistas fundamentalistas hicieron más énfasis en la separación, como J. Frank Norris, G.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Archer</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Weniger</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Bob Jones, Sr. y otros.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0"/>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1"/>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66800950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surgimiento del término “Fundamentalista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Surgimiento del Neo-evangelismo.</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0"/>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0"/>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1"/>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38195554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2" end="2"/>
                                            </p:txEl>
                                          </p:spTgt>
                                        </p:tgtEl>
                                      </p:cBhvr>
                                    </p:animEffect>
                                    <p:anim calcmode="lin" valueType="num">
                                      <p:cBhvr>
                                        <p:cTn id="14"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p:tgtEl>
                                          <p:spTgt spid="3">
                                            <p:txEl>
                                              <p:pRg st="2" end="2"/>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1" end="1"/>
                                            </p:txEl>
                                          </p:spTgt>
                                        </p:tgtEl>
                                      </p:cBhvr>
                                    </p:animEffect>
                                    <p:anim calcmode="lin" valueType="num">
                                      <p:cBhvr>
                                        <p:cTn id="21"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p:tgtEl>
                                          <p:spTgt spid="3">
                                            <p:txEl>
                                              <p:pRg st="1" end="1"/>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Surgimiento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del Neo-evangelismo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Fue un rechazo al fundamentalismo bíblico.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Billy Graham y su evangelismo ecuménico fue una figura clave.</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Harold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Ockenga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fundador de la NAE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National</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Association</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of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Evangelicals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acuñó el término en 1948 para repudiar la separación, que incluía la separación y denunciación del romanismo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34839869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Surgimiento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del Neo-evangelismo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Neo-evangelismo fue popularizado por hombres como Billy Graham, Bill Bright, Harold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Lindsell</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John R. W.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Stott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Luis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Palau</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Bill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Hybels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Warren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Wiersbe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Chuck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Colson</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Donald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McGavran</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Jack Van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Tony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Campolo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Arthur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Glasser</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D. James Kennedy, Chuck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Swindoll</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Max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Lucado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y muchos otros</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11679146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2" end="2"/>
                                            </p:txEl>
                                          </p:spTgt>
                                        </p:tgtEl>
                                      </p:cBhvr>
                                    </p:animEffect>
                                    <p:anim calcmode="lin" valueType="num">
                                      <p:cBhvr>
                                        <p:cTn id="14"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p:tgtEl>
                                          <p:spTgt spid="3">
                                            <p:txEl>
                                              <p:pRg st="2" end="2"/>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1" end="1"/>
                                            </p:txEl>
                                          </p:spTgt>
                                        </p:tgtEl>
                                      </p:cBhvr>
                                    </p:animEffect>
                                    <p:anim calcmode="lin" valueType="num">
                                      <p:cBhvr>
                                        <p:cTn id="21"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p:tgtEl>
                                          <p:spTgt spid="3">
                                            <p:txEl>
                                              <p:pRg st="1" end="1"/>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1754326"/>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Fundamentalismo</a:t>
            </a:r>
          </a:p>
          <a:p>
            <a:pPr marL="514350" lvl="0" indent="-514350">
              <a:buFontTx/>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Espectro Teológico (ver gráfico adjunto)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47542289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gradFill flip="none" rotWithShape="1">
            <a:gsLst>
              <a:gs pos="0">
                <a:srgbClr val="EFF8FF">
                  <a:shade val="30000"/>
                  <a:satMod val="115000"/>
                </a:srgbClr>
              </a:gs>
              <a:gs pos="50000">
                <a:srgbClr val="EFF8FF">
                  <a:shade val="67500"/>
                  <a:satMod val="115000"/>
                </a:srgbClr>
              </a:gs>
              <a:gs pos="100000">
                <a:srgbClr val="EFF8FF">
                  <a:shade val="100000"/>
                  <a:satMod val="115000"/>
                </a:srgbClr>
              </a:gs>
            </a:gsLst>
            <a:path path="circle">
              <a:fillToRect l="100000" b="100000"/>
            </a:path>
            <a:tileRect t="-100000" r="-100000"/>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55805729"/>
              </p:ext>
            </p:extLst>
          </p:nvPr>
        </p:nvGraphicFramePr>
        <p:xfrm>
          <a:off x="457196" y="921585"/>
          <a:ext cx="8305803" cy="5606399"/>
        </p:xfrm>
        <a:graphic>
          <a:graphicData uri="http://schemas.openxmlformats.org/drawingml/2006/table">
            <a:tbl>
              <a:tblPr firstRow="1" firstCol="1" bandRow="1" bandCol="1">
                <a:tableStyleId>{93296810-A885-4BE3-A3E7-6D5BEEA58F35}</a:tableStyleId>
              </a:tblPr>
              <a:tblGrid>
                <a:gridCol w="1091643"/>
                <a:gridCol w="1024587"/>
                <a:gridCol w="950712"/>
                <a:gridCol w="890475"/>
                <a:gridCol w="988218"/>
                <a:gridCol w="1120056"/>
                <a:gridCol w="1120056"/>
                <a:gridCol w="1120056"/>
              </a:tblGrid>
              <a:tr h="288923">
                <a:tc gridSpan="4">
                  <a:txBody>
                    <a:bodyPr/>
                    <a:lstStyle/>
                    <a:p>
                      <a:pPr marL="0" marR="0" algn="ctr">
                        <a:spcBef>
                          <a:spcPts val="0"/>
                        </a:spcBef>
                        <a:spcAft>
                          <a:spcPts val="0"/>
                        </a:spcAft>
                      </a:pPr>
                      <a:r>
                        <a:rPr lang="es-MX" sz="1100" b="1" dirty="0">
                          <a:solidFill>
                            <a:schemeClr val="accent5">
                              <a:lumMod val="20000"/>
                              <a:lumOff val="80000"/>
                            </a:schemeClr>
                          </a:solidFill>
                          <a:effectLst>
                            <a:outerShdw blurRad="38100" dist="38100" dir="2700000" algn="tl">
                              <a:srgbClr val="000000">
                                <a:alpha val="43137"/>
                              </a:srgbClr>
                            </a:outerShdw>
                          </a:effectLst>
                          <a:latin typeface="Biondi" panose="02000505030000020004" pitchFamily="2" charset="0"/>
                        </a:rPr>
                        <a:t>Liberal (Izquierda)</a:t>
                      </a:r>
                      <a:endParaRPr lang="en-US" sz="1050" b="1" dirty="0">
                        <a:solidFill>
                          <a:schemeClr val="accent5">
                            <a:lumMod val="20000"/>
                            <a:lumOff val="80000"/>
                          </a:schemeClr>
                        </a:solidFill>
                        <a:effectLst>
                          <a:outerShdw blurRad="38100" dist="38100" dir="2700000" algn="tl">
                            <a:srgbClr val="000000">
                              <a:alpha val="43137"/>
                            </a:srgbClr>
                          </a:outerShdw>
                        </a:effectLst>
                        <a:latin typeface="Biondi" panose="02000505030000020004" pitchFamily="2" charset="0"/>
                        <a:ea typeface="Times New Roman"/>
                        <a:cs typeface="Times New Roman"/>
                      </a:endParaRPr>
                    </a:p>
                  </a:txBody>
                  <a:tcPr marL="44372" marR="44372"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s-MX" sz="1100" b="1" dirty="0">
                          <a:solidFill>
                            <a:schemeClr val="accent5">
                              <a:lumMod val="20000"/>
                              <a:lumOff val="80000"/>
                            </a:schemeClr>
                          </a:solidFill>
                          <a:effectLst>
                            <a:outerShdw blurRad="38100" dist="38100" dir="2700000" algn="tl">
                              <a:srgbClr val="000000">
                                <a:alpha val="43137"/>
                              </a:srgbClr>
                            </a:outerShdw>
                          </a:effectLst>
                          <a:latin typeface="Biondi" panose="02000505030000020004" pitchFamily="2" charset="0"/>
                        </a:rPr>
                        <a:t>Conservador (Derecha )</a:t>
                      </a:r>
                      <a:endParaRPr lang="en-US" sz="1050" b="1" dirty="0">
                        <a:solidFill>
                          <a:schemeClr val="accent5">
                            <a:lumMod val="20000"/>
                            <a:lumOff val="80000"/>
                          </a:schemeClr>
                        </a:solidFill>
                        <a:effectLst>
                          <a:outerShdw blurRad="38100" dist="38100" dir="2700000" algn="tl">
                            <a:srgbClr val="000000">
                              <a:alpha val="43137"/>
                            </a:srgbClr>
                          </a:outerShdw>
                        </a:effectLst>
                        <a:latin typeface="Biondi" panose="02000505030000020004" pitchFamily="2" charset="0"/>
                        <a:ea typeface="Times New Roman"/>
                        <a:cs typeface="Times New Roman"/>
                      </a:endParaRPr>
                    </a:p>
                  </a:txBody>
                  <a:tcPr marL="44372" marR="44372"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212024">
                <a:tc>
                  <a:txBody>
                    <a:bodyPr/>
                    <a:lstStyle/>
                    <a:p>
                      <a:pPr marL="0" marR="0" algn="ctr">
                        <a:spcBef>
                          <a:spcPts val="0"/>
                        </a:spcBef>
                        <a:spcAft>
                          <a:spcPts val="0"/>
                        </a:spcAft>
                      </a:pPr>
                      <a:r>
                        <a:rPr lang="es-MX" sz="900" b="0">
                          <a:effectLst>
                            <a:outerShdw blurRad="38100" dist="38100" dir="2700000" algn="tl">
                              <a:srgbClr val="000000">
                                <a:alpha val="43137"/>
                              </a:srgbClr>
                            </a:outerShdw>
                          </a:effectLst>
                          <a:latin typeface="Franklin Gothic Demi" panose="020B0703020102020204" pitchFamily="34" charset="0"/>
                        </a:rPr>
                        <a:t> </a:t>
                      </a:r>
                      <a:endParaRPr lang="en-US" sz="1050" b="0">
                        <a:effectLst>
                          <a:outerShdw blurRad="38100" dist="38100" dir="2700000" algn="tl">
                            <a:srgbClr val="000000">
                              <a:alpha val="43137"/>
                            </a:srgbClr>
                          </a:outerShdw>
                        </a:effectLst>
                        <a:latin typeface="Franklin Gothic Demi" panose="020B0703020102020204" pitchFamily="34" charset="0"/>
                        <a:ea typeface="Times New Roman"/>
                        <a:cs typeface="Times New Roman"/>
                      </a:endParaRPr>
                    </a:p>
                  </a:txBody>
                  <a:tcPr marL="44372" marR="44372" marT="0" marB="0" anchor="ctr"/>
                </a:tc>
                <a:tc>
                  <a:txBody>
                    <a:bodyPr/>
                    <a:lstStyle/>
                    <a:p>
                      <a:pPr marL="0" marR="0" algn="ctr">
                        <a:spcBef>
                          <a:spcPts val="0"/>
                        </a:spcBef>
                        <a:spcAft>
                          <a:spcPts val="0"/>
                        </a:spcAft>
                      </a:pPr>
                      <a:r>
                        <a:rPr lang="es-MX" sz="900">
                          <a:solidFill>
                            <a:sysClr val="windowText" lastClr="000000"/>
                          </a:solidFill>
                          <a:effectLst>
                            <a:outerShdw blurRad="38100" dist="38100" dir="2700000" algn="tl">
                              <a:srgbClr val="000000">
                                <a:alpha val="43137"/>
                              </a:srgbClr>
                            </a:outerShdw>
                          </a:effectLst>
                        </a:rPr>
                        <a:t>MODERNISTA</a:t>
                      </a:r>
                      <a:endParaRPr lang="en-US" sz="1050" b="0">
                        <a:solidFill>
                          <a:sysClr val="windowText" lastClr="000000"/>
                        </a:solidFill>
                        <a:effectLst>
                          <a:outerShdw blurRad="38100" dist="38100" dir="2700000" algn="tl">
                            <a:srgbClr val="000000">
                              <a:alpha val="43137"/>
                            </a:srgbClr>
                          </a:outerShdw>
                        </a:effectLst>
                        <a:latin typeface="Verdana"/>
                        <a:ea typeface="Times New Roman"/>
                        <a:cs typeface="Times New Roman"/>
                      </a:endParaRPr>
                    </a:p>
                  </a:txBody>
                  <a:tcPr marL="44372" marR="44372" marT="0" marB="0" anchor="ctr"/>
                </a:tc>
                <a:tc>
                  <a:txBody>
                    <a:bodyPr/>
                    <a:lstStyle/>
                    <a:p>
                      <a:pPr marL="0" marR="0" algn="ctr">
                        <a:spcBef>
                          <a:spcPts val="0"/>
                        </a:spcBef>
                        <a:spcAft>
                          <a:spcPts val="0"/>
                        </a:spcAft>
                      </a:pPr>
                      <a:r>
                        <a:rPr lang="es-MX" sz="900">
                          <a:solidFill>
                            <a:sysClr val="windowText" lastClr="000000"/>
                          </a:solidFill>
                          <a:effectLst>
                            <a:outerShdw blurRad="38100" dist="38100" dir="2700000" algn="tl">
                              <a:srgbClr val="000000">
                                <a:alpha val="43137"/>
                              </a:srgbClr>
                            </a:outerShdw>
                          </a:effectLst>
                        </a:rPr>
                        <a:t>LIBERAL</a:t>
                      </a:r>
                      <a:endParaRPr lang="en-US" sz="1050" b="0">
                        <a:solidFill>
                          <a:sysClr val="windowText" lastClr="000000"/>
                        </a:solidFill>
                        <a:effectLst>
                          <a:outerShdw blurRad="38100" dist="38100" dir="2700000" algn="tl">
                            <a:srgbClr val="000000">
                              <a:alpha val="43137"/>
                            </a:srgbClr>
                          </a:outerShdw>
                        </a:effectLst>
                        <a:latin typeface="Verdana"/>
                        <a:ea typeface="Times New Roman"/>
                        <a:cs typeface="Times New Roman"/>
                      </a:endParaRPr>
                    </a:p>
                  </a:txBody>
                  <a:tcPr marL="44372" marR="44372" marT="0" marB="0" anchor="ctr"/>
                </a:tc>
                <a:tc>
                  <a:txBody>
                    <a:bodyPr/>
                    <a:lstStyle/>
                    <a:p>
                      <a:pPr marL="0" marR="0" algn="ctr">
                        <a:spcBef>
                          <a:spcPts val="0"/>
                        </a:spcBef>
                        <a:spcAft>
                          <a:spcPts val="0"/>
                        </a:spcAft>
                      </a:pPr>
                      <a:r>
                        <a:rPr lang="es-MX" sz="900">
                          <a:solidFill>
                            <a:sysClr val="windowText" lastClr="000000"/>
                          </a:solidFill>
                          <a:effectLst>
                            <a:outerShdw blurRad="38100" dist="38100" dir="2700000" algn="tl">
                              <a:srgbClr val="000000">
                                <a:alpha val="43137"/>
                              </a:srgbClr>
                            </a:outerShdw>
                          </a:effectLst>
                        </a:rPr>
                        <a:t>NEO-ORTODOXO</a:t>
                      </a:r>
                      <a:endParaRPr lang="en-US" sz="1050" b="0">
                        <a:solidFill>
                          <a:sysClr val="windowText" lastClr="000000"/>
                        </a:solidFill>
                        <a:effectLst>
                          <a:outerShdw blurRad="38100" dist="38100" dir="2700000" algn="tl">
                            <a:srgbClr val="000000">
                              <a:alpha val="43137"/>
                            </a:srgbClr>
                          </a:outerShdw>
                        </a:effectLst>
                        <a:latin typeface="Verdana"/>
                        <a:ea typeface="Times New Roman"/>
                        <a:cs typeface="Times New Roman"/>
                      </a:endParaRPr>
                    </a:p>
                  </a:txBody>
                  <a:tcPr marL="44372" marR="44372" marT="0" marB="0" anchor="ctr"/>
                </a:tc>
                <a:tc>
                  <a:txBody>
                    <a:bodyPr/>
                    <a:lstStyle/>
                    <a:p>
                      <a:pPr marL="0" marR="0" algn="ctr">
                        <a:spcBef>
                          <a:spcPts val="0"/>
                        </a:spcBef>
                        <a:spcAft>
                          <a:spcPts val="0"/>
                        </a:spcAft>
                      </a:pPr>
                      <a:r>
                        <a:rPr lang="es-MX" sz="900">
                          <a:solidFill>
                            <a:sysClr val="windowText" lastClr="000000"/>
                          </a:solidFill>
                          <a:effectLst>
                            <a:outerShdw blurRad="38100" dist="38100" dir="2700000" algn="tl">
                              <a:srgbClr val="000000">
                                <a:alpha val="43137"/>
                              </a:srgbClr>
                            </a:outerShdw>
                          </a:effectLst>
                        </a:rPr>
                        <a:t>NEO-EVANGÉLICO</a:t>
                      </a:r>
                      <a:endParaRPr lang="en-US" sz="1050" b="0">
                        <a:solidFill>
                          <a:sysClr val="windowText" lastClr="000000"/>
                        </a:solidFill>
                        <a:effectLst>
                          <a:outerShdw blurRad="38100" dist="38100" dir="2700000" algn="tl">
                            <a:srgbClr val="000000">
                              <a:alpha val="43137"/>
                            </a:srgbClr>
                          </a:outerShdw>
                        </a:effectLst>
                        <a:latin typeface="Verdana"/>
                        <a:ea typeface="Times New Roman"/>
                        <a:cs typeface="Times New Roman"/>
                      </a:endParaRPr>
                    </a:p>
                  </a:txBody>
                  <a:tcPr marL="44372" marR="44372" marT="0" marB="0" anchor="ctr"/>
                </a:tc>
                <a:tc>
                  <a:txBody>
                    <a:bodyPr/>
                    <a:lstStyle/>
                    <a:p>
                      <a:pPr marL="0" marR="0" algn="ctr">
                        <a:spcBef>
                          <a:spcPts val="0"/>
                        </a:spcBef>
                        <a:spcAft>
                          <a:spcPts val="0"/>
                        </a:spcAft>
                      </a:pPr>
                      <a:r>
                        <a:rPr lang="es-MX" sz="900">
                          <a:solidFill>
                            <a:sysClr val="windowText" lastClr="000000"/>
                          </a:solidFill>
                          <a:effectLst>
                            <a:outerShdw blurRad="38100" dist="38100" dir="2700000" algn="tl">
                              <a:srgbClr val="000000">
                                <a:alpha val="43137"/>
                              </a:srgbClr>
                            </a:outerShdw>
                          </a:effectLst>
                        </a:rPr>
                        <a:t>PSEUDO-FUNDAMENTAL</a:t>
                      </a:r>
                      <a:endParaRPr lang="en-US" sz="1050" b="0">
                        <a:solidFill>
                          <a:sysClr val="windowText" lastClr="000000"/>
                        </a:solidFill>
                        <a:effectLst>
                          <a:outerShdw blurRad="38100" dist="38100" dir="2700000" algn="tl">
                            <a:srgbClr val="000000">
                              <a:alpha val="43137"/>
                            </a:srgbClr>
                          </a:outerShdw>
                        </a:effectLst>
                        <a:latin typeface="Verdana"/>
                        <a:ea typeface="Times New Roman"/>
                        <a:cs typeface="Times New Roman"/>
                      </a:endParaRPr>
                    </a:p>
                  </a:txBody>
                  <a:tcPr marL="44372" marR="44372" marT="0" marB="0" anchor="ctr"/>
                </a:tc>
                <a:tc>
                  <a:txBody>
                    <a:bodyPr/>
                    <a:lstStyle/>
                    <a:p>
                      <a:pPr marL="0" marR="0" algn="ctr">
                        <a:spcBef>
                          <a:spcPts val="0"/>
                        </a:spcBef>
                        <a:spcAft>
                          <a:spcPts val="0"/>
                        </a:spcAft>
                      </a:pPr>
                      <a:r>
                        <a:rPr lang="es-MX" sz="900">
                          <a:solidFill>
                            <a:sysClr val="windowText" lastClr="000000"/>
                          </a:solidFill>
                          <a:effectLst>
                            <a:outerShdw blurRad="38100" dist="38100" dir="2700000" algn="tl">
                              <a:srgbClr val="000000">
                                <a:alpha val="43137"/>
                              </a:srgbClr>
                            </a:outerShdw>
                          </a:effectLst>
                        </a:rPr>
                        <a:t>FUNDAMENTAL BÍBLICO</a:t>
                      </a:r>
                      <a:endParaRPr lang="en-US" sz="1050" b="0">
                        <a:solidFill>
                          <a:sysClr val="windowText" lastClr="000000"/>
                        </a:solidFill>
                        <a:effectLst>
                          <a:outerShdw blurRad="38100" dist="38100" dir="2700000" algn="tl">
                            <a:srgbClr val="000000">
                              <a:alpha val="43137"/>
                            </a:srgbClr>
                          </a:outerShdw>
                        </a:effectLst>
                        <a:latin typeface="Verdana"/>
                        <a:ea typeface="Times New Roman"/>
                        <a:cs typeface="Times New Roman"/>
                      </a:endParaRPr>
                    </a:p>
                  </a:txBody>
                  <a:tcPr marL="44372" marR="44372" marT="0" marB="0" anchor="ctr"/>
                </a:tc>
                <a:tc>
                  <a:txBody>
                    <a:bodyPr/>
                    <a:lstStyle/>
                    <a:p>
                      <a:pPr marL="0" marR="0" algn="ctr">
                        <a:spcBef>
                          <a:spcPts val="0"/>
                        </a:spcBef>
                        <a:spcAft>
                          <a:spcPts val="0"/>
                        </a:spcAft>
                      </a:pPr>
                      <a:r>
                        <a:rPr lang="es-MX" sz="900" dirty="0">
                          <a:solidFill>
                            <a:sysClr val="windowText" lastClr="000000"/>
                          </a:solidFill>
                          <a:effectLst>
                            <a:outerShdw blurRad="38100" dist="38100" dir="2700000" algn="tl">
                              <a:srgbClr val="000000">
                                <a:alpha val="43137"/>
                              </a:srgbClr>
                            </a:outerShdw>
                          </a:effectLst>
                        </a:rPr>
                        <a:t>FUNDAMENTAL EXTREMISTA</a:t>
                      </a:r>
                      <a:endParaRPr lang="en-US" sz="1050" b="0" dirty="0">
                        <a:solidFill>
                          <a:sysClr val="windowText" lastClr="000000"/>
                        </a:solidFill>
                        <a:effectLst>
                          <a:outerShdw blurRad="38100" dist="38100" dir="2700000" algn="tl">
                            <a:srgbClr val="000000">
                              <a:alpha val="43137"/>
                            </a:srgbClr>
                          </a:outerShdw>
                        </a:effectLst>
                        <a:latin typeface="Verdana"/>
                        <a:ea typeface="Times New Roman"/>
                        <a:cs typeface="Times New Roman"/>
                      </a:endParaRPr>
                    </a:p>
                  </a:txBody>
                  <a:tcPr marL="44372" marR="44372" marT="0" marB="0" anchor="ctr"/>
                </a:tc>
              </a:tr>
              <a:tr h="212024">
                <a:tc>
                  <a:txBody>
                    <a:bodyPr/>
                    <a:lstStyle/>
                    <a:p>
                      <a:pPr marL="0" marR="0" algn="ctr">
                        <a:spcBef>
                          <a:spcPts val="0"/>
                        </a:spcBef>
                        <a:spcAft>
                          <a:spcPts val="0"/>
                        </a:spcAft>
                      </a:pPr>
                      <a:r>
                        <a:rPr lang="es-MX" sz="900" b="0">
                          <a:effectLst>
                            <a:outerShdw blurRad="38100" dist="38100" dir="2700000" algn="tl">
                              <a:srgbClr val="000000">
                                <a:alpha val="43137"/>
                              </a:srgbClr>
                            </a:outerShdw>
                          </a:effectLst>
                          <a:latin typeface="Franklin Gothic Demi" panose="020B0703020102020204" pitchFamily="34" charset="0"/>
                        </a:rPr>
                        <a:t>PALABRA CLAVE</a:t>
                      </a:r>
                      <a:endParaRPr lang="en-US" sz="1050" b="0">
                        <a:effectLst>
                          <a:outerShdw blurRad="38100" dist="38100" dir="2700000" algn="tl">
                            <a:srgbClr val="000000">
                              <a:alpha val="43137"/>
                            </a:srgbClr>
                          </a:outerShdw>
                        </a:effectLst>
                        <a:latin typeface="Franklin Gothic Demi" panose="020B0703020102020204" pitchFamily="34" charset="0"/>
                        <a:ea typeface="Times New Roman"/>
                        <a:cs typeface="Times New Roman"/>
                      </a:endParaRPr>
                    </a:p>
                  </a:txBody>
                  <a:tcPr marL="44372" marR="44372" marT="0" marB="0" anchor="ctr"/>
                </a:tc>
                <a:tc>
                  <a:txBody>
                    <a:bodyPr/>
                    <a:lstStyle/>
                    <a:p>
                      <a:pPr marL="0" marR="0" algn="ctr">
                        <a:spcBef>
                          <a:spcPts val="0"/>
                        </a:spcBef>
                        <a:spcAft>
                          <a:spcPts val="0"/>
                        </a:spcAft>
                      </a:pPr>
                      <a:r>
                        <a:rPr lang="es-MX" sz="900" dirty="0">
                          <a:solidFill>
                            <a:sysClr val="windowText" lastClr="000000"/>
                          </a:solidFill>
                          <a:effectLst/>
                          <a:latin typeface="Calibri" panose="020F0502020204030204" pitchFamily="34" charset="0"/>
                        </a:rPr>
                        <a:t>Negación</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a:solidFill>
                            <a:sysClr val="windowText" lastClr="000000"/>
                          </a:solidFill>
                          <a:effectLst/>
                          <a:latin typeface="Calibri" panose="020F0502020204030204" pitchFamily="34" charset="0"/>
                        </a:rPr>
                        <a:t>Cuestionar</a:t>
                      </a:r>
                      <a:endParaRPr lang="en-US" sz="105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a:solidFill>
                            <a:sysClr val="windowText" lastClr="000000"/>
                          </a:solidFill>
                          <a:effectLst/>
                          <a:latin typeface="Calibri" panose="020F0502020204030204" pitchFamily="34" charset="0"/>
                        </a:rPr>
                        <a:t>Dar Nuevo significado</a:t>
                      </a:r>
                      <a:endParaRPr lang="en-US" sz="105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a:solidFill>
                            <a:sysClr val="windowText" lastClr="000000"/>
                          </a:solidFill>
                          <a:effectLst/>
                          <a:latin typeface="Calibri" panose="020F0502020204030204" pitchFamily="34" charset="0"/>
                        </a:rPr>
                        <a:t>Tolerancia</a:t>
                      </a:r>
                      <a:endParaRPr lang="en-US" sz="105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a:solidFill>
                            <a:sysClr val="windowText" lastClr="000000"/>
                          </a:solidFill>
                          <a:effectLst/>
                          <a:latin typeface="Calibri" panose="020F0502020204030204" pitchFamily="34" charset="0"/>
                        </a:rPr>
                        <a:t>Evitar extremos </a:t>
                      </a:r>
                      <a:endParaRPr lang="en-US" sz="105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a:solidFill>
                            <a:sysClr val="windowText" lastClr="000000"/>
                          </a:solidFill>
                          <a:effectLst/>
                          <a:latin typeface="Calibri" panose="020F0502020204030204" pitchFamily="34" charset="0"/>
                        </a:rPr>
                        <a:t>Separación</a:t>
                      </a:r>
                      <a:endParaRPr lang="en-US" sz="105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a:solidFill>
                            <a:sysClr val="windowText" lastClr="000000"/>
                          </a:solidFill>
                          <a:effectLst/>
                          <a:latin typeface="Calibri" panose="020F0502020204030204" pitchFamily="34" charset="0"/>
                        </a:rPr>
                        <a:t>Aislamiento</a:t>
                      </a:r>
                      <a:endParaRPr lang="en-US" sz="1050">
                        <a:solidFill>
                          <a:sysClr val="windowText" lastClr="000000"/>
                        </a:solidFill>
                        <a:effectLst/>
                        <a:latin typeface="Calibri" panose="020F0502020204030204" pitchFamily="34" charset="0"/>
                        <a:ea typeface="Times New Roman"/>
                        <a:cs typeface="Times New Roman"/>
                      </a:endParaRPr>
                    </a:p>
                  </a:txBody>
                  <a:tcPr marL="44372" marR="44372" marT="0" marB="0"/>
                </a:tc>
              </a:tr>
              <a:tr h="1020443">
                <a:tc>
                  <a:txBody>
                    <a:bodyPr/>
                    <a:lstStyle/>
                    <a:p>
                      <a:pPr marL="0" marR="0" algn="ctr">
                        <a:spcBef>
                          <a:spcPts val="0"/>
                        </a:spcBef>
                        <a:spcAft>
                          <a:spcPts val="0"/>
                        </a:spcAft>
                      </a:pPr>
                      <a:r>
                        <a:rPr lang="es-MX" sz="900" b="0" dirty="0">
                          <a:effectLst>
                            <a:outerShdw blurRad="38100" dist="38100" dir="2700000" algn="tl">
                              <a:srgbClr val="000000">
                                <a:alpha val="43137"/>
                              </a:srgbClr>
                            </a:outerShdw>
                          </a:effectLst>
                          <a:latin typeface="Franklin Gothic Demi" panose="020B0703020102020204" pitchFamily="34" charset="0"/>
                        </a:rPr>
                        <a:t>DOCTRINA</a:t>
                      </a:r>
                      <a:endParaRPr lang="en-US" sz="1050" b="0" dirty="0">
                        <a:effectLst>
                          <a:outerShdw blurRad="38100" dist="38100" dir="2700000" algn="tl">
                            <a:srgbClr val="000000">
                              <a:alpha val="43137"/>
                            </a:srgbClr>
                          </a:outerShdw>
                        </a:effectLst>
                        <a:latin typeface="Franklin Gothic Demi" panose="020B0703020102020204" pitchFamily="34" charset="0"/>
                        <a:ea typeface="Times New Roman"/>
                        <a:cs typeface="Times New Roman"/>
                      </a:endParaRPr>
                    </a:p>
                  </a:txBody>
                  <a:tcPr marL="44372" marR="44372" marT="0" marB="0" anchor="ctr"/>
                </a:tc>
                <a:tc>
                  <a:txBody>
                    <a:bodyPr/>
                    <a:lstStyle/>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No . . </a:t>
                      </a:r>
                      <a:endParaRPr lang="en-US" sz="900" kern="1200" dirty="0">
                        <a:solidFill>
                          <a:sysClr val="windowText" lastClr="000000"/>
                        </a:solidFill>
                        <a:effectLst/>
                        <a:latin typeface="Calibri" panose="020F0502020204030204" pitchFamily="34" charset="0"/>
                      </a:endParaRPr>
                    </a:p>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Nacimiento Virginal</a:t>
                      </a:r>
                      <a:endParaRPr lang="en-US" sz="900" kern="1200" dirty="0">
                        <a:solidFill>
                          <a:sysClr val="windowText" lastClr="000000"/>
                        </a:solidFill>
                        <a:effectLst/>
                        <a:latin typeface="Calibri" panose="020F0502020204030204" pitchFamily="34" charset="0"/>
                      </a:endParaRPr>
                    </a:p>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No inspiración de Escrituras</a:t>
                      </a:r>
                      <a:endParaRPr lang="en-US" sz="900" kern="1200" dirty="0">
                        <a:solidFill>
                          <a:sysClr val="windowText" lastClr="000000"/>
                        </a:solidFill>
                        <a:effectLst/>
                        <a:latin typeface="Calibri" panose="020F0502020204030204" pitchFamily="34" charset="0"/>
                      </a:endParaRPr>
                    </a:p>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Cielo, no infierno literal</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pPr>
                      <a:r>
                        <a:rPr lang="es-MX" sz="900" kern="1200" dirty="0" smtClean="0">
                          <a:solidFill>
                            <a:sysClr val="windowText" lastClr="000000"/>
                          </a:solidFill>
                          <a:effectLst/>
                          <a:latin typeface="Calibri" panose="020F0502020204030204" pitchFamily="34" charset="0"/>
                        </a:rPr>
                        <a:t>Cuestiona . . .</a:t>
                      </a:r>
                      <a:endParaRPr lang="en-US" sz="900" kern="1200" dirty="0" smtClean="0">
                        <a:solidFill>
                          <a:sysClr val="windowText" lastClr="000000"/>
                        </a:solidFill>
                        <a:effectLst/>
                        <a:latin typeface="Calibri" panose="020F0502020204030204" pitchFamily="34" charset="0"/>
                      </a:endParaRPr>
                    </a:p>
                    <a:p>
                      <a:pPr marL="111125" marR="0" lvl="0" indent="-111125">
                        <a:spcBef>
                          <a:spcPts val="0"/>
                        </a:spcBef>
                        <a:spcAft>
                          <a:spcPts val="0"/>
                        </a:spcAft>
                        <a:buSzPts val="800"/>
                        <a:buFont typeface="Symbol"/>
                        <a:buChar char=""/>
                        <a:tabLst/>
                      </a:pPr>
                      <a:r>
                        <a:rPr lang="es-MX" sz="900" kern="1200" dirty="0" smtClean="0">
                          <a:solidFill>
                            <a:sysClr val="windowText" lastClr="000000"/>
                          </a:solidFill>
                          <a:effectLst/>
                          <a:latin typeface="Calibri" panose="020F0502020204030204" pitchFamily="34" charset="0"/>
                        </a:rPr>
                        <a:t>Autenticidad </a:t>
                      </a:r>
                      <a:r>
                        <a:rPr lang="es-MX" sz="900" kern="1200" dirty="0">
                          <a:solidFill>
                            <a:sysClr val="windowText" lastClr="000000"/>
                          </a:solidFill>
                          <a:effectLst/>
                          <a:latin typeface="Calibri" panose="020F0502020204030204" pitchFamily="34" charset="0"/>
                        </a:rPr>
                        <a:t>de milagros</a:t>
                      </a:r>
                      <a:endParaRPr lang="en-US" sz="900" kern="1200" dirty="0">
                        <a:solidFill>
                          <a:sysClr val="windowText" lastClr="000000"/>
                        </a:solidFill>
                        <a:effectLst/>
                        <a:latin typeface="Calibri" panose="020F0502020204030204" pitchFamily="34" charset="0"/>
                      </a:endParaRPr>
                    </a:p>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No toman la Biblia literalmente</a:t>
                      </a:r>
                      <a:endParaRPr lang="en-US" sz="900" kern="1200" dirty="0">
                        <a:solidFill>
                          <a:sysClr val="windowText" lastClr="000000"/>
                        </a:solidFill>
                        <a:effectLst/>
                        <a:latin typeface="Calibri" panose="020F0502020204030204" pitchFamily="34" charset="0"/>
                      </a:endParaRPr>
                    </a:p>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“Científico”</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No se sabe cómo realmente pasó</a:t>
                      </a:r>
                      <a:endParaRPr lang="en-US" sz="900" kern="1200" dirty="0">
                        <a:solidFill>
                          <a:sysClr val="windowText" lastClr="000000"/>
                        </a:solidFill>
                        <a:effectLst/>
                        <a:latin typeface="Calibri" panose="020F0502020204030204" pitchFamily="34" charset="0"/>
                      </a:endParaRPr>
                    </a:p>
                    <a:p>
                      <a:pPr marL="164465" marR="0" indent="-178435">
                        <a:spcBef>
                          <a:spcPts val="0"/>
                        </a:spcBef>
                        <a:spcAft>
                          <a:spcPts val="0"/>
                        </a:spcAft>
                        <a:tabLst>
                          <a:tab pos="71755" algn="l"/>
                          <a:tab pos="16446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pPr>
                      <a:r>
                        <a:rPr lang="es-MX" sz="900" kern="1200" dirty="0">
                          <a:solidFill>
                            <a:sysClr val="windowText" lastClr="000000"/>
                          </a:solidFill>
                          <a:effectLst/>
                          <a:latin typeface="Calibri" panose="020F0502020204030204" pitchFamily="34" charset="0"/>
                        </a:rPr>
                        <a:t>Oficialmente aceptan las doctrinas fundamentales</a:t>
                      </a:r>
                      <a:endParaRPr lang="en-US" sz="900" kern="1200" dirty="0">
                        <a:solidFill>
                          <a:sysClr val="windowText" lastClr="000000"/>
                        </a:solidFill>
                        <a:effectLst/>
                        <a:latin typeface="Calibri" panose="020F0502020204030204" pitchFamily="34" charset="0"/>
                      </a:endParaRPr>
                    </a:p>
                    <a:p>
                      <a:pPr marL="164465" marR="0" indent="-178435">
                        <a:spcBef>
                          <a:spcPts val="0"/>
                        </a:spcBef>
                        <a:spcAft>
                          <a:spcPts val="0"/>
                        </a:spcAft>
                        <a:tabLst>
                          <a:tab pos="71755" algn="l"/>
                          <a:tab pos="16446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71755" algn="l"/>
                          <a:tab pos="113665" algn="l"/>
                          <a:tab pos="164465" algn="l"/>
                        </a:tabLst>
                      </a:pPr>
                      <a:r>
                        <a:rPr lang="es-MX" sz="900" kern="1200" dirty="0">
                          <a:solidFill>
                            <a:sysClr val="windowText" lastClr="000000"/>
                          </a:solidFill>
                          <a:effectLst/>
                          <a:latin typeface="Calibri" panose="020F0502020204030204" pitchFamily="34" charset="0"/>
                        </a:rPr>
                        <a:t>Aceptan las doctrinas fundamentales, el problema está en otra área</a:t>
                      </a:r>
                      <a:endParaRPr lang="en-US" sz="900" kern="1200" dirty="0">
                        <a:solidFill>
                          <a:sysClr val="windowText" lastClr="000000"/>
                        </a:solidFill>
                        <a:effectLst/>
                        <a:latin typeface="Calibri" panose="020F0502020204030204" pitchFamily="34" charset="0"/>
                      </a:endParaRPr>
                    </a:p>
                    <a:p>
                      <a:pPr marL="164465" marR="0" indent="-178435">
                        <a:spcBef>
                          <a:spcPts val="0"/>
                        </a:spcBef>
                        <a:spcAft>
                          <a:spcPts val="0"/>
                        </a:spcAft>
                        <a:tabLst>
                          <a:tab pos="71755" algn="l"/>
                          <a:tab pos="16446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71755" algn="l"/>
                          <a:tab pos="113665" algn="l"/>
                          <a:tab pos="164465" algn="l"/>
                        </a:tabLst>
                      </a:pPr>
                      <a:r>
                        <a:rPr lang="es-MX" sz="900" kern="1200" dirty="0">
                          <a:solidFill>
                            <a:sysClr val="windowText" lastClr="000000"/>
                          </a:solidFill>
                          <a:effectLst/>
                          <a:latin typeface="Calibri" panose="020F0502020204030204" pitchFamily="34" charset="0"/>
                        </a:rPr>
                        <a:t>Dios dijo lo que quiso decir y quiso decir lo que dijo </a:t>
                      </a:r>
                      <a:endParaRPr lang="en-US" sz="900" kern="1200" dirty="0">
                        <a:solidFill>
                          <a:sysClr val="windowText" lastClr="000000"/>
                        </a:solidFill>
                        <a:effectLst/>
                        <a:latin typeface="Calibri" panose="020F0502020204030204" pitchFamily="34" charset="0"/>
                      </a:endParaRPr>
                    </a:p>
                    <a:p>
                      <a:pPr marL="164465" marR="0" indent="-178435">
                        <a:spcBef>
                          <a:spcPts val="0"/>
                        </a:spcBef>
                        <a:spcAft>
                          <a:spcPts val="0"/>
                        </a:spcAft>
                        <a:tabLst>
                          <a:tab pos="71755" algn="l"/>
                          <a:tab pos="16446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5888" marR="0" lvl="0" indent="-115888">
                        <a:spcBef>
                          <a:spcPts val="0"/>
                        </a:spcBef>
                        <a:spcAft>
                          <a:spcPts val="0"/>
                        </a:spcAft>
                        <a:buSzPts val="800"/>
                        <a:buFont typeface="Symbol"/>
                        <a:buChar char=""/>
                        <a:tabLst/>
                      </a:pPr>
                      <a:r>
                        <a:rPr lang="es-MX" sz="900" dirty="0">
                          <a:solidFill>
                            <a:sysClr val="windowText" lastClr="000000"/>
                          </a:solidFill>
                          <a:effectLst/>
                          <a:latin typeface="Calibri" panose="020F0502020204030204" pitchFamily="34" charset="0"/>
                        </a:rPr>
                        <a:t>Aceptan las doctrinas fundamentales pero se </a:t>
                      </a:r>
                      <a:r>
                        <a:rPr lang="es-MX" sz="900" dirty="0" err="1">
                          <a:solidFill>
                            <a:sysClr val="windowText" lastClr="000000"/>
                          </a:solidFill>
                          <a:effectLst/>
                          <a:latin typeface="Calibri" panose="020F0502020204030204" pitchFamily="34" charset="0"/>
                        </a:rPr>
                        <a:t>aislan</a:t>
                      </a:r>
                      <a:r>
                        <a:rPr lang="es-MX" sz="900" dirty="0">
                          <a:solidFill>
                            <a:sysClr val="windowText" lastClr="000000"/>
                          </a:solidFill>
                          <a:effectLst/>
                          <a:latin typeface="Calibri" panose="020F0502020204030204" pitchFamily="34" charset="0"/>
                        </a:rPr>
                        <a:t> de todos los que no crean las “</a:t>
                      </a:r>
                      <a:r>
                        <a:rPr lang="es-MX" sz="900" dirty="0" err="1">
                          <a:solidFill>
                            <a:sysClr val="windowText" lastClr="000000"/>
                          </a:solidFill>
                          <a:effectLst/>
                          <a:latin typeface="Calibri" panose="020F0502020204030204" pitchFamily="34" charset="0"/>
                        </a:rPr>
                        <a:t>ies</a:t>
                      </a:r>
                      <a:r>
                        <a:rPr lang="es-MX" sz="900" dirty="0">
                          <a:solidFill>
                            <a:sysClr val="windowText" lastClr="000000"/>
                          </a:solidFill>
                          <a:effectLst/>
                          <a:latin typeface="Calibri" panose="020F0502020204030204" pitchFamily="34" charset="0"/>
                        </a:rPr>
                        <a:t>” y las “jotas” como ellos</a:t>
                      </a:r>
                      <a:endParaRPr lang="en-US" sz="1050" dirty="0">
                        <a:solidFill>
                          <a:sysClr val="windowText" lastClr="000000"/>
                        </a:solidFill>
                        <a:effectLst/>
                        <a:latin typeface="Calibri" panose="020F0502020204030204" pitchFamily="34" charset="0"/>
                      </a:endParaRPr>
                    </a:p>
                    <a:p>
                      <a:pPr marL="164465" marR="0" indent="-178435">
                        <a:spcBef>
                          <a:spcPts val="0"/>
                        </a:spcBef>
                        <a:spcAft>
                          <a:spcPts val="0"/>
                        </a:spcAft>
                        <a:tabLst>
                          <a:tab pos="71755" algn="l"/>
                          <a:tab pos="164465" algn="l"/>
                        </a:tabLs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r>
              <a:tr h="786471">
                <a:tc>
                  <a:txBody>
                    <a:bodyPr/>
                    <a:lstStyle/>
                    <a:p>
                      <a:pPr marL="0" marR="0" algn="ctr">
                        <a:spcBef>
                          <a:spcPts val="0"/>
                        </a:spcBef>
                        <a:spcAft>
                          <a:spcPts val="0"/>
                        </a:spcAft>
                      </a:pPr>
                      <a:r>
                        <a:rPr lang="es-MX" sz="900" b="0">
                          <a:effectLst>
                            <a:outerShdw blurRad="38100" dist="38100" dir="2700000" algn="tl">
                              <a:srgbClr val="000000">
                                <a:alpha val="43137"/>
                              </a:srgbClr>
                            </a:outerShdw>
                          </a:effectLst>
                          <a:latin typeface="Franklin Gothic Demi" panose="020B0703020102020204" pitchFamily="34" charset="0"/>
                        </a:rPr>
                        <a:t>SEPARACIÓN ECLESIÁSTICA</a:t>
                      </a:r>
                      <a:endParaRPr lang="en-US" sz="1050" b="0">
                        <a:effectLst>
                          <a:outerShdw blurRad="38100" dist="38100" dir="2700000" algn="tl">
                            <a:srgbClr val="000000">
                              <a:alpha val="43137"/>
                            </a:srgbClr>
                          </a:outerShdw>
                        </a:effectLst>
                        <a:latin typeface="Franklin Gothic Demi" panose="020B0703020102020204" pitchFamily="34" charset="0"/>
                        <a:ea typeface="Times New Roman"/>
                        <a:cs typeface="Times New Roman"/>
                      </a:endParaRPr>
                    </a:p>
                  </a:txBody>
                  <a:tcPr marL="44372" marR="44372" marT="0" marB="0" anchor="ctr"/>
                </a:tc>
                <a:tc>
                  <a:txBody>
                    <a:bodyPr/>
                    <a:lstStyle/>
                    <a:p>
                      <a:pPr marL="111125" marR="0" lvl="0" indent="-111125">
                        <a:spcBef>
                          <a:spcPts val="0"/>
                        </a:spcBef>
                        <a:spcAft>
                          <a:spcPts val="0"/>
                        </a:spcAft>
                        <a:buSzPts val="800"/>
                        <a:buFont typeface="Symbol"/>
                        <a:buChar char=""/>
                        <a:tabLst>
                          <a:tab pos="50165" algn="l"/>
                          <a:tab pos="113665" algn="l"/>
                        </a:tabLst>
                      </a:pPr>
                      <a:r>
                        <a:rPr lang="es-MX" sz="900" kern="1200" dirty="0">
                          <a:solidFill>
                            <a:sysClr val="windowText" lastClr="000000"/>
                          </a:solidFill>
                          <a:effectLst/>
                          <a:latin typeface="Calibri" panose="020F0502020204030204" pitchFamily="34" charset="0"/>
                        </a:rPr>
                        <a:t>Unión con otras religiones</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113665" algn="l"/>
                        </a:tabLst>
                      </a:pPr>
                      <a:r>
                        <a:rPr lang="es-MX" sz="900" kern="1200" dirty="0">
                          <a:solidFill>
                            <a:sysClr val="windowText" lastClr="000000"/>
                          </a:solidFill>
                          <a:effectLst/>
                          <a:latin typeface="Calibri" panose="020F0502020204030204" pitchFamily="34" charset="0"/>
                        </a:rPr>
                        <a:t>Unión con todas las denominaciones </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dirty="0">
                          <a:solidFill>
                            <a:sysClr val="windowText" lastClr="000000"/>
                          </a:solidFill>
                          <a:effectLst/>
                          <a:latin typeface="Calibri" panose="020F0502020204030204" pitchFamily="34" charset="0"/>
                        </a:rPr>
                        <a:t>No es asunto de preocupación</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dirty="0">
                          <a:solidFill>
                            <a:sysClr val="windowText" lastClr="000000"/>
                          </a:solidFill>
                          <a:effectLst/>
                          <a:latin typeface="Calibri" panose="020F0502020204030204" pitchFamily="34" charset="0"/>
                        </a:rPr>
                        <a:t>No hay que criticar. Vive y deja vivir</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a:solidFill>
                            <a:sysClr val="windowText" lastClr="000000"/>
                          </a:solidFill>
                          <a:effectLst/>
                          <a:latin typeface="Calibri" panose="020F0502020204030204" pitchFamily="34" charset="0"/>
                        </a:rPr>
                        <a:t>Fundamental en doctrina, neo-evangélico en cuanto a separación</a:t>
                      </a:r>
                      <a:endParaRPr lang="en-US" sz="900" kern="120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a:solidFill>
                            <a:sysClr val="windowText" lastClr="000000"/>
                          </a:solidFill>
                          <a:effectLst/>
                          <a:latin typeface="Calibri" panose="020F0502020204030204" pitchFamily="34" charset="0"/>
                        </a:rPr>
                        <a:t> </a:t>
                      </a:r>
                      <a:endParaRPr lang="en-US" sz="900" kern="120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indent="-111125">
                        <a:spcBef>
                          <a:spcPts val="0"/>
                        </a:spcBef>
                        <a:spcAft>
                          <a:spcPts val="0"/>
                        </a:spcAft>
                        <a:tabLst>
                          <a:tab pos="50165" algn="l"/>
                          <a:tab pos="71755" algn="l"/>
                        </a:tabLst>
                      </a:pPr>
                      <a:r>
                        <a:rPr lang="es-MX" sz="900" kern="1200" dirty="0">
                          <a:solidFill>
                            <a:schemeClr val="bg2"/>
                          </a:solidFill>
                          <a:effectLst/>
                          <a:latin typeface="Calibri" panose="020F0502020204030204" pitchFamily="34" charset="0"/>
                        </a:rPr>
                        <a:t>2 Juan 1:10</a:t>
                      </a:r>
                      <a:br>
                        <a:rPr lang="es-MX" sz="900" kern="1200" dirty="0">
                          <a:solidFill>
                            <a:schemeClr val="bg2"/>
                          </a:solidFill>
                          <a:effectLst/>
                          <a:latin typeface="Calibri" panose="020F0502020204030204" pitchFamily="34" charset="0"/>
                        </a:rPr>
                      </a:br>
                      <a:r>
                        <a:rPr lang="es-MX" sz="900" kern="1200" dirty="0">
                          <a:solidFill>
                            <a:schemeClr val="bg2"/>
                          </a:solidFill>
                          <a:effectLst/>
                          <a:latin typeface="Calibri" panose="020F0502020204030204" pitchFamily="34" charset="0"/>
                        </a:rPr>
                        <a:t>. .  y no trae esta doctrina, no lo recibáis en casa, ni le digáis: !!Bienvenido!</a:t>
                      </a:r>
                      <a:endParaRPr lang="en-US" sz="900" kern="1200" dirty="0">
                        <a:solidFill>
                          <a:schemeClr val="bg2"/>
                        </a:solidFill>
                        <a:effectLst/>
                        <a:latin typeface="Calibri" panose="020F0502020204030204" pitchFamily="34" charset="0"/>
                        <a:ea typeface="+mn-ea"/>
                        <a:cs typeface="+mn-cs"/>
                      </a:endParaRPr>
                    </a:p>
                  </a:txBody>
                  <a:tcPr marL="44372" marR="44372" marT="0" marB="0"/>
                </a:tc>
                <a:tc>
                  <a:txBody>
                    <a:bodyPr/>
                    <a:lstStyle/>
                    <a:p>
                      <a:pPr marL="115888" marR="0" lvl="0" indent="-115888">
                        <a:spcBef>
                          <a:spcPts val="0"/>
                        </a:spcBef>
                        <a:spcAft>
                          <a:spcPts val="0"/>
                        </a:spcAft>
                        <a:buSzPts val="800"/>
                        <a:buFont typeface="Symbol"/>
                        <a:buChar char=""/>
                        <a:tabLst>
                          <a:tab pos="50165" algn="l"/>
                          <a:tab pos="71755" algn="l"/>
                          <a:tab pos="113665" algn="l"/>
                        </a:tabLst>
                      </a:pPr>
                      <a:r>
                        <a:rPr lang="es-MX" sz="900" dirty="0">
                          <a:solidFill>
                            <a:sysClr val="windowText" lastClr="000000"/>
                          </a:solidFill>
                          <a:effectLst/>
                          <a:latin typeface="Calibri" panose="020F0502020204030204" pitchFamily="34" charset="0"/>
                        </a:rPr>
                        <a:t>Orgullo. Total rechazo</a:t>
                      </a:r>
                      <a:endParaRPr lang="en-US" sz="1050" dirty="0">
                        <a:solidFill>
                          <a:sysClr val="windowText" lastClr="000000"/>
                        </a:solidFill>
                        <a:effectLst/>
                        <a:latin typeface="Calibri" panose="020F0502020204030204" pitchFamily="34" charset="0"/>
                      </a:endParaRPr>
                    </a:p>
                    <a:p>
                      <a:pPr marL="115888" marR="0" indent="-115888">
                        <a:spcBef>
                          <a:spcPts val="0"/>
                        </a:spcBef>
                        <a:spcAft>
                          <a:spcPts val="0"/>
                        </a:spcAft>
                        <a:tabLst>
                          <a:tab pos="50165" algn="l"/>
                          <a:tab pos="71755" algn="l"/>
                        </a:tabLs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r>
              <a:tr h="983089">
                <a:tc>
                  <a:txBody>
                    <a:bodyPr/>
                    <a:lstStyle/>
                    <a:p>
                      <a:pPr marL="0" marR="0" algn="ctr">
                        <a:spcBef>
                          <a:spcPts val="0"/>
                        </a:spcBef>
                        <a:spcAft>
                          <a:spcPts val="0"/>
                        </a:spcAft>
                      </a:pPr>
                      <a:r>
                        <a:rPr lang="es-MX" sz="900" b="0">
                          <a:effectLst>
                            <a:outerShdw blurRad="38100" dist="38100" dir="2700000" algn="tl">
                              <a:srgbClr val="000000">
                                <a:alpha val="43137"/>
                              </a:srgbClr>
                            </a:outerShdw>
                          </a:effectLst>
                          <a:latin typeface="Franklin Gothic Demi" panose="020B0703020102020204" pitchFamily="34" charset="0"/>
                        </a:rPr>
                        <a:t>SEPARACIÓN ÉTICA (Santidad personal)</a:t>
                      </a:r>
                      <a:endParaRPr lang="en-US" sz="1050" b="0">
                        <a:effectLst>
                          <a:outerShdw blurRad="38100" dist="38100" dir="2700000" algn="tl">
                            <a:srgbClr val="000000">
                              <a:alpha val="43137"/>
                            </a:srgbClr>
                          </a:outerShdw>
                        </a:effectLst>
                        <a:latin typeface="Franklin Gothic Demi" panose="020B0703020102020204" pitchFamily="34" charset="0"/>
                      </a:endParaRPr>
                    </a:p>
                    <a:p>
                      <a:pPr marL="0" marR="0">
                        <a:spcBef>
                          <a:spcPts val="0"/>
                        </a:spcBef>
                        <a:spcAft>
                          <a:spcPts val="0"/>
                        </a:spcAft>
                      </a:pPr>
                      <a:r>
                        <a:rPr lang="es-MX" sz="900" b="0">
                          <a:effectLst>
                            <a:outerShdw blurRad="38100" dist="38100" dir="2700000" algn="tl">
                              <a:srgbClr val="000000">
                                <a:alpha val="43137"/>
                              </a:srgbClr>
                            </a:outerShdw>
                          </a:effectLst>
                          <a:latin typeface="Franklin Gothic Demi" panose="020B0703020102020204" pitchFamily="34" charset="0"/>
                        </a:rPr>
                        <a:t> </a:t>
                      </a:r>
                      <a:endParaRPr lang="en-US" sz="1050" b="0">
                        <a:effectLst>
                          <a:outerShdw blurRad="38100" dist="38100" dir="2700000" algn="tl">
                            <a:srgbClr val="000000">
                              <a:alpha val="43137"/>
                            </a:srgbClr>
                          </a:outerShdw>
                        </a:effectLst>
                        <a:latin typeface="Franklin Gothic Demi" panose="020B0703020102020204" pitchFamily="34" charset="0"/>
                        <a:ea typeface="Times New Roman"/>
                        <a:cs typeface="Times New Roman"/>
                      </a:endParaRPr>
                    </a:p>
                  </a:txBody>
                  <a:tcPr marL="44372" marR="44372" marT="0" marB="0" anchor="ctr"/>
                </a:tc>
                <a:tc gridSpan="2">
                  <a:txBody>
                    <a:bodyPr/>
                    <a:lstStyle/>
                    <a:p>
                      <a:pPr marL="111125" marR="0" lvl="0" indent="-111125">
                        <a:spcBef>
                          <a:spcPts val="0"/>
                        </a:spcBef>
                        <a:spcAft>
                          <a:spcPts val="0"/>
                        </a:spcAft>
                        <a:buSzPts val="800"/>
                        <a:buFont typeface="Symbol"/>
                        <a:buChar char=""/>
                        <a:tabLst>
                          <a:tab pos="50165" algn="l"/>
                          <a:tab pos="113665" algn="l"/>
                        </a:tabLst>
                      </a:pPr>
                      <a:r>
                        <a:rPr lang="es-MX" sz="900" kern="1200">
                          <a:solidFill>
                            <a:sysClr val="windowText" lastClr="000000"/>
                          </a:solidFill>
                          <a:effectLst/>
                          <a:latin typeface="Calibri" panose="020F0502020204030204" pitchFamily="34" charset="0"/>
                        </a:rPr>
                        <a:t>Ninguna diferencia con los mundanos: toman fuman, van a bailes, etc.</a:t>
                      </a:r>
                      <a:endParaRPr lang="en-US" sz="900" kern="120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Lst>
                      </a:pPr>
                      <a:r>
                        <a:rPr lang="es-MX" sz="900" kern="1200">
                          <a:solidFill>
                            <a:sysClr val="windowText" lastClr="000000"/>
                          </a:solidFill>
                          <a:effectLst/>
                          <a:latin typeface="Calibri" panose="020F0502020204030204" pitchFamily="34" charset="0"/>
                        </a:rPr>
                        <a:t> </a:t>
                      </a:r>
                      <a:endParaRPr lang="en-US" sz="900" kern="1200">
                        <a:solidFill>
                          <a:sysClr val="windowText" lastClr="000000"/>
                        </a:solidFill>
                        <a:effectLst/>
                        <a:latin typeface="Calibri" panose="020F0502020204030204" pitchFamily="34" charset="0"/>
                        <a:ea typeface="+mn-ea"/>
                        <a:cs typeface="+mn-cs"/>
                      </a:endParaRPr>
                    </a:p>
                  </a:txBody>
                  <a:tcPr marL="44372" marR="44372" marT="0" marB="0"/>
                </a:tc>
                <a:tc hMerge="1">
                  <a:txBody>
                    <a:bodyPr/>
                    <a:lstStyle/>
                    <a:p>
                      <a:endParaRPr lang="en-US"/>
                    </a:p>
                  </a:txBody>
                  <a:tcPr/>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dirty="0">
                          <a:solidFill>
                            <a:sysClr val="windowText" lastClr="000000"/>
                          </a:solidFill>
                          <a:effectLst/>
                          <a:latin typeface="Calibri" panose="020F0502020204030204" pitchFamily="34" charset="0"/>
                        </a:rPr>
                        <a:t>No es asunto de preocupación</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dirty="0">
                          <a:solidFill>
                            <a:sysClr val="windowText" lastClr="000000"/>
                          </a:solidFill>
                          <a:effectLst/>
                          <a:latin typeface="Calibri" panose="020F0502020204030204" pitchFamily="34" charset="0"/>
                        </a:rPr>
                        <a:t>Estándares bajos. Predican contra el pecado, pero no dicen qué es el pecado</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Lst>
                      </a:pPr>
                      <a:r>
                        <a:rPr lang="es-MX" sz="900" kern="1200" dirty="0">
                          <a:solidFill>
                            <a:sysClr val="windowText" lastClr="000000"/>
                          </a:solidFill>
                          <a:effectLst/>
                          <a:latin typeface="Calibri" panose="020F0502020204030204" pitchFamily="34" charset="0"/>
                        </a:rPr>
                        <a:t>En la teoría predican contra el pecado, en la práctica lo toleran</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dirty="0">
                          <a:solidFill>
                            <a:sysClr val="windowText" lastClr="000000"/>
                          </a:solidFill>
                          <a:effectLst/>
                          <a:latin typeface="Calibri" panose="020F0502020204030204" pitchFamily="34" charset="0"/>
                        </a:rPr>
                        <a:t>Tito 2:12  . . . vivamos en este siglo sobria, justa y piadosamente,</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5888" marR="0" lvl="0" indent="-115888">
                        <a:spcBef>
                          <a:spcPts val="0"/>
                        </a:spcBef>
                        <a:spcAft>
                          <a:spcPts val="0"/>
                        </a:spcAft>
                        <a:buSzPts val="800"/>
                        <a:buFont typeface="Symbol"/>
                        <a:buChar char=""/>
                        <a:tabLst>
                          <a:tab pos="50165" algn="l"/>
                          <a:tab pos="71755" algn="l"/>
                          <a:tab pos="113665" algn="l"/>
                        </a:tabLst>
                      </a:pPr>
                      <a:r>
                        <a:rPr lang="es-MX" sz="900" dirty="0">
                          <a:solidFill>
                            <a:sysClr val="windowText" lastClr="000000"/>
                          </a:solidFill>
                          <a:effectLst/>
                          <a:latin typeface="Calibri" panose="020F0502020204030204" pitchFamily="34" charset="0"/>
                        </a:rPr>
                        <a:t>Su posición doctrinal excusa las fallas personales</a:t>
                      </a:r>
                      <a:endParaRPr lang="en-US" sz="1050" dirty="0">
                        <a:solidFill>
                          <a:sysClr val="windowText" lastClr="000000"/>
                        </a:solidFill>
                        <a:effectLst/>
                        <a:latin typeface="Calibri" panose="020F0502020204030204" pitchFamily="34" charset="0"/>
                      </a:endParaRPr>
                    </a:p>
                    <a:p>
                      <a:pPr marL="115888" marR="0" indent="-115888">
                        <a:spcBef>
                          <a:spcPts val="0"/>
                        </a:spcBef>
                        <a:spcAft>
                          <a:spcPts val="0"/>
                        </a:spcAft>
                        <a:tabLst>
                          <a:tab pos="50165" algn="l"/>
                          <a:tab pos="71755" algn="l"/>
                        </a:tabLs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r>
              <a:tr h="1179707">
                <a:tc>
                  <a:txBody>
                    <a:bodyPr/>
                    <a:lstStyle/>
                    <a:p>
                      <a:pPr marL="0" marR="0" algn="ctr">
                        <a:spcBef>
                          <a:spcPts val="0"/>
                        </a:spcBef>
                        <a:spcAft>
                          <a:spcPts val="0"/>
                        </a:spcAft>
                      </a:pPr>
                      <a:r>
                        <a:rPr lang="es-MX" sz="900" b="0">
                          <a:effectLst>
                            <a:outerShdw blurRad="38100" dist="38100" dir="2700000" algn="tl">
                              <a:srgbClr val="000000">
                                <a:alpha val="43137"/>
                              </a:srgbClr>
                            </a:outerShdw>
                          </a:effectLst>
                          <a:latin typeface="Franklin Gothic Demi" panose="020B0703020102020204" pitchFamily="34" charset="0"/>
                        </a:rPr>
                        <a:t>POSICIÓN DE LA BIBLIA</a:t>
                      </a:r>
                      <a:endParaRPr lang="en-US" sz="1050" b="0">
                        <a:effectLst>
                          <a:outerShdw blurRad="38100" dist="38100" dir="2700000" algn="tl">
                            <a:srgbClr val="000000">
                              <a:alpha val="43137"/>
                            </a:srgbClr>
                          </a:outerShdw>
                        </a:effectLst>
                        <a:latin typeface="Franklin Gothic Demi" panose="020B0703020102020204" pitchFamily="34" charset="0"/>
                        <a:ea typeface="Times New Roman"/>
                        <a:cs typeface="Times New Roman"/>
                      </a:endParaRPr>
                    </a:p>
                  </a:txBody>
                  <a:tcPr marL="44372" marR="44372" marT="0" marB="0" anchor="ctr"/>
                </a:tc>
                <a:tc>
                  <a:txBody>
                    <a:bodyPr/>
                    <a:lstStyle/>
                    <a:p>
                      <a:pPr marL="111125" marR="0" lvl="0" indent="-111125">
                        <a:spcBef>
                          <a:spcPts val="0"/>
                        </a:spcBef>
                        <a:spcAft>
                          <a:spcPts val="0"/>
                        </a:spcAft>
                        <a:buSzPts val="800"/>
                        <a:buFont typeface="Symbol"/>
                        <a:buChar char=""/>
                        <a:tabLst>
                          <a:tab pos="50165" algn="l"/>
                          <a:tab pos="113665" algn="l"/>
                        </a:tabLst>
                      </a:pPr>
                      <a:r>
                        <a:rPr lang="es-MX" sz="900" kern="1200">
                          <a:solidFill>
                            <a:sysClr val="windowText" lastClr="000000"/>
                          </a:solidFill>
                          <a:effectLst/>
                          <a:latin typeface="Calibri" panose="020F0502020204030204" pitchFamily="34" charset="0"/>
                        </a:rPr>
                        <a:t>La Biblia es como cualquier otro libro escrito por hombres</a:t>
                      </a:r>
                      <a:endParaRPr lang="en-US" sz="900" kern="120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Lst>
                      </a:pPr>
                      <a:r>
                        <a:rPr lang="es-MX" sz="900" kern="1200">
                          <a:solidFill>
                            <a:sysClr val="windowText" lastClr="000000"/>
                          </a:solidFill>
                          <a:effectLst/>
                          <a:latin typeface="Calibri" panose="020F0502020204030204" pitchFamily="34" charset="0"/>
                        </a:rPr>
                        <a:t> </a:t>
                      </a:r>
                      <a:endParaRPr lang="en-US" sz="900" kern="120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113665" algn="l"/>
                        </a:tabLst>
                      </a:pPr>
                      <a:r>
                        <a:rPr lang="es-MX" sz="900" kern="1200">
                          <a:solidFill>
                            <a:sysClr val="windowText" lastClr="000000"/>
                          </a:solidFill>
                          <a:effectLst/>
                          <a:latin typeface="Calibri" panose="020F0502020204030204" pitchFamily="34" charset="0"/>
                        </a:rPr>
                        <a:t>La Biblia contiene errores</a:t>
                      </a:r>
                      <a:endParaRPr lang="en-US" sz="900" kern="120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Lst>
                      </a:pPr>
                      <a:r>
                        <a:rPr lang="es-MX" sz="900" kern="1200">
                          <a:solidFill>
                            <a:sysClr val="windowText" lastClr="000000"/>
                          </a:solidFill>
                          <a:effectLst/>
                          <a:latin typeface="Calibri" panose="020F0502020204030204" pitchFamily="34" charset="0"/>
                        </a:rPr>
                        <a:t> </a:t>
                      </a:r>
                      <a:endParaRPr lang="en-US" sz="900" kern="120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a:solidFill>
                            <a:sysClr val="windowText" lastClr="000000"/>
                          </a:solidFill>
                          <a:effectLst/>
                          <a:latin typeface="Calibri" panose="020F0502020204030204" pitchFamily="34" charset="0"/>
                        </a:rPr>
                        <a:t>Hay que encontrar el verdadero significado en la Biblia</a:t>
                      </a:r>
                      <a:endParaRPr lang="en-US" sz="900" kern="120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a:solidFill>
                            <a:sysClr val="windowText" lastClr="000000"/>
                          </a:solidFill>
                          <a:effectLst/>
                          <a:latin typeface="Calibri" panose="020F0502020204030204" pitchFamily="34" charset="0"/>
                        </a:rPr>
                        <a:t> </a:t>
                      </a:r>
                      <a:endParaRPr lang="en-US" sz="900" kern="120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a:solidFill>
                            <a:sysClr val="windowText" lastClr="000000"/>
                          </a:solidFill>
                          <a:effectLst/>
                          <a:latin typeface="Calibri" panose="020F0502020204030204" pitchFamily="34" charset="0"/>
                        </a:rPr>
                        <a:t>La Biblia es inspirada pero hay que escuchar a los eruditos teólogos (liberales)</a:t>
                      </a:r>
                      <a:endParaRPr lang="en-US" sz="900" kern="120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a:solidFill>
                            <a:sysClr val="windowText" lastClr="000000"/>
                          </a:solidFill>
                          <a:effectLst/>
                          <a:latin typeface="Calibri" panose="020F0502020204030204" pitchFamily="34" charset="0"/>
                        </a:rPr>
                        <a:t> </a:t>
                      </a:r>
                      <a:endParaRPr lang="en-US" sz="900" kern="120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dirty="0">
                          <a:solidFill>
                            <a:sysClr val="windowText" lastClr="000000"/>
                          </a:solidFill>
                          <a:effectLst/>
                          <a:latin typeface="Calibri" panose="020F0502020204030204" pitchFamily="34" charset="0"/>
                        </a:rPr>
                        <a:t>En público aceptan que solo la KJV y la RV, pero en privado usan otras versiones</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1125" marR="0" lvl="0" indent="-111125">
                        <a:spcBef>
                          <a:spcPts val="0"/>
                        </a:spcBef>
                        <a:spcAft>
                          <a:spcPts val="0"/>
                        </a:spcAft>
                        <a:buSzPts val="800"/>
                        <a:buFont typeface="Symbol"/>
                        <a:buChar char=""/>
                        <a:tabLst>
                          <a:tab pos="50165" algn="l"/>
                          <a:tab pos="71755" algn="l"/>
                          <a:tab pos="113665" algn="l"/>
                        </a:tabLst>
                      </a:pPr>
                      <a:r>
                        <a:rPr lang="es-MX" sz="900" kern="1200" dirty="0">
                          <a:solidFill>
                            <a:sysClr val="windowText" lastClr="000000"/>
                          </a:solidFill>
                          <a:effectLst/>
                          <a:latin typeface="Calibri" panose="020F0502020204030204" pitchFamily="34" charset="0"/>
                        </a:rPr>
                        <a:t>TR, KJV, Reina-Valera 1960</a:t>
                      </a:r>
                      <a:endParaRPr lang="en-US" sz="900" kern="1200" dirty="0">
                        <a:solidFill>
                          <a:sysClr val="windowText" lastClr="000000"/>
                        </a:solidFill>
                        <a:effectLst/>
                        <a:latin typeface="Calibri" panose="020F0502020204030204" pitchFamily="34" charset="0"/>
                      </a:endParaRPr>
                    </a:p>
                    <a:p>
                      <a:pPr marL="111125" marR="0" indent="-111125">
                        <a:spcBef>
                          <a:spcPts val="0"/>
                        </a:spcBef>
                        <a:spcAft>
                          <a:spcPts val="0"/>
                        </a:spcAft>
                        <a:tabLst>
                          <a:tab pos="50165" algn="l"/>
                          <a:tab pos="71755" algn="l"/>
                        </a:tabLst>
                      </a:pPr>
                      <a:r>
                        <a:rPr lang="es-MX" sz="900" kern="1200" dirty="0">
                          <a:solidFill>
                            <a:sysClr val="windowText" lastClr="000000"/>
                          </a:solidFill>
                          <a:effectLst/>
                          <a:latin typeface="Calibri" panose="020F0502020204030204" pitchFamily="34" charset="0"/>
                        </a:rPr>
                        <a:t> </a:t>
                      </a:r>
                      <a:endParaRPr lang="en-US" sz="900" kern="1200" dirty="0">
                        <a:solidFill>
                          <a:sysClr val="windowText" lastClr="000000"/>
                        </a:solidFill>
                        <a:effectLst/>
                        <a:latin typeface="Calibri" panose="020F0502020204030204" pitchFamily="34" charset="0"/>
                        <a:ea typeface="+mn-ea"/>
                        <a:cs typeface="+mn-cs"/>
                      </a:endParaRPr>
                    </a:p>
                  </a:txBody>
                  <a:tcPr marL="44372" marR="44372" marT="0" marB="0"/>
                </a:tc>
                <a:tc>
                  <a:txBody>
                    <a:bodyPr/>
                    <a:lstStyle/>
                    <a:p>
                      <a:pPr marL="115888" marR="0" lvl="0" indent="-115888">
                        <a:spcBef>
                          <a:spcPts val="0"/>
                        </a:spcBef>
                        <a:spcAft>
                          <a:spcPts val="0"/>
                        </a:spcAft>
                        <a:buSzPts val="800"/>
                        <a:buFont typeface="Symbol"/>
                        <a:buChar char=""/>
                        <a:tabLst>
                          <a:tab pos="50165" algn="l"/>
                          <a:tab pos="71755" algn="l"/>
                          <a:tab pos="113665" algn="l"/>
                        </a:tabLst>
                      </a:pPr>
                      <a:r>
                        <a:rPr lang="es-MX" sz="900" dirty="0">
                          <a:solidFill>
                            <a:sysClr val="windowText" lastClr="000000"/>
                          </a:solidFill>
                          <a:effectLst/>
                          <a:latin typeface="Calibri" panose="020F0502020204030204" pitchFamily="34" charset="0"/>
                        </a:rPr>
                        <a:t>La KJV y la RVG son inspiradas como los originales. Ninguna otra Biblia sirve en ningún idioma.</a:t>
                      </a:r>
                      <a:endParaRPr lang="en-US" sz="1050" dirty="0">
                        <a:solidFill>
                          <a:sysClr val="windowText" lastClr="000000"/>
                        </a:solidFill>
                        <a:effectLst/>
                        <a:latin typeface="Calibri" panose="020F0502020204030204" pitchFamily="34" charset="0"/>
                      </a:endParaRPr>
                    </a:p>
                    <a:p>
                      <a:pPr marL="115888" marR="0" indent="-115888">
                        <a:spcBef>
                          <a:spcPts val="0"/>
                        </a:spcBef>
                        <a:spcAft>
                          <a:spcPts val="0"/>
                        </a:spcAft>
                        <a:tabLst>
                          <a:tab pos="50165" algn="l"/>
                          <a:tab pos="71755" algn="l"/>
                        </a:tabLs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r>
              <a:tr h="572465">
                <a:tc>
                  <a:txBody>
                    <a:bodyPr/>
                    <a:lstStyle/>
                    <a:p>
                      <a:pPr marL="0" marR="0" algn="ctr">
                        <a:spcBef>
                          <a:spcPts val="0"/>
                        </a:spcBef>
                        <a:spcAft>
                          <a:spcPts val="0"/>
                        </a:spcAft>
                      </a:pPr>
                      <a:r>
                        <a:rPr lang="es-MX" sz="900" b="0" dirty="0">
                          <a:effectLst>
                            <a:outerShdw blurRad="38100" dist="38100" dir="2700000" algn="tl">
                              <a:srgbClr val="000000">
                                <a:alpha val="43137"/>
                              </a:srgbClr>
                            </a:outerShdw>
                          </a:effectLst>
                          <a:latin typeface="Franklin Gothic Demi" panose="020B0703020102020204" pitchFamily="34" charset="0"/>
                        </a:rPr>
                        <a:t>EJEMPLOS</a:t>
                      </a:r>
                      <a:endParaRPr lang="en-US" sz="1050" b="0" dirty="0">
                        <a:effectLst>
                          <a:outerShdw blurRad="38100" dist="38100" dir="2700000" algn="tl">
                            <a:srgbClr val="000000">
                              <a:alpha val="43137"/>
                            </a:srgbClr>
                          </a:outerShdw>
                        </a:effectLst>
                        <a:latin typeface="Franklin Gothic Demi" panose="020B0703020102020204" pitchFamily="34" charset="0"/>
                        <a:ea typeface="Times New Roman"/>
                        <a:cs typeface="Times New Roman"/>
                      </a:endParaRPr>
                    </a:p>
                  </a:txBody>
                  <a:tcPr marL="44372" marR="44372" marT="0" marB="0" anchor="ctr"/>
                </a:tc>
                <a:tc>
                  <a:txBody>
                    <a:bodyPr/>
                    <a:lstStyle/>
                    <a:p>
                      <a:pPr marL="0" marR="0" algn="ctr">
                        <a:spcBef>
                          <a:spcPts val="0"/>
                        </a:spcBef>
                        <a:spcAft>
                          <a:spcPts val="0"/>
                        </a:spcAft>
                      </a:pPr>
                      <a:r>
                        <a:rPr lang="es-MX" sz="900" dirty="0" err="1">
                          <a:solidFill>
                            <a:sysClr val="windowText" lastClr="000000"/>
                          </a:solidFill>
                          <a:effectLst/>
                          <a:latin typeface="Calibri" panose="020F0502020204030204" pitchFamily="34" charset="0"/>
                        </a:rPr>
                        <a:t>Fuller</a:t>
                      </a:r>
                      <a:r>
                        <a:rPr lang="es-MX" sz="900" dirty="0">
                          <a:solidFill>
                            <a:sysClr val="windowText" lastClr="000000"/>
                          </a:solidFill>
                          <a:effectLst/>
                          <a:latin typeface="Calibri" panose="020F0502020204030204" pitchFamily="34" charset="0"/>
                        </a:rPr>
                        <a:t> </a:t>
                      </a:r>
                      <a:r>
                        <a:rPr lang="es-MX" sz="900" dirty="0" err="1">
                          <a:solidFill>
                            <a:sysClr val="windowText" lastClr="000000"/>
                          </a:solidFill>
                          <a:effectLst/>
                          <a:latin typeface="Calibri" panose="020F0502020204030204" pitchFamily="34" charset="0"/>
                        </a:rPr>
                        <a:t>Seminary</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n-US" sz="900" dirty="0">
                          <a:solidFill>
                            <a:sysClr val="windowText" lastClr="000000"/>
                          </a:solidFill>
                          <a:effectLst/>
                          <a:latin typeface="Calibri" panose="020F0502020204030204" pitchFamily="34" charset="0"/>
                        </a:rPr>
                        <a:t>Southeastern </a:t>
                      </a:r>
                      <a:r>
                        <a:rPr lang="en-US" sz="900" dirty="0" err="1">
                          <a:solidFill>
                            <a:sysClr val="windowText" lastClr="000000"/>
                          </a:solidFill>
                          <a:effectLst/>
                          <a:latin typeface="Calibri" panose="020F0502020204030204" pitchFamily="34" charset="0"/>
                        </a:rPr>
                        <a:t>Tehological</a:t>
                      </a:r>
                      <a:r>
                        <a:rPr lang="en-US" sz="900" dirty="0">
                          <a:solidFill>
                            <a:sysClr val="windowText" lastClr="000000"/>
                          </a:solidFill>
                          <a:effectLst/>
                          <a:latin typeface="Calibri" panose="020F0502020204030204" pitchFamily="34" charset="0"/>
                        </a:rPr>
                        <a:t> Seminary (Southern Baptist)</a:t>
                      </a:r>
                      <a:endParaRPr lang="en-US" sz="1050" dirty="0">
                        <a:solidFill>
                          <a:sysClr val="windowText" lastClr="000000"/>
                        </a:solidFill>
                        <a:effectLst/>
                        <a:latin typeface="Calibri" panose="020F0502020204030204" pitchFamily="34" charset="0"/>
                      </a:endParaRPr>
                    </a:p>
                    <a:p>
                      <a:pPr marL="0" marR="0" algn="ctr">
                        <a:spcBef>
                          <a:spcPts val="0"/>
                        </a:spcBef>
                        <a:spcAft>
                          <a:spcPts val="0"/>
                        </a:spcAft>
                      </a:pPr>
                      <a:r>
                        <a:rPr lang="en-US"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a:solidFill>
                            <a:sysClr val="windowText" lastClr="000000"/>
                          </a:solidFill>
                          <a:effectLst/>
                          <a:latin typeface="Calibri" panose="020F0502020204030204" pitchFamily="34" charset="0"/>
                        </a:rPr>
                        <a:t>Permeando seminarios de varias denominaciones</a:t>
                      </a:r>
                      <a:endParaRPr lang="en-US" sz="1050">
                        <a:solidFill>
                          <a:sysClr val="windowText" lastClr="000000"/>
                        </a:solidFill>
                        <a:effectLst/>
                        <a:latin typeface="Calibri" panose="020F0502020204030204" pitchFamily="34" charset="0"/>
                      </a:endParaRPr>
                    </a:p>
                    <a:p>
                      <a:pPr marL="0" marR="0" algn="ctr">
                        <a:spcBef>
                          <a:spcPts val="0"/>
                        </a:spcBef>
                        <a:spcAft>
                          <a:spcPts val="0"/>
                        </a:spcAft>
                      </a:pPr>
                      <a:r>
                        <a:rPr lang="es-MX" sz="900">
                          <a:solidFill>
                            <a:sysClr val="windowText" lastClr="000000"/>
                          </a:solidFill>
                          <a:effectLst/>
                          <a:latin typeface="Calibri" panose="020F0502020204030204" pitchFamily="34" charset="0"/>
                        </a:rPr>
                        <a:t> </a:t>
                      </a:r>
                      <a:endParaRPr lang="en-US" sz="105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dirty="0" err="1">
                          <a:solidFill>
                            <a:sysClr val="windowText" lastClr="000000"/>
                          </a:solidFill>
                          <a:effectLst/>
                          <a:latin typeface="Calibri" panose="020F0502020204030204" pitchFamily="34" charset="0"/>
                        </a:rPr>
                        <a:t>Moody</a:t>
                      </a:r>
                      <a:r>
                        <a:rPr lang="es-MX" sz="900" dirty="0">
                          <a:solidFill>
                            <a:sysClr val="windowText" lastClr="000000"/>
                          </a:solidFill>
                          <a:effectLst/>
                          <a:latin typeface="Calibri" panose="020F0502020204030204" pitchFamily="34" charset="0"/>
                        </a:rPr>
                        <a:t> </a:t>
                      </a:r>
                      <a:r>
                        <a:rPr lang="es-MX" sz="900" dirty="0" err="1">
                          <a:solidFill>
                            <a:sysClr val="windowText" lastClr="000000"/>
                          </a:solidFill>
                          <a:effectLst/>
                          <a:latin typeface="Calibri" panose="020F0502020204030204" pitchFamily="34" charset="0"/>
                        </a:rPr>
                        <a:t>Bible</a:t>
                      </a:r>
                      <a:r>
                        <a:rPr lang="es-MX" sz="900" dirty="0">
                          <a:solidFill>
                            <a:sysClr val="windowText" lastClr="000000"/>
                          </a:solidFill>
                          <a:effectLst/>
                          <a:latin typeface="Calibri" panose="020F0502020204030204" pitchFamily="34" charset="0"/>
                        </a:rPr>
                        <a:t> </a:t>
                      </a:r>
                      <a:r>
                        <a:rPr lang="es-MX" sz="900" dirty="0" err="1">
                          <a:solidFill>
                            <a:sysClr val="windowText" lastClr="000000"/>
                          </a:solidFill>
                          <a:effectLst/>
                          <a:latin typeface="Calibri" panose="020F0502020204030204" pitchFamily="34" charset="0"/>
                        </a:rPr>
                        <a:t>Institute</a:t>
                      </a:r>
                      <a:endParaRPr lang="en-US" sz="1050" dirty="0">
                        <a:solidFill>
                          <a:sysClr val="windowText" lastClr="000000"/>
                        </a:solidFill>
                        <a:effectLst/>
                        <a:latin typeface="Calibri" panose="020F0502020204030204" pitchFamily="34" charset="0"/>
                      </a:endParaRPr>
                    </a:p>
                    <a:p>
                      <a:pPr marL="0" marR="0" algn="ctr">
                        <a:spcBef>
                          <a:spcPts val="0"/>
                        </a:spcBef>
                        <a:spcAft>
                          <a:spcPts val="0"/>
                        </a:spcAf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dirty="0">
                          <a:solidFill>
                            <a:sysClr val="windowText" lastClr="000000"/>
                          </a:solidFill>
                          <a:effectLst/>
                          <a:latin typeface="Calibri" panose="020F0502020204030204" pitchFamily="34" charset="0"/>
                        </a:rPr>
                        <a:t>¿Central </a:t>
                      </a:r>
                      <a:r>
                        <a:rPr lang="es-MX" sz="900" dirty="0" err="1">
                          <a:solidFill>
                            <a:sysClr val="windowText" lastClr="000000"/>
                          </a:solidFill>
                          <a:effectLst/>
                          <a:latin typeface="Calibri" panose="020F0502020204030204" pitchFamily="34" charset="0"/>
                        </a:rPr>
                        <a:t>Seminary</a:t>
                      </a:r>
                      <a:r>
                        <a:rPr lang="es-MX" sz="900" dirty="0">
                          <a:solidFill>
                            <a:sysClr val="windowText" lastClr="000000"/>
                          </a:solidFill>
                          <a:effectLst/>
                          <a:latin typeface="Calibri" panose="020F0502020204030204" pitchFamily="34" charset="0"/>
                        </a:rPr>
                        <a:t>?</a:t>
                      </a:r>
                      <a:endParaRPr lang="en-US" sz="1050" dirty="0">
                        <a:solidFill>
                          <a:sysClr val="windowText" lastClr="000000"/>
                        </a:solidFill>
                        <a:effectLst/>
                        <a:latin typeface="Calibri" panose="020F0502020204030204" pitchFamily="34" charset="0"/>
                      </a:endParaRPr>
                    </a:p>
                    <a:p>
                      <a:pPr marL="0" marR="0" algn="ctr">
                        <a:spcBef>
                          <a:spcPts val="0"/>
                        </a:spcBef>
                        <a:spcAft>
                          <a:spcPts val="0"/>
                        </a:spcAf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dirty="0" err="1">
                          <a:solidFill>
                            <a:sysClr val="windowText" lastClr="000000"/>
                          </a:solidFill>
                          <a:effectLst/>
                          <a:latin typeface="Calibri" panose="020F0502020204030204" pitchFamily="34" charset="0"/>
                        </a:rPr>
                        <a:t>Maranatha</a:t>
                      </a:r>
                      <a:r>
                        <a:rPr lang="es-MX" sz="900" dirty="0">
                          <a:solidFill>
                            <a:sysClr val="windowText" lastClr="000000"/>
                          </a:solidFill>
                          <a:effectLst/>
                          <a:latin typeface="Calibri" panose="020F0502020204030204" pitchFamily="34" charset="0"/>
                        </a:rPr>
                        <a:t>, Pensacola, BJU</a:t>
                      </a:r>
                      <a:endParaRPr lang="en-US" sz="1050" dirty="0">
                        <a:solidFill>
                          <a:sysClr val="windowText" lastClr="000000"/>
                        </a:solidFill>
                        <a:effectLst/>
                        <a:latin typeface="Calibri" panose="020F0502020204030204" pitchFamily="34" charset="0"/>
                      </a:endParaRPr>
                    </a:p>
                    <a:p>
                      <a:pPr marL="0" marR="0" algn="ctr">
                        <a:spcBef>
                          <a:spcPts val="0"/>
                        </a:spcBef>
                        <a:spcAft>
                          <a:spcPts val="0"/>
                        </a:spcAf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c>
                  <a:txBody>
                    <a:bodyPr/>
                    <a:lstStyle/>
                    <a:p>
                      <a:pPr marL="0" marR="0" algn="ctr">
                        <a:spcBef>
                          <a:spcPts val="0"/>
                        </a:spcBef>
                        <a:spcAft>
                          <a:spcPts val="0"/>
                        </a:spcAft>
                      </a:pPr>
                      <a:r>
                        <a:rPr lang="es-MX" sz="900" dirty="0" err="1">
                          <a:solidFill>
                            <a:sysClr val="windowText" lastClr="000000"/>
                          </a:solidFill>
                          <a:effectLst/>
                          <a:latin typeface="Calibri" panose="020F0502020204030204" pitchFamily="34" charset="0"/>
                        </a:rPr>
                        <a:t>Foundations</a:t>
                      </a:r>
                      <a:r>
                        <a:rPr lang="es-MX" sz="900" dirty="0">
                          <a:solidFill>
                            <a:sysClr val="windowText" lastClr="000000"/>
                          </a:solidFill>
                          <a:effectLst/>
                          <a:latin typeface="Calibri" panose="020F0502020204030204" pitchFamily="34" charset="0"/>
                        </a:rPr>
                        <a:t> </a:t>
                      </a:r>
                      <a:r>
                        <a:rPr lang="es-MX" sz="900" dirty="0" err="1" smtClean="0">
                          <a:solidFill>
                            <a:sysClr val="windowText" lastClr="000000"/>
                          </a:solidFill>
                          <a:effectLst/>
                          <a:latin typeface="Calibri" panose="020F0502020204030204" pitchFamily="34" charset="0"/>
                        </a:rPr>
                        <a:t>College</a:t>
                      </a:r>
                      <a:endParaRPr lang="es-MX" sz="900" dirty="0" smtClean="0">
                        <a:solidFill>
                          <a:sysClr val="windowText" lastClr="000000"/>
                        </a:solidFill>
                        <a:effectLst/>
                        <a:latin typeface="Calibri" panose="020F0502020204030204" pitchFamily="34" charset="0"/>
                      </a:endParaRPr>
                    </a:p>
                    <a:p>
                      <a:pPr marL="0" marR="0" algn="ctr">
                        <a:spcBef>
                          <a:spcPts val="0"/>
                        </a:spcBef>
                        <a:spcAft>
                          <a:spcPts val="0"/>
                        </a:spcAft>
                      </a:pPr>
                      <a:r>
                        <a:rPr lang="es-MX" sz="900" dirty="0" smtClean="0">
                          <a:solidFill>
                            <a:sysClr val="windowText" lastClr="000000"/>
                          </a:solidFill>
                          <a:effectLst/>
                          <a:latin typeface="Calibri" panose="020F0502020204030204" pitchFamily="34" charset="0"/>
                        </a:rPr>
                        <a:t>Los de la Biblia RVG </a:t>
                      </a:r>
                      <a:endParaRPr lang="en-US" sz="1050" dirty="0">
                        <a:solidFill>
                          <a:sysClr val="windowText" lastClr="000000"/>
                        </a:solidFill>
                        <a:effectLst/>
                        <a:latin typeface="Calibri" panose="020F0502020204030204" pitchFamily="34" charset="0"/>
                      </a:endParaRPr>
                    </a:p>
                    <a:p>
                      <a:pPr marL="0" marR="0" algn="ctr">
                        <a:spcBef>
                          <a:spcPts val="0"/>
                        </a:spcBef>
                        <a:spcAft>
                          <a:spcPts val="0"/>
                        </a:spcAft>
                      </a:pPr>
                      <a:r>
                        <a:rPr lang="es-MX" sz="900" dirty="0">
                          <a:solidFill>
                            <a:sysClr val="windowText" lastClr="000000"/>
                          </a:solidFill>
                          <a:effectLst/>
                          <a:latin typeface="Calibri" panose="020F0502020204030204" pitchFamily="34" charset="0"/>
                        </a:rPr>
                        <a:t> </a:t>
                      </a:r>
                      <a:endParaRPr lang="en-US" sz="1050" dirty="0">
                        <a:solidFill>
                          <a:sysClr val="windowText" lastClr="000000"/>
                        </a:solidFill>
                        <a:effectLst/>
                        <a:latin typeface="Calibri" panose="020F0502020204030204" pitchFamily="34" charset="0"/>
                        <a:ea typeface="Times New Roman"/>
                        <a:cs typeface="Times New Roman"/>
                      </a:endParaRPr>
                    </a:p>
                  </a:txBody>
                  <a:tcPr marL="44372" marR="44372" marT="0" marB="0"/>
                </a:tc>
              </a:tr>
            </a:tbl>
          </a:graphicData>
        </a:graphic>
      </p:graphicFrame>
      <p:sp>
        <p:nvSpPr>
          <p:cNvPr id="5" name="Rectangle 1"/>
          <p:cNvSpPr>
            <a:spLocks noChangeArrowheads="1"/>
          </p:cNvSpPr>
          <p:nvPr/>
        </p:nvSpPr>
        <p:spPr bwMode="auto">
          <a:xfrm>
            <a:off x="457200" y="152400"/>
            <a:ext cx="830580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0800" algn="l"/>
                <a:tab pos="71438" algn="l"/>
              </a:tabLst>
              <a:defRPr>
                <a:solidFill>
                  <a:schemeClr val="tx1"/>
                </a:solidFill>
                <a:latin typeface="Arial" pitchFamily="34" charset="0"/>
                <a:cs typeface="Arial" pitchFamily="34" charset="0"/>
              </a:defRPr>
            </a:lvl1pPr>
            <a:lvl2pPr fontAlgn="base">
              <a:spcBef>
                <a:spcPct val="0"/>
              </a:spcBef>
              <a:spcAft>
                <a:spcPct val="0"/>
              </a:spcAft>
              <a:tabLst>
                <a:tab pos="50800" algn="l"/>
                <a:tab pos="71438" algn="l"/>
              </a:tabLst>
              <a:defRPr>
                <a:solidFill>
                  <a:schemeClr val="tx1"/>
                </a:solidFill>
                <a:latin typeface="Arial" pitchFamily="34" charset="0"/>
                <a:cs typeface="Arial" pitchFamily="34" charset="0"/>
              </a:defRPr>
            </a:lvl2pPr>
            <a:lvl3pPr fontAlgn="base">
              <a:spcBef>
                <a:spcPct val="0"/>
              </a:spcBef>
              <a:spcAft>
                <a:spcPct val="0"/>
              </a:spcAft>
              <a:tabLst>
                <a:tab pos="50800" algn="l"/>
                <a:tab pos="71438" algn="l"/>
              </a:tabLst>
              <a:defRPr>
                <a:solidFill>
                  <a:schemeClr val="tx1"/>
                </a:solidFill>
                <a:latin typeface="Arial" pitchFamily="34" charset="0"/>
                <a:cs typeface="Arial" pitchFamily="34" charset="0"/>
              </a:defRPr>
            </a:lvl3pPr>
            <a:lvl4pPr fontAlgn="base">
              <a:spcBef>
                <a:spcPct val="0"/>
              </a:spcBef>
              <a:spcAft>
                <a:spcPct val="0"/>
              </a:spcAft>
              <a:tabLst>
                <a:tab pos="50800" algn="l"/>
                <a:tab pos="71438" algn="l"/>
              </a:tabLst>
              <a:defRPr>
                <a:solidFill>
                  <a:schemeClr val="tx1"/>
                </a:solidFill>
                <a:latin typeface="Arial" pitchFamily="34" charset="0"/>
                <a:cs typeface="Arial" pitchFamily="34" charset="0"/>
              </a:defRPr>
            </a:lvl4pPr>
            <a:lvl5pPr fontAlgn="base">
              <a:spcBef>
                <a:spcPct val="0"/>
              </a:spcBef>
              <a:spcAft>
                <a:spcPct val="0"/>
              </a:spcAft>
              <a:tabLst>
                <a:tab pos="50800" algn="l"/>
                <a:tab pos="71438" algn="l"/>
              </a:tabLst>
              <a:defRPr>
                <a:solidFill>
                  <a:schemeClr val="tx1"/>
                </a:solidFill>
                <a:latin typeface="Arial" pitchFamily="34" charset="0"/>
                <a:cs typeface="Arial" pitchFamily="34" charset="0"/>
              </a:defRPr>
            </a:lvl5pPr>
            <a:lvl6pPr fontAlgn="base">
              <a:spcBef>
                <a:spcPct val="0"/>
              </a:spcBef>
              <a:spcAft>
                <a:spcPct val="0"/>
              </a:spcAft>
              <a:tabLst>
                <a:tab pos="50800" algn="l"/>
                <a:tab pos="71438" algn="l"/>
              </a:tabLst>
              <a:defRPr>
                <a:solidFill>
                  <a:schemeClr val="tx1"/>
                </a:solidFill>
                <a:latin typeface="Arial" pitchFamily="34" charset="0"/>
                <a:cs typeface="Arial" pitchFamily="34" charset="0"/>
              </a:defRPr>
            </a:lvl6pPr>
            <a:lvl7pPr fontAlgn="base">
              <a:spcBef>
                <a:spcPct val="0"/>
              </a:spcBef>
              <a:spcAft>
                <a:spcPct val="0"/>
              </a:spcAft>
              <a:tabLst>
                <a:tab pos="50800" algn="l"/>
                <a:tab pos="71438" algn="l"/>
              </a:tabLst>
              <a:defRPr>
                <a:solidFill>
                  <a:schemeClr val="tx1"/>
                </a:solidFill>
                <a:latin typeface="Arial" pitchFamily="34" charset="0"/>
                <a:cs typeface="Arial" pitchFamily="34" charset="0"/>
              </a:defRPr>
            </a:lvl7pPr>
            <a:lvl8pPr fontAlgn="base">
              <a:spcBef>
                <a:spcPct val="0"/>
              </a:spcBef>
              <a:spcAft>
                <a:spcPct val="0"/>
              </a:spcAft>
              <a:tabLst>
                <a:tab pos="50800" algn="l"/>
                <a:tab pos="71438" algn="l"/>
              </a:tabLst>
              <a:defRPr>
                <a:solidFill>
                  <a:schemeClr val="tx1"/>
                </a:solidFill>
                <a:latin typeface="Arial" pitchFamily="34" charset="0"/>
                <a:cs typeface="Arial" pitchFamily="34" charset="0"/>
              </a:defRPr>
            </a:lvl8pPr>
            <a:lvl9pPr fontAlgn="base">
              <a:spcBef>
                <a:spcPct val="0"/>
              </a:spcBef>
              <a:spcAft>
                <a:spcPct val="0"/>
              </a:spcAft>
              <a:tabLst>
                <a:tab pos="50800" algn="l"/>
                <a:tab pos="71438"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0800" algn="l"/>
                <a:tab pos="71438" algn="l"/>
              </a:tabLst>
            </a:pPr>
            <a:r>
              <a:rPr kumimoji="0" lang="es-MX" altLang="en-US" sz="1400" b="1" i="0" u="none" strike="noStrike" cap="none" normalizeH="0" baseline="0" dirty="0" smtClean="0">
                <a:ln>
                  <a:noFill/>
                </a:ln>
                <a:solidFill>
                  <a:schemeClr val="accent6">
                    <a:lumMod val="75000"/>
                  </a:schemeClr>
                </a:solidFill>
                <a:effectLst>
                  <a:outerShdw blurRad="38100" dist="38100" dir="2700000" algn="tl">
                    <a:srgbClr val="000000">
                      <a:alpha val="43137"/>
                    </a:srgbClr>
                  </a:outerShdw>
                </a:effectLst>
                <a:latin typeface="Biondi" panose="02000505030000020004" pitchFamily="2" charset="0"/>
                <a:ea typeface="Times New Roman" pitchFamily="18" charset="0"/>
                <a:cs typeface="Times New Roman" pitchFamily="18" charset="0"/>
              </a:rPr>
              <a:t>Espectro Teológico</a:t>
            </a:r>
            <a:endParaRPr kumimoji="0" lang="en-US" altLang="en-US" sz="700" b="1" i="0" u="none" strike="noStrike" cap="none" normalizeH="0" baseline="0" dirty="0" smtClean="0">
              <a:ln>
                <a:noFill/>
              </a:ln>
              <a:solidFill>
                <a:schemeClr val="accent6">
                  <a:lumMod val="75000"/>
                </a:schemeClr>
              </a:solidFill>
              <a:effectLst>
                <a:outerShdw blurRad="38100" dist="38100" dir="2700000" algn="tl">
                  <a:srgbClr val="000000">
                    <a:alpha val="43137"/>
                  </a:srgbClr>
                </a:outerShdw>
              </a:effectLst>
              <a:latin typeface="Biondi" panose="02000505030000020004"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tab pos="50800" algn="l"/>
                <a:tab pos="71438" algn="l"/>
              </a:tabLst>
            </a:pPr>
            <a:r>
              <a:rPr lang="es-MX" altLang="en-US" sz="1200" b="1" dirty="0" smtClean="0">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Traducido p</a:t>
            </a:r>
            <a:r>
              <a:rPr kumimoji="0" lang="es-MX" altLang="en-US" sz="1200" b="1" i="0" u="none" strike="noStrike" cap="none" normalizeH="0" baseline="0" dirty="0"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or José Luis Torres, D. Min.</a:t>
            </a:r>
            <a:endParaRPr kumimoji="0" lang="en-US" altLang="en-US" sz="700" b="1" i="0" u="none" strike="noStrike" cap="none" normalizeH="0" baseline="0" dirty="0" smtClean="0">
              <a:ln>
                <a:noFill/>
              </a:ln>
              <a:solidFill>
                <a:sysClr val="windowText" lastClr="000000"/>
              </a:solidFill>
              <a:effectLst>
                <a:outerShdw blurRad="38100" dist="38100" dir="2700000" algn="tl">
                  <a:schemeClr val="bg1">
                    <a:alpha val="43000"/>
                  </a:schemeClr>
                </a:outerShdw>
              </a:effectLst>
            </a:endParaRPr>
          </a:p>
          <a:p>
            <a:pPr marL="0" marR="0" lvl="0" indent="0" algn="ctr" defTabSz="914400" rtl="0" eaLnBrk="0" fontAlgn="base" latinLnBrk="0" hangingPunct="0">
              <a:lnSpc>
                <a:spcPct val="100000"/>
              </a:lnSpc>
              <a:spcBef>
                <a:spcPct val="0"/>
              </a:spcBef>
              <a:spcAft>
                <a:spcPct val="0"/>
              </a:spcAft>
              <a:buClrTx/>
              <a:buSzTx/>
              <a:buFontTx/>
              <a:buNone/>
              <a:tabLst>
                <a:tab pos="50800" algn="l"/>
                <a:tab pos="71438" algn="l"/>
              </a:tabLst>
            </a:pPr>
            <a:r>
              <a:rPr kumimoji="0" lang="es-MX" altLang="en-US" sz="1200" b="1" i="0" u="none" strike="noStrike" cap="none" normalizeH="0" baseline="0" dirty="0"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De </a:t>
            </a:r>
            <a:r>
              <a:rPr kumimoji="0" lang="es-MX" altLang="en-US" sz="1200" b="1" i="1" u="none" strike="noStrike" cap="none" normalizeH="0" baseline="0" dirty="0" err="1"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Faith</a:t>
            </a:r>
            <a:r>
              <a:rPr kumimoji="0" lang="es-MX" altLang="en-US" sz="1200" b="1" i="1" u="none" strike="noStrike" cap="none" normalizeH="0" dirty="0"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 </a:t>
            </a:r>
            <a:r>
              <a:rPr kumimoji="0" lang="es-MX" altLang="en-US" sz="1200" b="1" i="1" u="none" strike="noStrike" cap="none" normalizeH="0" dirty="0" err="1"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for</a:t>
            </a:r>
            <a:r>
              <a:rPr kumimoji="0" lang="es-MX" altLang="en-US" sz="1200" b="1" i="1" u="none" strike="noStrike" cap="none" normalizeH="0" dirty="0"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 </a:t>
            </a:r>
            <a:r>
              <a:rPr kumimoji="0" lang="es-MX" altLang="en-US" sz="1200" b="1" i="1" u="none" strike="noStrike" cap="none" normalizeH="0" dirty="0" err="1"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the</a:t>
            </a:r>
            <a:r>
              <a:rPr kumimoji="0" lang="es-MX" altLang="en-US" sz="1200" b="1" i="1" u="none" strike="noStrike" cap="none" normalizeH="0" dirty="0"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 </a:t>
            </a:r>
            <a:r>
              <a:rPr kumimoji="0" lang="es-MX" altLang="en-US" sz="1200" b="1" i="1" u="none" strike="noStrike" cap="none" normalizeH="0" dirty="0" err="1" smtClean="0">
                <a:ln>
                  <a:noFill/>
                </a:ln>
                <a:solidFill>
                  <a:sysClr val="windowText" lastClr="000000"/>
                </a:solidFill>
                <a:effectLst>
                  <a:outerShdw blurRad="38100" dist="38100" dir="2700000" algn="tl">
                    <a:schemeClr val="bg1">
                      <a:alpha val="43000"/>
                    </a:schemeClr>
                  </a:outerShdw>
                </a:effectLst>
                <a:latin typeface="Verdana" pitchFamily="34" charset="0"/>
                <a:ea typeface="Times New Roman" pitchFamily="18" charset="0"/>
                <a:cs typeface="Times New Roman" pitchFamily="18" charset="0"/>
              </a:rPr>
              <a:t>Family</a:t>
            </a:r>
            <a:endParaRPr kumimoji="0" lang="en-US" altLang="en-US" sz="700" b="1" i="1" u="none" strike="noStrike" cap="none" normalizeH="0" baseline="0" dirty="0" smtClean="0">
              <a:ln>
                <a:noFill/>
              </a:ln>
              <a:solidFill>
                <a:sysClr val="windowText" lastClr="000000"/>
              </a:solidFill>
              <a:effectLst>
                <a:outerShdw blurRad="38100" dist="38100" dir="2700000" algn="tl">
                  <a:schemeClr val="bg1">
                    <a:alpha val="43000"/>
                  </a:schemeClr>
                </a:outerShdw>
              </a:effectLst>
            </a:endParaRPr>
          </a:p>
        </p:txBody>
      </p:sp>
    </p:spTree>
    <p:extLst>
      <p:ext uri="{BB962C8B-B14F-4D97-AF65-F5344CB8AC3E}">
        <p14:creationId xmlns:p14="http://schemas.microsoft.com/office/powerpoint/2010/main" val="126419435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1754326"/>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Fundamentalismo</a:t>
            </a:r>
          </a:p>
          <a:p>
            <a:pPr marL="514350" lvl="0" indent="-514350">
              <a:buFontTx/>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Espectro Teológico (ver gráfico adjunto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514350" indent="-514350">
              <a:buFontTx/>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VS.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11004471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0" end="0"/>
                                            </p:txEl>
                                          </p:spTgt>
                                        </p:tgtEl>
                                      </p:cBhvr>
                                    </p:animEffect>
                                    <p:anim calcmode="lin" valueType="num">
                                      <p:cBhvr>
                                        <p:cTn id="14"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p:tgtEl>
                                          <p:spTgt spid="3">
                                            <p:txEl>
                                              <p:pRg st="0" end="0"/>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1" end="1"/>
                                            </p:txEl>
                                          </p:spTgt>
                                        </p:tgtEl>
                                      </p:cBhvr>
                                    </p:animEffect>
                                    <p:anim calcmode="lin" valueType="num">
                                      <p:cBhvr>
                                        <p:cTn id="21"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p:tgtEl>
                                          <p:spTgt spid="3">
                                            <p:txEl>
                                              <p:pRg st="1" end="1"/>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416320"/>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de la Doctrina en la práctica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Biblia fue dada para doctrina. 2 Tim 3:16</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3"/>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2Tim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3:14 Pero persiste tú en lo que has aprendido y te persuadiste, sabiendo de quién has aprendido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2399476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0"/>
                                  </p:stCondLst>
                                  <p:childTnLst>
                                    <p:animEffect transition="out" filter="fade">
                                      <p:cBhvr>
                                        <p:cTn id="27" dur="1000"/>
                                        <p:tgtEl>
                                          <p:spTgt spid="3">
                                            <p:txEl>
                                              <p:pRg st="3" end="3"/>
                                            </p:txEl>
                                          </p:spTgt>
                                        </p:tgtEl>
                                      </p:cBhvr>
                                    </p:animEffect>
                                    <p:anim calcmode="lin" valueType="num">
                                      <p:cBhvr>
                                        <p:cTn id="28"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p:tgtEl>
                                          <p:spTgt spid="3">
                                            <p:txEl>
                                              <p:pRg st="3" end="3"/>
                                            </p:txEl>
                                          </p:spTgt>
                                        </p:tgtEl>
                                        <p:attrNameLst>
                                          <p:attrName>ppt_y</p:attrName>
                                        </p:attrNameLst>
                                      </p:cBhvr>
                                      <p:tavLst>
                                        <p:tav tm="0">
                                          <p:val>
                                            <p:strVal val="ppt_y"/>
                                          </p:val>
                                        </p:tav>
                                        <p:tav tm="100000">
                                          <p:val>
                                            <p:strVal val="ppt_y+.1"/>
                                          </p:val>
                                        </p:tav>
                                      </p:tavLst>
                                    </p:anim>
                                    <p:set>
                                      <p:cBhvr>
                                        <p:cTn id="30"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de la Doctrina en la práctica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Biblia fue dada para doctrina. 2 Tim 3:16</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predicador debe cuidar la 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 Timoteo 4:16</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Permanecemos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Cristo por la sana doctrina. 1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Juan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2:24-27</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Iglesias/predicadores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que se alejan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742950" indent="-742950">
              <a:buFont typeface="+mj-lt"/>
              <a:buAutoNum type="alphaUcPeriod" startAt="3"/>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2583042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0"/>
                                  </p:stCondLst>
                                  <p:childTnLst>
                                    <p:animEffect transition="out" filter="fade">
                                      <p:cBhvr>
                                        <p:cTn id="27" dur="1000"/>
                                        <p:tgtEl>
                                          <p:spTgt spid="3">
                                            <p:txEl>
                                              <p:pRg st="2" end="2"/>
                                            </p:txEl>
                                          </p:spTgt>
                                        </p:tgtEl>
                                      </p:cBhvr>
                                    </p:animEffect>
                                    <p:anim calcmode="lin" valueType="num">
                                      <p:cBhvr>
                                        <p:cTn id="28"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p:tgtEl>
                                          <p:spTgt spid="3">
                                            <p:txEl>
                                              <p:pRg st="2" end="2"/>
                                            </p:txEl>
                                          </p:spTgt>
                                        </p:tgtEl>
                                        <p:attrNameLst>
                                          <p:attrName>ppt_y</p:attrName>
                                        </p:attrNameLst>
                                      </p:cBhvr>
                                      <p:tavLst>
                                        <p:tav tm="0">
                                          <p:val>
                                            <p:strVal val="ppt_y"/>
                                          </p:val>
                                        </p:tav>
                                        <p:tav tm="100000">
                                          <p:val>
                                            <p:strVal val="ppt_y+.1"/>
                                          </p:val>
                                        </p:tav>
                                      </p:tavLst>
                                    </p:anim>
                                    <p:set>
                                      <p:cBhvr>
                                        <p:cTn id="30" dur="1" fill="hold">
                                          <p:stCondLst>
                                            <p:cond delay="999"/>
                                          </p:stCondLst>
                                        </p:cTn>
                                        <p:tgtEl>
                                          <p:spTgt spid="3">
                                            <p:txEl>
                                              <p:pRg st="2" end="2"/>
                                            </p:txEl>
                                          </p:spTgt>
                                        </p:tgtEl>
                                        <p:attrNameLst>
                                          <p:attrName>style.visibility</p:attrName>
                                        </p:attrNameLst>
                                      </p:cBhvr>
                                      <p:to>
                                        <p:strVal val="hidden"/>
                                      </p:to>
                                    </p:set>
                                  </p:childTnLst>
                                </p:cTn>
                              </p:par>
                              <p:par>
                                <p:cTn id="31" presetID="42" presetClass="exit" presetSubtype="0" fill="hold" nodeType="withEffect">
                                  <p:stCondLst>
                                    <p:cond delay="0"/>
                                  </p:stCondLst>
                                  <p:childTnLst>
                                    <p:animEffect transition="out" filter="fade">
                                      <p:cBhvr>
                                        <p:cTn id="32" dur="1000"/>
                                        <p:tgtEl>
                                          <p:spTgt spid="3">
                                            <p:txEl>
                                              <p:pRg st="3" end="3"/>
                                            </p:txEl>
                                          </p:spTgt>
                                        </p:tgtEl>
                                      </p:cBhvr>
                                    </p:animEffect>
                                    <p:anim calcmode="lin" valueType="num">
                                      <p:cBhvr>
                                        <p:cTn id="33"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p:tgtEl>
                                          <p:spTgt spid="3">
                                            <p:txEl>
                                              <p:pRg st="3" end="3"/>
                                            </p:txEl>
                                          </p:spTgt>
                                        </p:tgtEl>
                                        <p:attrNameLst>
                                          <p:attrName>ppt_y</p:attrName>
                                        </p:attrNameLst>
                                      </p:cBhvr>
                                      <p:tavLst>
                                        <p:tav tm="0">
                                          <p:val>
                                            <p:strVal val="ppt_y"/>
                                          </p:val>
                                        </p:tav>
                                        <p:tav tm="100000">
                                          <p:val>
                                            <p:strVal val="ppt_y+.1"/>
                                          </p:val>
                                        </p:tav>
                                      </p:tavLst>
                                    </p:anim>
                                    <p:set>
                                      <p:cBhvr>
                                        <p:cTn id="35" dur="1" fill="hold">
                                          <p:stCondLst>
                                            <p:cond delay="999"/>
                                          </p:stCondLst>
                                        </p:cTn>
                                        <p:tgtEl>
                                          <p:spTgt spid="3">
                                            <p:txEl>
                                              <p:pRg st="3" end="3"/>
                                            </p:txEl>
                                          </p:spTgt>
                                        </p:tgtEl>
                                        <p:attrNameLst>
                                          <p:attrName>style.visibility</p:attrName>
                                        </p:attrNameLst>
                                      </p:cBhvr>
                                      <p:to>
                                        <p:strVal val="hidden"/>
                                      </p:to>
                                    </p:set>
                                  </p:childTnLst>
                                </p:cTn>
                              </p:par>
                              <p:par>
                                <p:cTn id="36" presetID="42" presetClass="exit" presetSubtype="0" fill="hold" nodeType="withEffect">
                                  <p:stCondLst>
                                    <p:cond delay="0"/>
                                  </p:stCondLst>
                                  <p:childTnLst>
                                    <p:animEffect transition="out" filter="fade">
                                      <p:cBhvr>
                                        <p:cTn id="37" dur="1000"/>
                                        <p:tgtEl>
                                          <p:spTgt spid="3">
                                            <p:txEl>
                                              <p:pRg st="4" end="4"/>
                                            </p:txEl>
                                          </p:spTgt>
                                        </p:tgtEl>
                                      </p:cBhvr>
                                    </p:animEffect>
                                    <p:anim calcmode="lin" valueType="num">
                                      <p:cBhvr>
                                        <p:cTn id="38"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p:tgtEl>
                                          <p:spTgt spid="3">
                                            <p:txEl>
                                              <p:pRg st="4" end="4"/>
                                            </p:txEl>
                                          </p:spTgt>
                                        </p:tgtEl>
                                        <p:attrNameLst>
                                          <p:attrName>ppt_y</p:attrName>
                                        </p:attrNameLst>
                                      </p:cBhvr>
                                      <p:tavLst>
                                        <p:tav tm="0">
                                          <p:val>
                                            <p:strVal val="ppt_y"/>
                                          </p:val>
                                        </p:tav>
                                        <p:tav tm="100000">
                                          <p:val>
                                            <p:strVal val="ppt_y+.1"/>
                                          </p:val>
                                        </p:tav>
                                      </p:tavLst>
                                    </p:anim>
                                    <p:set>
                                      <p:cBhvr>
                                        <p:cTn id="40" dur="1" fill="hold">
                                          <p:stCondLst>
                                            <p:cond delay="999"/>
                                          </p:stCondLst>
                                        </p:cTn>
                                        <p:tgtEl>
                                          <p:spTgt spid="3">
                                            <p:txEl>
                                              <p:pRg st="4" end="4"/>
                                            </p:txEl>
                                          </p:spTgt>
                                        </p:tgtEl>
                                        <p:attrNameLst>
                                          <p:attrName>style.visibility</p:attrName>
                                        </p:attrNameLst>
                                      </p:cBhvr>
                                      <p:to>
                                        <p:strVal val="hidden"/>
                                      </p:to>
                                    </p:set>
                                  </p:childTnLst>
                                </p:cTn>
                              </p:par>
                              <p:par>
                                <p:cTn id="41" presetID="42" presetClass="exit" presetSubtype="0" fill="hold" nodeType="withEffect">
                                  <p:stCondLst>
                                    <p:cond delay="0"/>
                                  </p:stCondLst>
                                  <p:childTnLst>
                                    <p:animEffect transition="out" filter="fade">
                                      <p:cBhvr>
                                        <p:cTn id="42" dur="1000"/>
                                        <p:tgtEl>
                                          <p:spTgt spid="3">
                                            <p:txEl>
                                              <p:pRg st="5" end="5"/>
                                            </p:txEl>
                                          </p:spTgt>
                                        </p:tgtEl>
                                      </p:cBhvr>
                                    </p:animEffect>
                                    <p:anim calcmode="lin" valueType="num">
                                      <p:cBhvr>
                                        <p:cTn id="43"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p:tgtEl>
                                          <p:spTgt spid="3">
                                            <p:txEl>
                                              <p:pRg st="5" end="5"/>
                                            </p:txEl>
                                          </p:spTgt>
                                        </p:tgtEl>
                                        <p:attrNameLst>
                                          <p:attrName>ppt_y</p:attrName>
                                        </p:attrNameLst>
                                      </p:cBhvr>
                                      <p:tavLst>
                                        <p:tav tm="0">
                                          <p:val>
                                            <p:strVal val="ppt_y"/>
                                          </p:val>
                                        </p:tav>
                                        <p:tav tm="100000">
                                          <p:val>
                                            <p:strVal val="ppt_y+.1"/>
                                          </p:val>
                                        </p:tav>
                                      </p:tavLst>
                                    </p:anim>
                                    <p:set>
                                      <p:cBhvr>
                                        <p:cTn id="45"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001000" cy="5078313"/>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1314450" lvl="2" indent="-400050">
              <a:buAutoNum type="alphaLcPeriod"/>
            </a:pP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H.E.G</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Paulus.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Ideó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“explicaciones” para los milagros de Cristo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314450" lvl="2" indent="-400050">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Frederick </a:t>
            </a: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Schleiermacher</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 mi intelecto soy filósofo, y con mis sentimientos un hombre bastante devoto, ¡ay! Más que eso, soy cristiano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1"/>
            <a:endParaRPr lang="en-US" sz="3600"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pic>
        <p:nvPicPr>
          <p:cNvPr id="6" name="Picture 5"/>
          <p:cNvPicPr/>
          <p:nvPr/>
        </p:nvPicPr>
        <p:blipFill>
          <a:blip r:embed="rId4">
            <a:extLst>
              <a:ext uri="{28A0092B-C50C-407E-A947-70E740481C1C}">
                <a14:useLocalDpi xmlns:a14="http://schemas.microsoft.com/office/drawing/2010/main" val="0"/>
              </a:ext>
            </a:extLst>
          </a:blip>
          <a:stretch>
            <a:fillRect/>
          </a:stretch>
        </p:blipFill>
        <p:spPr>
          <a:xfrm>
            <a:off x="5257800" y="2895600"/>
            <a:ext cx="2534920" cy="357403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1000"/>
                                        <p:tgtEl>
                                          <p:spTgt spid="21506"/>
                                        </p:tgtEl>
                                      </p:cBhvr>
                                    </p:animEffect>
                                    <p:anim calcmode="lin" valueType="num">
                                      <p:cBhvr>
                                        <p:cTn id="8" dur="1000" fill="hold"/>
                                        <p:tgtEl>
                                          <p:spTgt spid="21506"/>
                                        </p:tgtEl>
                                        <p:attrNameLst>
                                          <p:attrName>ppt_x</p:attrName>
                                        </p:attrNameLst>
                                      </p:cBhvr>
                                      <p:tavLst>
                                        <p:tav tm="0">
                                          <p:val>
                                            <p:strVal val="#ppt_x"/>
                                          </p:val>
                                        </p:tav>
                                        <p:tav tm="100000">
                                          <p:val>
                                            <p:strVal val="#ppt_x"/>
                                          </p:val>
                                        </p:tav>
                                      </p:tavLst>
                                    </p:anim>
                                    <p:anim calcmode="lin" valueType="num">
                                      <p:cBhvr>
                                        <p:cTn id="9" dur="1000" fill="hold"/>
                                        <p:tgtEl>
                                          <p:spTgt spid="2150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fltVal val="0"/>
                                          </p:val>
                                        </p:tav>
                                        <p:tav tm="100000">
                                          <p:val>
                                            <p:strVal val="#ppt_w"/>
                                          </p:val>
                                        </p:tav>
                                      </p:tavLst>
                                    </p:anim>
                                    <p:anim calcmode="lin" valueType="num">
                                      <p:cBhvr>
                                        <p:cTn id="36" dur="1000" fill="hold"/>
                                        <p:tgtEl>
                                          <p:spTgt spid="6"/>
                                        </p:tgtEl>
                                        <p:attrNameLst>
                                          <p:attrName>ppt_h</p:attrName>
                                        </p:attrNameLst>
                                      </p:cBhvr>
                                      <p:tavLst>
                                        <p:tav tm="0">
                                          <p:val>
                                            <p:fltVal val="0"/>
                                          </p:val>
                                        </p:tav>
                                        <p:tav tm="100000">
                                          <p:val>
                                            <p:strVal val="#ppt_h"/>
                                          </p:val>
                                        </p:tav>
                                      </p:tavLst>
                                    </p:anim>
                                    <p:anim calcmode="lin" valueType="num">
                                      <p:cBhvr>
                                        <p:cTn id="37" dur="1000" fill="hold"/>
                                        <p:tgtEl>
                                          <p:spTgt spid="6"/>
                                        </p:tgtEl>
                                        <p:attrNameLst>
                                          <p:attrName>style.rotation</p:attrName>
                                        </p:attrNameLst>
                                      </p:cBhvr>
                                      <p:tavLst>
                                        <p:tav tm="0">
                                          <p:val>
                                            <p:fltVal val="90"/>
                                          </p:val>
                                        </p:tav>
                                        <p:tav tm="100000">
                                          <p:val>
                                            <p:fltVal val="0"/>
                                          </p:val>
                                        </p:tav>
                                      </p:tavLst>
                                    </p:anim>
                                    <p:animEffect transition="in" filter="fade">
                                      <p:cBhvr>
                                        <p:cTn id="38" dur="10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xit" presetSubtype="0" fill="hold" nodeType="clickEffect">
                                  <p:stCondLst>
                                    <p:cond delay="0"/>
                                  </p:stCondLst>
                                  <p:childTnLst>
                                    <p:anim calcmode="lin" valueType="num">
                                      <p:cBhvr>
                                        <p:cTn id="42" dur="1000"/>
                                        <p:tgtEl>
                                          <p:spTgt spid="6"/>
                                        </p:tgtEl>
                                        <p:attrNameLst>
                                          <p:attrName>ppt_w</p:attrName>
                                        </p:attrNameLst>
                                      </p:cBhvr>
                                      <p:tavLst>
                                        <p:tav tm="0">
                                          <p:val>
                                            <p:strVal val="ppt_w"/>
                                          </p:val>
                                        </p:tav>
                                        <p:tav tm="100000">
                                          <p:val>
                                            <p:fltVal val="0"/>
                                          </p:val>
                                        </p:tav>
                                      </p:tavLst>
                                    </p:anim>
                                    <p:anim calcmode="lin" valueType="num">
                                      <p:cBhvr>
                                        <p:cTn id="43" dur="1000"/>
                                        <p:tgtEl>
                                          <p:spTgt spid="6"/>
                                        </p:tgtEl>
                                        <p:attrNameLst>
                                          <p:attrName>ppt_h</p:attrName>
                                        </p:attrNameLst>
                                      </p:cBhvr>
                                      <p:tavLst>
                                        <p:tav tm="0">
                                          <p:val>
                                            <p:strVal val="ppt_h"/>
                                          </p:val>
                                        </p:tav>
                                        <p:tav tm="100000">
                                          <p:val>
                                            <p:fltVal val="0"/>
                                          </p:val>
                                        </p:tav>
                                      </p:tavLst>
                                    </p:anim>
                                    <p:anim calcmode="lin" valueType="num">
                                      <p:cBhvr>
                                        <p:cTn id="44" dur="1000"/>
                                        <p:tgtEl>
                                          <p:spTgt spid="6"/>
                                        </p:tgtEl>
                                        <p:attrNameLst>
                                          <p:attrName>style.rotation</p:attrName>
                                        </p:attrNameLst>
                                      </p:cBhvr>
                                      <p:tavLst>
                                        <p:tav tm="0">
                                          <p:val>
                                            <p:fltVal val="0"/>
                                          </p:val>
                                        </p:tav>
                                        <p:tav tm="100000">
                                          <p:val>
                                            <p:fltVal val="90"/>
                                          </p:val>
                                        </p:tav>
                                      </p:tavLst>
                                    </p:anim>
                                    <p:animEffect transition="out" filter="fade">
                                      <p:cBhvr>
                                        <p:cTn id="45" dur="1000"/>
                                        <p:tgtEl>
                                          <p:spTgt spid="6"/>
                                        </p:tgtEl>
                                      </p:cBhvr>
                                    </p:animEffect>
                                    <p:set>
                                      <p:cBhvr>
                                        <p:cTn id="46" dur="1" fill="hold">
                                          <p:stCondLst>
                                            <p:cond delay="999"/>
                                          </p:stCondLst>
                                        </p:cTn>
                                        <p:tgtEl>
                                          <p:spTgt spid="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fade">
                                      <p:cBhvr>
                                        <p:cTn id="51" dur="1000"/>
                                        <p:tgtEl>
                                          <p:spTgt spid="3">
                                            <p:txEl>
                                              <p:pRg st="3" end="3"/>
                                            </p:txEl>
                                          </p:spTgt>
                                        </p:tgtEl>
                                      </p:cBhvr>
                                    </p:animEffect>
                                    <p:anim calcmode="lin" valueType="num">
                                      <p:cBhvr>
                                        <p:cTn id="5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de la Doctrina en la práctica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doctrina es lo que determina la posición teológica.</a:t>
            </a: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No es importante la doctrina”.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doctrina determina la Separación Ética y la Eclesiástica.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práctica es el reflejo de la doctrina.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742950" indent="-742950">
              <a:buFont typeface="+mj-lt"/>
              <a:buAutoNum type="alphaUcPeriod" startAt="3"/>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68913894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3" end="3"/>
                                            </p:txEl>
                                          </p:spTgt>
                                        </p:tgtEl>
                                      </p:cBhvr>
                                    </p:animEffect>
                                    <p:anim calcmode="lin" valueType="num">
                                      <p:cBhvr>
                                        <p:cTn id="35"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p:tgtEl>
                                          <p:spTgt spid="3">
                                            <p:txEl>
                                              <p:pRg st="3" end="3"/>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3" end="3"/>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4" end="4"/>
                                            </p:txEl>
                                          </p:spTgt>
                                        </p:tgtEl>
                                      </p:cBhvr>
                                    </p:animEffect>
                                    <p:anim calcmode="lin" valueType="num">
                                      <p:cBhvr>
                                        <p:cTn id="40"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p:tgtEl>
                                          <p:spTgt spid="3">
                                            <p:txEl>
                                              <p:pRg st="4" end="4"/>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4" end="4"/>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5" end="5"/>
                                            </p:txEl>
                                          </p:spTgt>
                                        </p:tgtEl>
                                      </p:cBhvr>
                                    </p:animEffect>
                                    <p:anim calcmode="lin" valueType="num">
                                      <p:cBhvr>
                                        <p:cTn id="45"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p:tgtEl>
                                          <p:spTgt spid="3">
                                            <p:txEl>
                                              <p:pRg st="5" end="5"/>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2" presetClass="exit" presetSubtype="0" fill="hold" nodeType="clickEffect">
                                  <p:stCondLst>
                                    <p:cond delay="0"/>
                                  </p:stCondLst>
                                  <p:childTnLst>
                                    <p:animEffect transition="out" filter="fade">
                                      <p:cBhvr>
                                        <p:cTn id="51" dur="1000"/>
                                        <p:tgtEl>
                                          <p:spTgt spid="3">
                                            <p:txEl>
                                              <p:pRg st="1" end="1"/>
                                            </p:txEl>
                                          </p:spTgt>
                                        </p:tgtEl>
                                      </p:cBhvr>
                                    </p:animEffect>
                                    <p:anim calcmode="lin" valueType="num">
                                      <p:cBhvr>
                                        <p:cTn id="52"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53" dur="1000"/>
                                        <p:tgtEl>
                                          <p:spTgt spid="3">
                                            <p:txEl>
                                              <p:pRg st="1" end="1"/>
                                            </p:txEl>
                                          </p:spTgt>
                                        </p:tgtEl>
                                        <p:attrNameLst>
                                          <p:attrName>ppt_y</p:attrName>
                                        </p:attrNameLst>
                                      </p:cBhvr>
                                      <p:tavLst>
                                        <p:tav tm="0">
                                          <p:val>
                                            <p:strVal val="ppt_y"/>
                                          </p:val>
                                        </p:tav>
                                        <p:tav tm="100000">
                                          <p:val>
                                            <p:strVal val="ppt_y+.1"/>
                                          </p:val>
                                        </p:tav>
                                      </p:tavLst>
                                    </p:anim>
                                    <p:set>
                                      <p:cBhvr>
                                        <p:cTn id="54" dur="1" fill="hold">
                                          <p:stCondLst>
                                            <p:cond delay="999"/>
                                          </p:stCondLst>
                                        </p:cTn>
                                        <p:tgtEl>
                                          <p:spTgt spid="3">
                                            <p:txEl>
                                              <p:pRg st="1" end="1"/>
                                            </p:txEl>
                                          </p:spTgt>
                                        </p:tgtEl>
                                        <p:attrNameLst>
                                          <p:attrName>style.visibility</p:attrName>
                                        </p:attrNameLst>
                                      </p:cBhvr>
                                      <p:to>
                                        <p:strVal val="hidden"/>
                                      </p:to>
                                    </p:set>
                                  </p:childTnLst>
                                </p:cTn>
                              </p:par>
                              <p:par>
                                <p:cTn id="55" presetID="42" presetClass="exit" presetSubtype="0" fill="hold" nodeType="withEffect">
                                  <p:stCondLst>
                                    <p:cond delay="0"/>
                                  </p:stCondLst>
                                  <p:childTnLst>
                                    <p:animEffect transition="out" filter="fade">
                                      <p:cBhvr>
                                        <p:cTn id="56" dur="1000"/>
                                        <p:tgtEl>
                                          <p:spTgt spid="3">
                                            <p:txEl>
                                              <p:pRg st="2" end="2"/>
                                            </p:txEl>
                                          </p:spTgt>
                                        </p:tgtEl>
                                      </p:cBhvr>
                                    </p:animEffect>
                                    <p:anim calcmode="lin" valueType="num">
                                      <p:cBhvr>
                                        <p:cTn id="57"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58" dur="1000"/>
                                        <p:tgtEl>
                                          <p:spTgt spid="3">
                                            <p:txEl>
                                              <p:pRg st="2" end="2"/>
                                            </p:txEl>
                                          </p:spTgt>
                                        </p:tgtEl>
                                        <p:attrNameLst>
                                          <p:attrName>ppt_y</p:attrName>
                                        </p:attrNameLst>
                                      </p:cBhvr>
                                      <p:tavLst>
                                        <p:tav tm="0">
                                          <p:val>
                                            <p:strVal val="ppt_y"/>
                                          </p:val>
                                        </p:tav>
                                        <p:tav tm="100000">
                                          <p:val>
                                            <p:strVal val="ppt_y+.1"/>
                                          </p:val>
                                        </p:tav>
                                      </p:tavLst>
                                    </p:anim>
                                    <p:set>
                                      <p:cBhvr>
                                        <p:cTn id="59"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Música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deficiente doctrinalmente en el Fundamentalismo.</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Música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carismática/moderna.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“¿Tú aprendiste tu música en Bob Jones?”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Música pentecostal en las iglesias bautistas hispanas.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Los instrumentos/estilo de música y la sana doctrina.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742950" indent="-742950">
              <a:buFont typeface="+mj-lt"/>
              <a:buAutoNum type="alphaUcPeriod" startAt="3"/>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18674131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Música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deficiente doctrinalmente en el Fundamentalismo.</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Música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carismática/moderna.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“¿Tú aprendiste tu música en Bob Jones?”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Música pentecostal en las iglesias bautistas hispanas.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Los instrumentos/estilo de música y la sana doctrina.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742950" indent="-742950">
              <a:buFont typeface="+mj-lt"/>
              <a:buAutoNum type="alphaUcPeriod" startAt="3"/>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80180446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2" end="2"/>
                                            </p:txEl>
                                          </p:spTgt>
                                        </p:tgtEl>
                                      </p:cBhvr>
                                    </p:animEffect>
                                    <p:anim calcmode="lin" valueType="num">
                                      <p:cBhvr>
                                        <p:cTn id="35"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p:tgtEl>
                                          <p:spTgt spid="3">
                                            <p:txEl>
                                              <p:pRg st="2" end="2"/>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2" end="2"/>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3" end="3"/>
                                            </p:txEl>
                                          </p:spTgt>
                                        </p:tgtEl>
                                      </p:cBhvr>
                                    </p:animEffect>
                                    <p:anim calcmode="lin" valueType="num">
                                      <p:cBhvr>
                                        <p:cTn id="40"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p:tgtEl>
                                          <p:spTgt spid="3">
                                            <p:txEl>
                                              <p:pRg st="3" end="3"/>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3" end="3"/>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4" end="4"/>
                                            </p:txEl>
                                          </p:spTgt>
                                        </p:tgtEl>
                                      </p:cBhvr>
                                    </p:animEffect>
                                    <p:anim calcmode="lin" valueType="num">
                                      <p:cBhvr>
                                        <p:cTn id="45"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p:tgtEl>
                                          <p:spTgt spid="3">
                                            <p:txEl>
                                              <p:pRg st="4" end="4"/>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2" presetClass="exit" presetSubtype="0" fill="hold" nodeType="clickEffect">
                                  <p:stCondLst>
                                    <p:cond delay="0"/>
                                  </p:stCondLst>
                                  <p:childTnLst>
                                    <p:animEffect transition="out" filter="fade">
                                      <p:cBhvr>
                                        <p:cTn id="51" dur="1000"/>
                                        <p:tgtEl>
                                          <p:spTgt spid="3">
                                            <p:txEl>
                                              <p:pRg st="1" end="1"/>
                                            </p:txEl>
                                          </p:spTgt>
                                        </p:tgtEl>
                                      </p:cBhvr>
                                    </p:animEffect>
                                    <p:anim calcmode="lin" valueType="num">
                                      <p:cBhvr>
                                        <p:cTn id="52"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53" dur="1000"/>
                                        <p:tgtEl>
                                          <p:spTgt spid="3">
                                            <p:txEl>
                                              <p:pRg st="1" end="1"/>
                                            </p:txEl>
                                          </p:spTgt>
                                        </p:tgtEl>
                                        <p:attrNameLst>
                                          <p:attrName>ppt_y</p:attrName>
                                        </p:attrNameLst>
                                      </p:cBhvr>
                                      <p:tavLst>
                                        <p:tav tm="0">
                                          <p:val>
                                            <p:strVal val="ppt_y"/>
                                          </p:val>
                                        </p:tav>
                                        <p:tav tm="100000">
                                          <p:val>
                                            <p:strVal val="ppt_y+.1"/>
                                          </p:val>
                                        </p:tav>
                                      </p:tavLst>
                                    </p:anim>
                                    <p:set>
                                      <p:cBhvr>
                                        <p:cTn id="54"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lvl="1"/>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4. Evangelismo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fin no justifica los medios.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Esa es la excusa del ecumenismo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 más importante no es la salvación de las almas. Efesios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3:20-21</a:t>
            </a: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Cuál es la regla que mide cuánto se aman las almas</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51907565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1" end="1"/>
                                            </p:txEl>
                                          </p:spTgt>
                                        </p:tgtEl>
                                      </p:cBhvr>
                                    </p:animEffect>
                                    <p:anim calcmode="lin" valueType="num">
                                      <p:cBhvr>
                                        <p:cTn id="35"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p:tgtEl>
                                          <p:spTgt spid="3">
                                            <p:txEl>
                                              <p:pRg st="1" end="1"/>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1" end="1"/>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2" end="2"/>
                                            </p:txEl>
                                          </p:spTgt>
                                        </p:tgtEl>
                                      </p:cBhvr>
                                    </p:animEffect>
                                    <p:anim calcmode="lin" valueType="num">
                                      <p:cBhvr>
                                        <p:cTn id="40"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p:tgtEl>
                                          <p:spTgt spid="3">
                                            <p:txEl>
                                              <p:pRg st="2" end="2"/>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2" end="2"/>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3" end="3"/>
                                            </p:txEl>
                                          </p:spTgt>
                                        </p:tgtEl>
                                      </p:cBhvr>
                                    </p:animEffect>
                                    <p:anim calcmode="lin" valueType="num">
                                      <p:cBhvr>
                                        <p:cTn id="45"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6" dur="1000"/>
                                        <p:tgtEl>
                                          <p:spTgt spid="3">
                                            <p:txEl>
                                              <p:pRg st="3" end="3"/>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3" end="3"/>
                                            </p:txEl>
                                          </p:spTgt>
                                        </p:tgtEl>
                                        <p:attrNameLst>
                                          <p:attrName>style.visibility</p:attrName>
                                        </p:attrNameLst>
                                      </p:cBhvr>
                                      <p:to>
                                        <p:strVal val="hidden"/>
                                      </p:to>
                                    </p:set>
                                  </p:childTnLst>
                                </p:cTn>
                              </p:par>
                              <p:par>
                                <p:cTn id="48" presetID="42" presetClass="exit" presetSubtype="0" fill="hold" nodeType="withEffect">
                                  <p:stCondLst>
                                    <p:cond delay="0"/>
                                  </p:stCondLst>
                                  <p:childTnLst>
                                    <p:animEffect transition="out" filter="fade">
                                      <p:cBhvr>
                                        <p:cTn id="49" dur="1000"/>
                                        <p:tgtEl>
                                          <p:spTgt spid="3">
                                            <p:txEl>
                                              <p:pRg st="4" end="4"/>
                                            </p:txEl>
                                          </p:spTgt>
                                        </p:tgtEl>
                                      </p:cBhvr>
                                    </p:animEffect>
                                    <p:anim calcmode="lin" valueType="num">
                                      <p:cBhvr>
                                        <p:cTn id="50"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p:tgtEl>
                                          <p:spTgt spid="3">
                                            <p:txEl>
                                              <p:pRg st="4" end="4"/>
                                            </p:txEl>
                                          </p:spTgt>
                                        </p:tgtEl>
                                        <p:attrNameLst>
                                          <p:attrName>ppt_y</p:attrName>
                                        </p:attrNameLst>
                                      </p:cBhvr>
                                      <p:tavLst>
                                        <p:tav tm="0">
                                          <p:val>
                                            <p:strVal val="ppt_y"/>
                                          </p:val>
                                        </p:tav>
                                        <p:tav tm="100000">
                                          <p:val>
                                            <p:strVal val="ppt_y+.1"/>
                                          </p:val>
                                        </p:tav>
                                      </p:tavLst>
                                    </p:anim>
                                    <p:set>
                                      <p:cBhvr>
                                        <p:cTn id="5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2862322"/>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lvl="1"/>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5. 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Fundamentalismo y la reverencia.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templo de Dios. 1 Timoteo 3:15.</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orden. 1 Corintios 14:40</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reverencia en el púlpito.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Efesios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4:29</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78646822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1" end="1"/>
                                            </p:txEl>
                                          </p:spTgt>
                                        </p:tgtEl>
                                      </p:cBhvr>
                                    </p:animEffect>
                                    <p:anim calcmode="lin" valueType="num">
                                      <p:cBhvr>
                                        <p:cTn id="35"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p:tgtEl>
                                          <p:spTgt spid="3">
                                            <p:txEl>
                                              <p:pRg st="1" end="1"/>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1" end="1"/>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2" end="2"/>
                                            </p:txEl>
                                          </p:spTgt>
                                        </p:tgtEl>
                                      </p:cBhvr>
                                    </p:animEffect>
                                    <p:anim calcmode="lin" valueType="num">
                                      <p:cBhvr>
                                        <p:cTn id="40"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p:tgtEl>
                                          <p:spTgt spid="3">
                                            <p:txEl>
                                              <p:pRg st="2" end="2"/>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2" end="2"/>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3" end="3"/>
                                            </p:txEl>
                                          </p:spTgt>
                                        </p:tgtEl>
                                      </p:cBhvr>
                                    </p:animEffect>
                                    <p:anim calcmode="lin" valueType="num">
                                      <p:cBhvr>
                                        <p:cTn id="45"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6" dur="1000"/>
                                        <p:tgtEl>
                                          <p:spTgt spid="3">
                                            <p:txEl>
                                              <p:pRg st="3" end="3"/>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3" end="3"/>
                                            </p:txEl>
                                          </p:spTgt>
                                        </p:tgtEl>
                                        <p:attrNameLst>
                                          <p:attrName>style.visibility</p:attrName>
                                        </p:attrNameLst>
                                      </p:cBhvr>
                                      <p:to>
                                        <p:strVal val="hidden"/>
                                      </p:to>
                                    </p:set>
                                  </p:childTnLst>
                                </p:cTn>
                              </p:par>
                              <p:par>
                                <p:cTn id="48" presetID="42" presetClass="exit" presetSubtype="0" fill="hold" nodeType="withEffect">
                                  <p:stCondLst>
                                    <p:cond delay="0"/>
                                  </p:stCondLst>
                                  <p:childTnLst>
                                    <p:animEffect transition="out" filter="fade">
                                      <p:cBhvr>
                                        <p:cTn id="49" dur="1000"/>
                                        <p:tgtEl>
                                          <p:spTgt spid="3">
                                            <p:txEl>
                                              <p:pRg st="4" end="4"/>
                                            </p:txEl>
                                          </p:spTgt>
                                        </p:tgtEl>
                                      </p:cBhvr>
                                    </p:animEffect>
                                    <p:anim calcmode="lin" valueType="num">
                                      <p:cBhvr>
                                        <p:cTn id="50"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p:tgtEl>
                                          <p:spTgt spid="3">
                                            <p:txEl>
                                              <p:pRg st="4" end="4"/>
                                            </p:txEl>
                                          </p:spTgt>
                                        </p:tgtEl>
                                        <p:attrNameLst>
                                          <p:attrName>ppt_y</p:attrName>
                                        </p:attrNameLst>
                                      </p:cBhvr>
                                      <p:tavLst>
                                        <p:tav tm="0">
                                          <p:val>
                                            <p:strVal val="ppt_y"/>
                                          </p:val>
                                        </p:tav>
                                        <p:tav tm="100000">
                                          <p:val>
                                            <p:strVal val="ppt_y+.1"/>
                                          </p:val>
                                        </p:tav>
                                      </p:tavLst>
                                    </p:anim>
                                    <p:set>
                                      <p:cBhvr>
                                        <p:cTn id="5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6186309"/>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VS.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Práctica</a:t>
            </a:r>
          </a:p>
          <a:p>
            <a:pPr lvl="1"/>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6. 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Fundamentalismo y el liberalismo.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Ser liberal es no sostener las doctrinas fundamentales.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Ser liberal no es no “ganar almas”.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Ser liberal no es que las mujeres vistan pantalones.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Ser liberal no es no traer corbata al salir a evangelizar.</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Ser liberal no es utilizar cierto tipo de música.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01065301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xit" presetSubtype="0" fill="hold" nodeType="clickEffect">
                                  <p:stCondLst>
                                    <p:cond delay="0"/>
                                  </p:stCondLst>
                                  <p:childTnLst>
                                    <p:animEffect transition="out" filter="fade">
                                      <p:cBhvr>
                                        <p:cTn id="48" dur="1000"/>
                                        <p:tgtEl>
                                          <p:spTgt spid="3">
                                            <p:txEl>
                                              <p:pRg st="1" end="1"/>
                                            </p:txEl>
                                          </p:spTgt>
                                        </p:tgtEl>
                                      </p:cBhvr>
                                    </p:animEffect>
                                    <p:anim calcmode="lin" valueType="num">
                                      <p:cBhvr>
                                        <p:cTn id="49"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50" dur="1000"/>
                                        <p:tgtEl>
                                          <p:spTgt spid="3">
                                            <p:txEl>
                                              <p:pRg st="1" end="1"/>
                                            </p:txEl>
                                          </p:spTgt>
                                        </p:tgtEl>
                                        <p:attrNameLst>
                                          <p:attrName>ppt_y</p:attrName>
                                        </p:attrNameLst>
                                      </p:cBhvr>
                                      <p:tavLst>
                                        <p:tav tm="0">
                                          <p:val>
                                            <p:strVal val="ppt_y"/>
                                          </p:val>
                                        </p:tav>
                                        <p:tav tm="100000">
                                          <p:val>
                                            <p:strVal val="ppt_y+.1"/>
                                          </p:val>
                                        </p:tav>
                                      </p:tavLst>
                                    </p:anim>
                                    <p:set>
                                      <p:cBhvr>
                                        <p:cTn id="51" dur="1" fill="hold">
                                          <p:stCondLst>
                                            <p:cond delay="999"/>
                                          </p:stCondLst>
                                        </p:cTn>
                                        <p:tgtEl>
                                          <p:spTgt spid="3">
                                            <p:txEl>
                                              <p:pRg st="1" end="1"/>
                                            </p:txEl>
                                          </p:spTgt>
                                        </p:tgtEl>
                                        <p:attrNameLst>
                                          <p:attrName>style.visibility</p:attrName>
                                        </p:attrNameLst>
                                      </p:cBhvr>
                                      <p:to>
                                        <p:strVal val="hidden"/>
                                      </p:to>
                                    </p:set>
                                  </p:childTnLst>
                                </p:cTn>
                              </p:par>
                              <p:par>
                                <p:cTn id="52" presetID="42" presetClass="exit" presetSubtype="0" fill="hold" nodeType="withEffect">
                                  <p:stCondLst>
                                    <p:cond delay="0"/>
                                  </p:stCondLst>
                                  <p:childTnLst>
                                    <p:animEffect transition="out" filter="fade">
                                      <p:cBhvr>
                                        <p:cTn id="53" dur="1000"/>
                                        <p:tgtEl>
                                          <p:spTgt spid="3">
                                            <p:txEl>
                                              <p:pRg st="2" end="2"/>
                                            </p:txEl>
                                          </p:spTgt>
                                        </p:tgtEl>
                                      </p:cBhvr>
                                    </p:animEffect>
                                    <p:anim calcmode="lin" valueType="num">
                                      <p:cBhvr>
                                        <p:cTn id="54"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55" dur="1000"/>
                                        <p:tgtEl>
                                          <p:spTgt spid="3">
                                            <p:txEl>
                                              <p:pRg st="2" end="2"/>
                                            </p:txEl>
                                          </p:spTgt>
                                        </p:tgtEl>
                                        <p:attrNameLst>
                                          <p:attrName>ppt_y</p:attrName>
                                        </p:attrNameLst>
                                      </p:cBhvr>
                                      <p:tavLst>
                                        <p:tav tm="0">
                                          <p:val>
                                            <p:strVal val="ppt_y"/>
                                          </p:val>
                                        </p:tav>
                                        <p:tav tm="100000">
                                          <p:val>
                                            <p:strVal val="ppt_y+.1"/>
                                          </p:val>
                                        </p:tav>
                                      </p:tavLst>
                                    </p:anim>
                                    <p:set>
                                      <p:cBhvr>
                                        <p:cTn id="56" dur="1" fill="hold">
                                          <p:stCondLst>
                                            <p:cond delay="999"/>
                                          </p:stCondLst>
                                        </p:cTn>
                                        <p:tgtEl>
                                          <p:spTgt spid="3">
                                            <p:txEl>
                                              <p:pRg st="2" end="2"/>
                                            </p:txEl>
                                          </p:spTgt>
                                        </p:tgtEl>
                                        <p:attrNameLst>
                                          <p:attrName>style.visibility</p:attrName>
                                        </p:attrNameLst>
                                      </p:cBhvr>
                                      <p:to>
                                        <p:strVal val="hidden"/>
                                      </p:to>
                                    </p:set>
                                  </p:childTnLst>
                                </p:cTn>
                              </p:par>
                              <p:par>
                                <p:cTn id="57" presetID="42" presetClass="exit" presetSubtype="0" fill="hold" nodeType="withEffect">
                                  <p:stCondLst>
                                    <p:cond delay="0"/>
                                  </p:stCondLst>
                                  <p:childTnLst>
                                    <p:animEffect transition="out" filter="fade">
                                      <p:cBhvr>
                                        <p:cTn id="58" dur="1000"/>
                                        <p:tgtEl>
                                          <p:spTgt spid="3">
                                            <p:txEl>
                                              <p:pRg st="3" end="3"/>
                                            </p:txEl>
                                          </p:spTgt>
                                        </p:tgtEl>
                                      </p:cBhvr>
                                    </p:animEffect>
                                    <p:anim calcmode="lin" valueType="num">
                                      <p:cBhvr>
                                        <p:cTn id="59"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60" dur="1000"/>
                                        <p:tgtEl>
                                          <p:spTgt spid="3">
                                            <p:txEl>
                                              <p:pRg st="3" end="3"/>
                                            </p:txEl>
                                          </p:spTgt>
                                        </p:tgtEl>
                                        <p:attrNameLst>
                                          <p:attrName>ppt_y</p:attrName>
                                        </p:attrNameLst>
                                      </p:cBhvr>
                                      <p:tavLst>
                                        <p:tav tm="0">
                                          <p:val>
                                            <p:strVal val="ppt_y"/>
                                          </p:val>
                                        </p:tav>
                                        <p:tav tm="100000">
                                          <p:val>
                                            <p:strVal val="ppt_y+.1"/>
                                          </p:val>
                                        </p:tav>
                                      </p:tavLst>
                                    </p:anim>
                                    <p:set>
                                      <p:cBhvr>
                                        <p:cTn id="61" dur="1" fill="hold">
                                          <p:stCondLst>
                                            <p:cond delay="999"/>
                                          </p:stCondLst>
                                        </p:cTn>
                                        <p:tgtEl>
                                          <p:spTgt spid="3">
                                            <p:txEl>
                                              <p:pRg st="3" end="3"/>
                                            </p:txEl>
                                          </p:spTgt>
                                        </p:tgtEl>
                                        <p:attrNameLst>
                                          <p:attrName>style.visibility</p:attrName>
                                        </p:attrNameLst>
                                      </p:cBhvr>
                                      <p:to>
                                        <p:strVal val="hidden"/>
                                      </p:to>
                                    </p:set>
                                  </p:childTnLst>
                                </p:cTn>
                              </p:par>
                              <p:par>
                                <p:cTn id="62" presetID="42" presetClass="exit" presetSubtype="0" fill="hold" nodeType="withEffect">
                                  <p:stCondLst>
                                    <p:cond delay="0"/>
                                  </p:stCondLst>
                                  <p:childTnLst>
                                    <p:animEffect transition="out" filter="fade">
                                      <p:cBhvr>
                                        <p:cTn id="63" dur="1000"/>
                                        <p:tgtEl>
                                          <p:spTgt spid="3">
                                            <p:txEl>
                                              <p:pRg st="4" end="4"/>
                                            </p:txEl>
                                          </p:spTgt>
                                        </p:tgtEl>
                                      </p:cBhvr>
                                    </p:animEffect>
                                    <p:anim calcmode="lin" valueType="num">
                                      <p:cBhvr>
                                        <p:cTn id="64"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65" dur="1000"/>
                                        <p:tgtEl>
                                          <p:spTgt spid="3">
                                            <p:txEl>
                                              <p:pRg st="4" end="4"/>
                                            </p:txEl>
                                          </p:spTgt>
                                        </p:tgtEl>
                                        <p:attrNameLst>
                                          <p:attrName>ppt_y</p:attrName>
                                        </p:attrNameLst>
                                      </p:cBhvr>
                                      <p:tavLst>
                                        <p:tav tm="0">
                                          <p:val>
                                            <p:strVal val="ppt_y"/>
                                          </p:val>
                                        </p:tav>
                                        <p:tav tm="100000">
                                          <p:val>
                                            <p:strVal val="ppt_y+.1"/>
                                          </p:val>
                                        </p:tav>
                                      </p:tavLst>
                                    </p:anim>
                                    <p:set>
                                      <p:cBhvr>
                                        <p:cTn id="66" dur="1" fill="hold">
                                          <p:stCondLst>
                                            <p:cond delay="999"/>
                                          </p:stCondLst>
                                        </p:cTn>
                                        <p:tgtEl>
                                          <p:spTgt spid="3">
                                            <p:txEl>
                                              <p:pRg st="4" end="4"/>
                                            </p:txEl>
                                          </p:spTgt>
                                        </p:tgtEl>
                                        <p:attrNameLst>
                                          <p:attrName>style.visibility</p:attrName>
                                        </p:attrNameLst>
                                      </p:cBhvr>
                                      <p:to>
                                        <p:strVal val="hidden"/>
                                      </p:to>
                                    </p:set>
                                  </p:childTnLst>
                                </p:cTn>
                              </p:par>
                              <p:par>
                                <p:cTn id="67" presetID="42" presetClass="exit" presetSubtype="0" fill="hold" nodeType="withEffect">
                                  <p:stCondLst>
                                    <p:cond delay="0"/>
                                  </p:stCondLst>
                                  <p:childTnLst>
                                    <p:animEffect transition="out" filter="fade">
                                      <p:cBhvr>
                                        <p:cTn id="68" dur="1000"/>
                                        <p:tgtEl>
                                          <p:spTgt spid="3">
                                            <p:txEl>
                                              <p:pRg st="5" end="5"/>
                                            </p:txEl>
                                          </p:spTgt>
                                        </p:tgtEl>
                                      </p:cBhvr>
                                    </p:animEffect>
                                    <p:anim calcmode="lin" valueType="num">
                                      <p:cBhvr>
                                        <p:cTn id="69"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70" dur="1000"/>
                                        <p:tgtEl>
                                          <p:spTgt spid="3">
                                            <p:txEl>
                                              <p:pRg st="5" end="5"/>
                                            </p:txEl>
                                          </p:spTgt>
                                        </p:tgtEl>
                                        <p:attrNameLst>
                                          <p:attrName>ppt_y</p:attrName>
                                        </p:attrNameLst>
                                      </p:cBhvr>
                                      <p:tavLst>
                                        <p:tav tm="0">
                                          <p:val>
                                            <p:strVal val="ppt_y"/>
                                          </p:val>
                                        </p:tav>
                                        <p:tav tm="100000">
                                          <p:val>
                                            <p:strVal val="ppt_y+.1"/>
                                          </p:val>
                                        </p:tav>
                                      </p:tavLst>
                                    </p:anim>
                                    <p:set>
                                      <p:cBhvr>
                                        <p:cTn id="71" dur="1" fill="hold">
                                          <p:stCondLst>
                                            <p:cond delay="999"/>
                                          </p:stCondLst>
                                        </p:cTn>
                                        <p:tgtEl>
                                          <p:spTgt spid="3">
                                            <p:txEl>
                                              <p:pRg st="5" end="5"/>
                                            </p:txEl>
                                          </p:spTgt>
                                        </p:tgtEl>
                                        <p:attrNameLst>
                                          <p:attrName>style.visibility</p:attrName>
                                        </p:attrNameLst>
                                      </p:cBhvr>
                                      <p:to>
                                        <p:strVal val="hidden"/>
                                      </p:to>
                                    </p:set>
                                  </p:childTnLst>
                                </p:cTn>
                              </p:par>
                              <p:par>
                                <p:cTn id="72" presetID="42" presetClass="exit" presetSubtype="0" fill="hold" nodeType="withEffect">
                                  <p:stCondLst>
                                    <p:cond delay="0"/>
                                  </p:stCondLst>
                                  <p:childTnLst>
                                    <p:animEffect transition="out" filter="fade">
                                      <p:cBhvr>
                                        <p:cTn id="73" dur="1000"/>
                                        <p:tgtEl>
                                          <p:spTgt spid="3">
                                            <p:txEl>
                                              <p:pRg st="6" end="6"/>
                                            </p:txEl>
                                          </p:spTgt>
                                        </p:tgtEl>
                                      </p:cBhvr>
                                    </p:animEffect>
                                    <p:anim calcmode="lin" valueType="num">
                                      <p:cBhvr>
                                        <p:cTn id="74" dur="1000"/>
                                        <p:tgtEl>
                                          <p:spTgt spid="3">
                                            <p:txEl>
                                              <p:pRg st="6" end="6"/>
                                            </p:txEl>
                                          </p:spTgt>
                                        </p:tgtEl>
                                        <p:attrNameLst>
                                          <p:attrName>ppt_x</p:attrName>
                                        </p:attrNameLst>
                                      </p:cBhvr>
                                      <p:tavLst>
                                        <p:tav tm="0">
                                          <p:val>
                                            <p:strVal val="ppt_x"/>
                                          </p:val>
                                        </p:tav>
                                        <p:tav tm="100000">
                                          <p:val>
                                            <p:strVal val="ppt_x"/>
                                          </p:val>
                                        </p:tav>
                                      </p:tavLst>
                                    </p:anim>
                                    <p:anim calcmode="lin" valueType="num">
                                      <p:cBhvr>
                                        <p:cTn id="75" dur="1000"/>
                                        <p:tgtEl>
                                          <p:spTgt spid="3">
                                            <p:txEl>
                                              <p:pRg st="6" end="6"/>
                                            </p:txEl>
                                          </p:spTgt>
                                        </p:tgtEl>
                                        <p:attrNameLst>
                                          <p:attrName>ppt_y</p:attrName>
                                        </p:attrNameLst>
                                      </p:cBhvr>
                                      <p:tavLst>
                                        <p:tav tm="0">
                                          <p:val>
                                            <p:strVal val="ppt_y"/>
                                          </p:val>
                                        </p:tav>
                                        <p:tav tm="100000">
                                          <p:val>
                                            <p:strVal val="ppt_y+.1"/>
                                          </p:val>
                                        </p:tav>
                                      </p:tavLst>
                                    </p:anim>
                                    <p:set>
                                      <p:cBhvr>
                                        <p:cTn id="76" dur="1" fill="hold">
                                          <p:stCondLst>
                                            <p:cond delay="999"/>
                                          </p:stCondLst>
                                        </p:cTn>
                                        <p:tgtEl>
                                          <p:spTgt spid="3">
                                            <p:txEl>
                                              <p:pRg st="6" end="6"/>
                                            </p:txEl>
                                          </p:spTgt>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42" presetClass="exit" presetSubtype="0" fill="hold" nodeType="clickEffect">
                                  <p:stCondLst>
                                    <p:cond delay="0"/>
                                  </p:stCondLst>
                                  <p:childTnLst>
                                    <p:animEffect transition="out" filter="fade">
                                      <p:cBhvr>
                                        <p:cTn id="80" dur="1000"/>
                                        <p:tgtEl>
                                          <p:spTgt spid="3">
                                            <p:txEl>
                                              <p:pRg st="0" end="0"/>
                                            </p:txEl>
                                          </p:spTgt>
                                        </p:tgtEl>
                                      </p:cBhvr>
                                    </p:animEffect>
                                    <p:anim calcmode="lin" valueType="num">
                                      <p:cBhvr>
                                        <p:cTn id="81"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82" dur="1000"/>
                                        <p:tgtEl>
                                          <p:spTgt spid="3">
                                            <p:txEl>
                                              <p:pRg st="0" end="0"/>
                                            </p:txEl>
                                          </p:spTgt>
                                        </p:tgtEl>
                                        <p:attrNameLst>
                                          <p:attrName>ppt_y</p:attrName>
                                        </p:attrNameLst>
                                      </p:cBhvr>
                                      <p:tavLst>
                                        <p:tav tm="0">
                                          <p:val>
                                            <p:strVal val="ppt_y"/>
                                          </p:val>
                                        </p:tav>
                                        <p:tav tm="100000">
                                          <p:val>
                                            <p:strVal val="ppt_y+.1"/>
                                          </p:val>
                                        </p:tav>
                                      </p:tavLst>
                                    </p:anim>
                                    <p:set>
                                      <p:cBhvr>
                                        <p:cTn id="83"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42" presetClass="exit" presetSubtype="0" fill="hold" grpId="0" nodeType="clickEffect">
                                  <p:stCondLst>
                                    <p:cond delay="0"/>
                                  </p:stCondLst>
                                  <p:childTnLst>
                                    <p:animEffect transition="out" filter="fade">
                                      <p:cBhvr>
                                        <p:cTn id="87" dur="1000"/>
                                        <p:tgtEl>
                                          <p:spTgt spid="21506"/>
                                        </p:tgtEl>
                                      </p:cBhvr>
                                    </p:animEffect>
                                    <p:anim calcmode="lin" valueType="num">
                                      <p:cBhvr>
                                        <p:cTn id="88" dur="1000"/>
                                        <p:tgtEl>
                                          <p:spTgt spid="21506"/>
                                        </p:tgtEl>
                                        <p:attrNameLst>
                                          <p:attrName>ppt_x</p:attrName>
                                        </p:attrNameLst>
                                      </p:cBhvr>
                                      <p:tavLst>
                                        <p:tav tm="0">
                                          <p:val>
                                            <p:strVal val="ppt_x"/>
                                          </p:val>
                                        </p:tav>
                                        <p:tav tm="100000">
                                          <p:val>
                                            <p:strVal val="ppt_x"/>
                                          </p:val>
                                        </p:tav>
                                      </p:tavLst>
                                    </p:anim>
                                    <p:anim calcmode="lin" valueType="num">
                                      <p:cBhvr>
                                        <p:cTn id="89" dur="1000"/>
                                        <p:tgtEl>
                                          <p:spTgt spid="21506"/>
                                        </p:tgtEl>
                                        <p:attrNameLst>
                                          <p:attrName>ppt_y</p:attrName>
                                        </p:attrNameLst>
                                      </p:cBhvr>
                                      <p:tavLst>
                                        <p:tav tm="0">
                                          <p:val>
                                            <p:strVal val="ppt_y"/>
                                          </p:val>
                                        </p:tav>
                                        <p:tav tm="100000">
                                          <p:val>
                                            <p:strVal val="ppt_y+.1"/>
                                          </p:val>
                                        </p:tav>
                                      </p:tavLst>
                                    </p:anim>
                                    <p:set>
                                      <p:cBhvr>
                                        <p:cTn id="90" dur="1" fill="hold">
                                          <p:stCondLst>
                                            <p:cond delay="999"/>
                                          </p:stCondLst>
                                        </p:cTn>
                                        <p:tgtEl>
                                          <p:spTgt spid="215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Historia de las desviaciones en Cristología</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1"/>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 Historia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las desviaciones en Cristología.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2"/>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 Tipos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errores en Cristología.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 en distinguir entre la naturaleza divina y la humana.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 en aceptar la naturaleza humana.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 en aceptar la naturaleza divina.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 en entender la existencia de las dos naturalezas en la misma persona.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68872683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1000"/>
                                        <p:tgtEl>
                                          <p:spTgt spid="21506"/>
                                        </p:tgtEl>
                                      </p:cBhvr>
                                    </p:animEffect>
                                    <p:anim calcmode="lin" valueType="num">
                                      <p:cBhvr>
                                        <p:cTn id="8" dur="1000" fill="hold"/>
                                        <p:tgtEl>
                                          <p:spTgt spid="21506"/>
                                        </p:tgtEl>
                                        <p:attrNameLst>
                                          <p:attrName>ppt_x</p:attrName>
                                        </p:attrNameLst>
                                      </p:cBhvr>
                                      <p:tavLst>
                                        <p:tav tm="0">
                                          <p:val>
                                            <p:strVal val="#ppt_x"/>
                                          </p:val>
                                        </p:tav>
                                        <p:tav tm="100000">
                                          <p:val>
                                            <p:strVal val="#ppt_x"/>
                                          </p:val>
                                        </p:tav>
                                      </p:tavLst>
                                    </p:anim>
                                    <p:anim calcmode="lin" valueType="num">
                                      <p:cBhvr>
                                        <p:cTn id="9" dur="1000" fill="hold"/>
                                        <p:tgtEl>
                                          <p:spTgt spid="2150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xit" presetSubtype="0" fill="hold" nodeType="clickEffect">
                                  <p:stCondLst>
                                    <p:cond delay="0"/>
                                  </p:stCondLst>
                                  <p:childTnLst>
                                    <p:animEffect transition="out" filter="fade">
                                      <p:cBhvr>
                                        <p:cTn id="62" dur="1000"/>
                                        <p:tgtEl>
                                          <p:spTgt spid="3">
                                            <p:txEl>
                                              <p:pRg st="2" end="2"/>
                                            </p:txEl>
                                          </p:spTgt>
                                        </p:tgtEl>
                                      </p:cBhvr>
                                    </p:animEffect>
                                    <p:anim calcmode="lin" valueType="num">
                                      <p:cBhvr>
                                        <p:cTn id="63"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64" dur="1000"/>
                                        <p:tgtEl>
                                          <p:spTgt spid="3">
                                            <p:txEl>
                                              <p:pRg st="2" end="2"/>
                                            </p:txEl>
                                          </p:spTgt>
                                        </p:tgtEl>
                                        <p:attrNameLst>
                                          <p:attrName>ppt_y</p:attrName>
                                        </p:attrNameLst>
                                      </p:cBhvr>
                                      <p:tavLst>
                                        <p:tav tm="0">
                                          <p:val>
                                            <p:strVal val="ppt_y"/>
                                          </p:val>
                                        </p:tav>
                                        <p:tav tm="100000">
                                          <p:val>
                                            <p:strVal val="ppt_y+.1"/>
                                          </p:val>
                                        </p:tav>
                                      </p:tavLst>
                                    </p:anim>
                                    <p:set>
                                      <p:cBhvr>
                                        <p:cTn id="65" dur="1" fill="hold">
                                          <p:stCondLst>
                                            <p:cond delay="999"/>
                                          </p:stCondLst>
                                        </p:cTn>
                                        <p:tgtEl>
                                          <p:spTgt spid="3">
                                            <p:txEl>
                                              <p:pRg st="2" end="2"/>
                                            </p:txEl>
                                          </p:spTgt>
                                        </p:tgtEl>
                                        <p:attrNameLst>
                                          <p:attrName>style.visibility</p:attrName>
                                        </p:attrNameLst>
                                      </p:cBhvr>
                                      <p:to>
                                        <p:strVal val="hidden"/>
                                      </p:to>
                                    </p:set>
                                  </p:childTnLst>
                                </p:cTn>
                              </p:par>
                              <p:par>
                                <p:cTn id="66" presetID="42" presetClass="exit" presetSubtype="0" fill="hold" nodeType="withEffect">
                                  <p:stCondLst>
                                    <p:cond delay="0"/>
                                  </p:stCondLst>
                                  <p:childTnLst>
                                    <p:animEffect transition="out" filter="fade">
                                      <p:cBhvr>
                                        <p:cTn id="67" dur="1000"/>
                                        <p:tgtEl>
                                          <p:spTgt spid="3">
                                            <p:txEl>
                                              <p:pRg st="3" end="3"/>
                                            </p:txEl>
                                          </p:spTgt>
                                        </p:tgtEl>
                                      </p:cBhvr>
                                    </p:animEffect>
                                    <p:anim calcmode="lin" valueType="num">
                                      <p:cBhvr>
                                        <p:cTn id="68"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69" dur="1000"/>
                                        <p:tgtEl>
                                          <p:spTgt spid="3">
                                            <p:txEl>
                                              <p:pRg st="3" end="3"/>
                                            </p:txEl>
                                          </p:spTgt>
                                        </p:tgtEl>
                                        <p:attrNameLst>
                                          <p:attrName>ppt_y</p:attrName>
                                        </p:attrNameLst>
                                      </p:cBhvr>
                                      <p:tavLst>
                                        <p:tav tm="0">
                                          <p:val>
                                            <p:strVal val="ppt_y"/>
                                          </p:val>
                                        </p:tav>
                                        <p:tav tm="100000">
                                          <p:val>
                                            <p:strVal val="ppt_y+.1"/>
                                          </p:val>
                                        </p:tav>
                                      </p:tavLst>
                                    </p:anim>
                                    <p:set>
                                      <p:cBhvr>
                                        <p:cTn id="70" dur="1" fill="hold">
                                          <p:stCondLst>
                                            <p:cond delay="999"/>
                                          </p:stCondLst>
                                        </p:cTn>
                                        <p:tgtEl>
                                          <p:spTgt spid="3">
                                            <p:txEl>
                                              <p:pRg st="3" end="3"/>
                                            </p:txEl>
                                          </p:spTgt>
                                        </p:tgtEl>
                                        <p:attrNameLst>
                                          <p:attrName>style.visibility</p:attrName>
                                        </p:attrNameLst>
                                      </p:cBhvr>
                                      <p:to>
                                        <p:strVal val="hidden"/>
                                      </p:to>
                                    </p:set>
                                  </p:childTnLst>
                                </p:cTn>
                              </p:par>
                              <p:par>
                                <p:cTn id="71" presetID="42" presetClass="exit" presetSubtype="0" fill="hold" nodeType="withEffect">
                                  <p:stCondLst>
                                    <p:cond delay="0"/>
                                  </p:stCondLst>
                                  <p:childTnLst>
                                    <p:animEffect transition="out" filter="fade">
                                      <p:cBhvr>
                                        <p:cTn id="72" dur="1000"/>
                                        <p:tgtEl>
                                          <p:spTgt spid="3">
                                            <p:txEl>
                                              <p:pRg st="4" end="4"/>
                                            </p:txEl>
                                          </p:spTgt>
                                        </p:tgtEl>
                                      </p:cBhvr>
                                    </p:animEffect>
                                    <p:anim calcmode="lin" valueType="num">
                                      <p:cBhvr>
                                        <p:cTn id="73"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74" dur="1000"/>
                                        <p:tgtEl>
                                          <p:spTgt spid="3">
                                            <p:txEl>
                                              <p:pRg st="4" end="4"/>
                                            </p:txEl>
                                          </p:spTgt>
                                        </p:tgtEl>
                                        <p:attrNameLst>
                                          <p:attrName>ppt_y</p:attrName>
                                        </p:attrNameLst>
                                      </p:cBhvr>
                                      <p:tavLst>
                                        <p:tav tm="0">
                                          <p:val>
                                            <p:strVal val="ppt_y"/>
                                          </p:val>
                                        </p:tav>
                                        <p:tav tm="100000">
                                          <p:val>
                                            <p:strVal val="ppt_y+.1"/>
                                          </p:val>
                                        </p:tav>
                                      </p:tavLst>
                                    </p:anim>
                                    <p:set>
                                      <p:cBhvr>
                                        <p:cTn id="75" dur="1" fill="hold">
                                          <p:stCondLst>
                                            <p:cond delay="999"/>
                                          </p:stCondLst>
                                        </p:cTn>
                                        <p:tgtEl>
                                          <p:spTgt spid="3">
                                            <p:txEl>
                                              <p:pRg st="4" end="4"/>
                                            </p:txEl>
                                          </p:spTgt>
                                        </p:tgtEl>
                                        <p:attrNameLst>
                                          <p:attrName>style.visibility</p:attrName>
                                        </p:attrNameLst>
                                      </p:cBhvr>
                                      <p:to>
                                        <p:strVal val="hidden"/>
                                      </p:to>
                                    </p:set>
                                  </p:childTnLst>
                                </p:cTn>
                              </p:par>
                              <p:par>
                                <p:cTn id="76" presetID="42" presetClass="exit" presetSubtype="0" fill="hold" nodeType="withEffect">
                                  <p:stCondLst>
                                    <p:cond delay="0"/>
                                  </p:stCondLst>
                                  <p:childTnLst>
                                    <p:animEffect transition="out" filter="fade">
                                      <p:cBhvr>
                                        <p:cTn id="77" dur="1000"/>
                                        <p:tgtEl>
                                          <p:spTgt spid="3">
                                            <p:txEl>
                                              <p:pRg st="5" end="5"/>
                                            </p:txEl>
                                          </p:spTgt>
                                        </p:tgtEl>
                                      </p:cBhvr>
                                    </p:animEffect>
                                    <p:anim calcmode="lin" valueType="num">
                                      <p:cBhvr>
                                        <p:cTn id="78"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79" dur="1000"/>
                                        <p:tgtEl>
                                          <p:spTgt spid="3">
                                            <p:txEl>
                                              <p:pRg st="5" end="5"/>
                                            </p:txEl>
                                          </p:spTgt>
                                        </p:tgtEl>
                                        <p:attrNameLst>
                                          <p:attrName>ppt_y</p:attrName>
                                        </p:attrNameLst>
                                      </p:cBhvr>
                                      <p:tavLst>
                                        <p:tav tm="0">
                                          <p:val>
                                            <p:strVal val="ppt_y"/>
                                          </p:val>
                                        </p:tav>
                                        <p:tav tm="100000">
                                          <p:val>
                                            <p:strVal val="ppt_y+.1"/>
                                          </p:val>
                                        </p:tav>
                                      </p:tavLst>
                                    </p:anim>
                                    <p:set>
                                      <p:cBhvr>
                                        <p:cTn id="80" dur="1" fill="hold">
                                          <p:stCondLst>
                                            <p:cond delay="999"/>
                                          </p:stCondLst>
                                        </p:cTn>
                                        <p:tgtEl>
                                          <p:spTgt spid="3">
                                            <p:txEl>
                                              <p:pRg st="5" end="5"/>
                                            </p:txEl>
                                          </p:spTgt>
                                        </p:tgtEl>
                                        <p:attrNameLst>
                                          <p:attrName>style.visibility</p:attrName>
                                        </p:attrNameLst>
                                      </p:cBhvr>
                                      <p:to>
                                        <p:strVal val="hidden"/>
                                      </p:to>
                                    </p:set>
                                  </p:childTnLst>
                                </p:cTn>
                              </p:par>
                              <p:par>
                                <p:cTn id="81" presetID="42" presetClass="exit" presetSubtype="0" fill="hold" nodeType="withEffect">
                                  <p:stCondLst>
                                    <p:cond delay="0"/>
                                  </p:stCondLst>
                                  <p:childTnLst>
                                    <p:animEffect transition="out" filter="fade">
                                      <p:cBhvr>
                                        <p:cTn id="82" dur="1000"/>
                                        <p:tgtEl>
                                          <p:spTgt spid="3">
                                            <p:txEl>
                                              <p:pRg st="6" end="6"/>
                                            </p:txEl>
                                          </p:spTgt>
                                        </p:tgtEl>
                                      </p:cBhvr>
                                    </p:animEffect>
                                    <p:anim calcmode="lin" valueType="num">
                                      <p:cBhvr>
                                        <p:cTn id="83" dur="1000"/>
                                        <p:tgtEl>
                                          <p:spTgt spid="3">
                                            <p:txEl>
                                              <p:pRg st="6" end="6"/>
                                            </p:txEl>
                                          </p:spTgt>
                                        </p:tgtEl>
                                        <p:attrNameLst>
                                          <p:attrName>ppt_x</p:attrName>
                                        </p:attrNameLst>
                                      </p:cBhvr>
                                      <p:tavLst>
                                        <p:tav tm="0">
                                          <p:val>
                                            <p:strVal val="ppt_x"/>
                                          </p:val>
                                        </p:tav>
                                        <p:tav tm="100000">
                                          <p:val>
                                            <p:strVal val="ppt_x"/>
                                          </p:val>
                                        </p:tav>
                                      </p:tavLst>
                                    </p:anim>
                                    <p:anim calcmode="lin" valueType="num">
                                      <p:cBhvr>
                                        <p:cTn id="84" dur="1000"/>
                                        <p:tgtEl>
                                          <p:spTgt spid="3">
                                            <p:txEl>
                                              <p:pRg st="6" end="6"/>
                                            </p:txEl>
                                          </p:spTgt>
                                        </p:tgtEl>
                                        <p:attrNameLst>
                                          <p:attrName>ppt_y</p:attrName>
                                        </p:attrNameLst>
                                      </p:cBhvr>
                                      <p:tavLst>
                                        <p:tav tm="0">
                                          <p:val>
                                            <p:strVal val="ppt_y"/>
                                          </p:val>
                                        </p:tav>
                                        <p:tav tm="100000">
                                          <p:val>
                                            <p:strVal val="ppt_y+.1"/>
                                          </p:val>
                                        </p:tav>
                                      </p:tavLst>
                                    </p:anim>
                                    <p:set>
                                      <p:cBhvr>
                                        <p:cTn id="85" dur="1" fill="hold">
                                          <p:stCondLst>
                                            <p:cond delay="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74295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Historia de las desviaciones en Cristología</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Historia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las desviaciones en Cristología.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Gnosticismo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 material es inherentemente malo y el espíritu bueno. Ambos no pueden habitar juntos. Por lo tanto, Cristo no podía ser Dios encarnado.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Juan escribió para refutar eso. 1 Juan 4:2</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Pablo advirtió sobre el gnosticismo. 1 Tim 6:20</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97338218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0"/>
                                  </p:stCondLst>
                                  <p:childTnLst>
                                    <p:animEffect transition="out" filter="fade">
                                      <p:cBhvr>
                                        <p:cTn id="27" dur="1000"/>
                                        <p:tgtEl>
                                          <p:spTgt spid="3">
                                            <p:txEl>
                                              <p:pRg st="2" end="2"/>
                                            </p:txEl>
                                          </p:spTgt>
                                        </p:tgtEl>
                                      </p:cBhvr>
                                    </p:animEffect>
                                    <p:anim calcmode="lin" valueType="num">
                                      <p:cBhvr>
                                        <p:cTn id="28"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p:tgtEl>
                                          <p:spTgt spid="3">
                                            <p:txEl>
                                              <p:pRg st="2" end="2"/>
                                            </p:txEl>
                                          </p:spTgt>
                                        </p:tgtEl>
                                        <p:attrNameLst>
                                          <p:attrName>ppt_y</p:attrName>
                                        </p:attrNameLst>
                                      </p:cBhvr>
                                      <p:tavLst>
                                        <p:tav tm="0">
                                          <p:val>
                                            <p:strVal val="ppt_y"/>
                                          </p:val>
                                        </p:tav>
                                        <p:tav tm="100000">
                                          <p:val>
                                            <p:strVal val="ppt_y+.1"/>
                                          </p:val>
                                        </p:tav>
                                      </p:tavLst>
                                    </p:anim>
                                    <p:set>
                                      <p:cBhvr>
                                        <p:cTn id="30" dur="1" fill="hold">
                                          <p:stCondLst>
                                            <p:cond delay="999"/>
                                          </p:stCondLst>
                                        </p:cTn>
                                        <p:tgtEl>
                                          <p:spTgt spid="3">
                                            <p:txEl>
                                              <p:pRg st="2" end="2"/>
                                            </p:txEl>
                                          </p:spTgt>
                                        </p:tgtEl>
                                        <p:attrNameLst>
                                          <p:attrName>style.visibility</p:attrName>
                                        </p:attrNameLst>
                                      </p:cBhvr>
                                      <p:to>
                                        <p:strVal val="hidden"/>
                                      </p:to>
                                    </p:set>
                                  </p:childTnLst>
                                </p:cTn>
                              </p:par>
                              <p:par>
                                <p:cTn id="31" presetID="42" presetClass="exit" presetSubtype="0" fill="hold" nodeType="withEffect">
                                  <p:stCondLst>
                                    <p:cond delay="0"/>
                                  </p:stCondLst>
                                  <p:childTnLst>
                                    <p:animEffect transition="out" filter="fade">
                                      <p:cBhvr>
                                        <p:cTn id="32" dur="1000"/>
                                        <p:tgtEl>
                                          <p:spTgt spid="3">
                                            <p:txEl>
                                              <p:pRg st="3" end="3"/>
                                            </p:txEl>
                                          </p:spTgt>
                                        </p:tgtEl>
                                      </p:cBhvr>
                                    </p:animEffect>
                                    <p:anim calcmode="lin" valueType="num">
                                      <p:cBhvr>
                                        <p:cTn id="33"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p:tgtEl>
                                          <p:spTgt spid="3">
                                            <p:txEl>
                                              <p:pRg st="3" end="3"/>
                                            </p:txEl>
                                          </p:spTgt>
                                        </p:tgtEl>
                                        <p:attrNameLst>
                                          <p:attrName>ppt_y</p:attrName>
                                        </p:attrNameLst>
                                      </p:cBhvr>
                                      <p:tavLst>
                                        <p:tav tm="0">
                                          <p:val>
                                            <p:strVal val="ppt_y"/>
                                          </p:val>
                                        </p:tav>
                                        <p:tav tm="100000">
                                          <p:val>
                                            <p:strVal val="ppt_y+.1"/>
                                          </p:val>
                                        </p:tav>
                                      </p:tavLst>
                                    </p:anim>
                                    <p:set>
                                      <p:cBhvr>
                                        <p:cTn id="35" dur="1" fill="hold">
                                          <p:stCondLst>
                                            <p:cond delay="999"/>
                                          </p:stCondLst>
                                        </p:cTn>
                                        <p:tgtEl>
                                          <p:spTgt spid="3">
                                            <p:txEl>
                                              <p:pRg st="3" end="3"/>
                                            </p:txEl>
                                          </p:spTgt>
                                        </p:tgtEl>
                                        <p:attrNameLst>
                                          <p:attrName>style.visibility</p:attrName>
                                        </p:attrNameLst>
                                      </p:cBhvr>
                                      <p:to>
                                        <p:strVal val="hidden"/>
                                      </p:to>
                                    </p:set>
                                  </p:childTnLst>
                                </p:cTn>
                              </p:par>
                              <p:par>
                                <p:cTn id="36" presetID="42" presetClass="exit" presetSubtype="0" fill="hold" nodeType="withEffect">
                                  <p:stCondLst>
                                    <p:cond delay="0"/>
                                  </p:stCondLst>
                                  <p:childTnLst>
                                    <p:animEffect transition="out" filter="fade">
                                      <p:cBhvr>
                                        <p:cTn id="37" dur="1000"/>
                                        <p:tgtEl>
                                          <p:spTgt spid="3">
                                            <p:txEl>
                                              <p:pRg st="4" end="4"/>
                                            </p:txEl>
                                          </p:spTgt>
                                        </p:tgtEl>
                                      </p:cBhvr>
                                    </p:animEffect>
                                    <p:anim calcmode="lin" valueType="num">
                                      <p:cBhvr>
                                        <p:cTn id="38"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p:tgtEl>
                                          <p:spTgt spid="3">
                                            <p:txEl>
                                              <p:pRg st="4" end="4"/>
                                            </p:txEl>
                                          </p:spTgt>
                                        </p:tgtEl>
                                        <p:attrNameLst>
                                          <p:attrName>ppt_y</p:attrName>
                                        </p:attrNameLst>
                                      </p:cBhvr>
                                      <p:tavLst>
                                        <p:tav tm="0">
                                          <p:val>
                                            <p:strVal val="ppt_y"/>
                                          </p:val>
                                        </p:tav>
                                        <p:tav tm="100000">
                                          <p:val>
                                            <p:strVal val="ppt_y+.1"/>
                                          </p:val>
                                        </p:tav>
                                      </p:tavLst>
                                    </p:anim>
                                    <p:set>
                                      <p:cBhvr>
                                        <p:cTn id="40"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42" presetClass="exit" presetSubtype="0" fill="hold" nodeType="clickEffect">
                                  <p:stCondLst>
                                    <p:cond delay="0"/>
                                  </p:stCondLst>
                                  <p:childTnLst>
                                    <p:animEffect transition="out" filter="fade">
                                      <p:cBhvr>
                                        <p:cTn id="44" dur="1000"/>
                                        <p:tgtEl>
                                          <p:spTgt spid="3">
                                            <p:txEl>
                                              <p:pRg st="1" end="1"/>
                                            </p:txEl>
                                          </p:spTgt>
                                        </p:tgtEl>
                                      </p:cBhvr>
                                    </p:animEffect>
                                    <p:anim calcmode="lin" valueType="num">
                                      <p:cBhvr>
                                        <p:cTn id="45"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46" dur="1000"/>
                                        <p:tgtEl>
                                          <p:spTgt spid="3">
                                            <p:txEl>
                                              <p:pRg st="1" end="1"/>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Historia de las desviaciones en Cristología</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2"/>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Influencia del gnosticismo en Cristología.</a:t>
            </a: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Docetismo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Socinianismo.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Adopcionismo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Sabelianismo. </a:t>
            </a:r>
            <a:endPar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Arianismo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Monofisicismo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Monotelitismo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70943968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xit" presetSubtype="0" fill="hold" nodeType="clickEffect">
                                  <p:stCondLst>
                                    <p:cond delay="0"/>
                                  </p:stCondLst>
                                  <p:childTnLst>
                                    <p:animEffect transition="out" filter="fade">
                                      <p:cBhvr>
                                        <p:cTn id="62" dur="1000"/>
                                        <p:tgtEl>
                                          <p:spTgt spid="3">
                                            <p:txEl>
                                              <p:pRg st="2" end="2"/>
                                            </p:txEl>
                                          </p:spTgt>
                                        </p:tgtEl>
                                      </p:cBhvr>
                                    </p:animEffect>
                                    <p:anim calcmode="lin" valueType="num">
                                      <p:cBhvr>
                                        <p:cTn id="63"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64" dur="1000"/>
                                        <p:tgtEl>
                                          <p:spTgt spid="3">
                                            <p:txEl>
                                              <p:pRg st="2" end="2"/>
                                            </p:txEl>
                                          </p:spTgt>
                                        </p:tgtEl>
                                        <p:attrNameLst>
                                          <p:attrName>ppt_y</p:attrName>
                                        </p:attrNameLst>
                                      </p:cBhvr>
                                      <p:tavLst>
                                        <p:tav tm="0">
                                          <p:val>
                                            <p:strVal val="ppt_y"/>
                                          </p:val>
                                        </p:tav>
                                        <p:tav tm="100000">
                                          <p:val>
                                            <p:strVal val="ppt_y+.1"/>
                                          </p:val>
                                        </p:tav>
                                      </p:tavLst>
                                    </p:anim>
                                    <p:set>
                                      <p:cBhvr>
                                        <p:cTn id="65" dur="1" fill="hold">
                                          <p:stCondLst>
                                            <p:cond delay="999"/>
                                          </p:stCondLst>
                                        </p:cTn>
                                        <p:tgtEl>
                                          <p:spTgt spid="3">
                                            <p:txEl>
                                              <p:pRg st="2" end="2"/>
                                            </p:txEl>
                                          </p:spTgt>
                                        </p:tgtEl>
                                        <p:attrNameLst>
                                          <p:attrName>style.visibility</p:attrName>
                                        </p:attrNameLst>
                                      </p:cBhvr>
                                      <p:to>
                                        <p:strVal val="hidden"/>
                                      </p:to>
                                    </p:set>
                                  </p:childTnLst>
                                </p:cTn>
                              </p:par>
                              <p:par>
                                <p:cTn id="66" presetID="42" presetClass="exit" presetSubtype="0" fill="hold" nodeType="withEffect">
                                  <p:stCondLst>
                                    <p:cond delay="0"/>
                                  </p:stCondLst>
                                  <p:childTnLst>
                                    <p:animEffect transition="out" filter="fade">
                                      <p:cBhvr>
                                        <p:cTn id="67" dur="1000"/>
                                        <p:tgtEl>
                                          <p:spTgt spid="3">
                                            <p:txEl>
                                              <p:pRg st="3" end="3"/>
                                            </p:txEl>
                                          </p:spTgt>
                                        </p:tgtEl>
                                      </p:cBhvr>
                                    </p:animEffect>
                                    <p:anim calcmode="lin" valueType="num">
                                      <p:cBhvr>
                                        <p:cTn id="68"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69" dur="1000"/>
                                        <p:tgtEl>
                                          <p:spTgt spid="3">
                                            <p:txEl>
                                              <p:pRg st="3" end="3"/>
                                            </p:txEl>
                                          </p:spTgt>
                                        </p:tgtEl>
                                        <p:attrNameLst>
                                          <p:attrName>ppt_y</p:attrName>
                                        </p:attrNameLst>
                                      </p:cBhvr>
                                      <p:tavLst>
                                        <p:tav tm="0">
                                          <p:val>
                                            <p:strVal val="ppt_y"/>
                                          </p:val>
                                        </p:tav>
                                        <p:tav tm="100000">
                                          <p:val>
                                            <p:strVal val="ppt_y+.1"/>
                                          </p:val>
                                        </p:tav>
                                      </p:tavLst>
                                    </p:anim>
                                    <p:set>
                                      <p:cBhvr>
                                        <p:cTn id="70" dur="1" fill="hold">
                                          <p:stCondLst>
                                            <p:cond delay="999"/>
                                          </p:stCondLst>
                                        </p:cTn>
                                        <p:tgtEl>
                                          <p:spTgt spid="3">
                                            <p:txEl>
                                              <p:pRg st="3" end="3"/>
                                            </p:txEl>
                                          </p:spTgt>
                                        </p:tgtEl>
                                        <p:attrNameLst>
                                          <p:attrName>style.visibility</p:attrName>
                                        </p:attrNameLst>
                                      </p:cBhvr>
                                      <p:to>
                                        <p:strVal val="hidden"/>
                                      </p:to>
                                    </p:set>
                                  </p:childTnLst>
                                </p:cTn>
                              </p:par>
                              <p:par>
                                <p:cTn id="71" presetID="42" presetClass="exit" presetSubtype="0" fill="hold" nodeType="withEffect">
                                  <p:stCondLst>
                                    <p:cond delay="0"/>
                                  </p:stCondLst>
                                  <p:childTnLst>
                                    <p:animEffect transition="out" filter="fade">
                                      <p:cBhvr>
                                        <p:cTn id="72" dur="1000"/>
                                        <p:tgtEl>
                                          <p:spTgt spid="3">
                                            <p:txEl>
                                              <p:pRg st="4" end="4"/>
                                            </p:txEl>
                                          </p:spTgt>
                                        </p:tgtEl>
                                      </p:cBhvr>
                                    </p:animEffect>
                                    <p:anim calcmode="lin" valueType="num">
                                      <p:cBhvr>
                                        <p:cTn id="73"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74" dur="1000"/>
                                        <p:tgtEl>
                                          <p:spTgt spid="3">
                                            <p:txEl>
                                              <p:pRg st="4" end="4"/>
                                            </p:txEl>
                                          </p:spTgt>
                                        </p:tgtEl>
                                        <p:attrNameLst>
                                          <p:attrName>ppt_y</p:attrName>
                                        </p:attrNameLst>
                                      </p:cBhvr>
                                      <p:tavLst>
                                        <p:tav tm="0">
                                          <p:val>
                                            <p:strVal val="ppt_y"/>
                                          </p:val>
                                        </p:tav>
                                        <p:tav tm="100000">
                                          <p:val>
                                            <p:strVal val="ppt_y+.1"/>
                                          </p:val>
                                        </p:tav>
                                      </p:tavLst>
                                    </p:anim>
                                    <p:set>
                                      <p:cBhvr>
                                        <p:cTn id="75" dur="1" fill="hold">
                                          <p:stCondLst>
                                            <p:cond delay="999"/>
                                          </p:stCondLst>
                                        </p:cTn>
                                        <p:tgtEl>
                                          <p:spTgt spid="3">
                                            <p:txEl>
                                              <p:pRg st="4" end="4"/>
                                            </p:txEl>
                                          </p:spTgt>
                                        </p:tgtEl>
                                        <p:attrNameLst>
                                          <p:attrName>style.visibility</p:attrName>
                                        </p:attrNameLst>
                                      </p:cBhvr>
                                      <p:to>
                                        <p:strVal val="hidden"/>
                                      </p:to>
                                    </p:set>
                                  </p:childTnLst>
                                </p:cTn>
                              </p:par>
                              <p:par>
                                <p:cTn id="76" presetID="42" presetClass="exit" presetSubtype="0" fill="hold" nodeType="withEffect">
                                  <p:stCondLst>
                                    <p:cond delay="0"/>
                                  </p:stCondLst>
                                  <p:childTnLst>
                                    <p:animEffect transition="out" filter="fade">
                                      <p:cBhvr>
                                        <p:cTn id="77" dur="1000"/>
                                        <p:tgtEl>
                                          <p:spTgt spid="3">
                                            <p:txEl>
                                              <p:pRg st="5" end="5"/>
                                            </p:txEl>
                                          </p:spTgt>
                                        </p:tgtEl>
                                      </p:cBhvr>
                                    </p:animEffect>
                                    <p:anim calcmode="lin" valueType="num">
                                      <p:cBhvr>
                                        <p:cTn id="78"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79" dur="1000"/>
                                        <p:tgtEl>
                                          <p:spTgt spid="3">
                                            <p:txEl>
                                              <p:pRg st="5" end="5"/>
                                            </p:txEl>
                                          </p:spTgt>
                                        </p:tgtEl>
                                        <p:attrNameLst>
                                          <p:attrName>ppt_y</p:attrName>
                                        </p:attrNameLst>
                                      </p:cBhvr>
                                      <p:tavLst>
                                        <p:tav tm="0">
                                          <p:val>
                                            <p:strVal val="ppt_y"/>
                                          </p:val>
                                        </p:tav>
                                        <p:tav tm="100000">
                                          <p:val>
                                            <p:strVal val="ppt_y+.1"/>
                                          </p:val>
                                        </p:tav>
                                      </p:tavLst>
                                    </p:anim>
                                    <p:set>
                                      <p:cBhvr>
                                        <p:cTn id="80" dur="1" fill="hold">
                                          <p:stCondLst>
                                            <p:cond delay="999"/>
                                          </p:stCondLst>
                                        </p:cTn>
                                        <p:tgtEl>
                                          <p:spTgt spid="3">
                                            <p:txEl>
                                              <p:pRg st="5" end="5"/>
                                            </p:txEl>
                                          </p:spTgt>
                                        </p:tgtEl>
                                        <p:attrNameLst>
                                          <p:attrName>style.visibility</p:attrName>
                                        </p:attrNameLst>
                                      </p:cBhvr>
                                      <p:to>
                                        <p:strVal val="hidden"/>
                                      </p:to>
                                    </p:set>
                                  </p:childTnLst>
                                </p:cTn>
                              </p:par>
                              <p:par>
                                <p:cTn id="81" presetID="42" presetClass="exit" presetSubtype="0" fill="hold" nodeType="withEffect">
                                  <p:stCondLst>
                                    <p:cond delay="0"/>
                                  </p:stCondLst>
                                  <p:childTnLst>
                                    <p:animEffect transition="out" filter="fade">
                                      <p:cBhvr>
                                        <p:cTn id="82" dur="1000"/>
                                        <p:tgtEl>
                                          <p:spTgt spid="3">
                                            <p:txEl>
                                              <p:pRg st="6" end="6"/>
                                            </p:txEl>
                                          </p:spTgt>
                                        </p:tgtEl>
                                      </p:cBhvr>
                                    </p:animEffect>
                                    <p:anim calcmode="lin" valueType="num">
                                      <p:cBhvr>
                                        <p:cTn id="83" dur="1000"/>
                                        <p:tgtEl>
                                          <p:spTgt spid="3">
                                            <p:txEl>
                                              <p:pRg st="6" end="6"/>
                                            </p:txEl>
                                          </p:spTgt>
                                        </p:tgtEl>
                                        <p:attrNameLst>
                                          <p:attrName>ppt_x</p:attrName>
                                        </p:attrNameLst>
                                      </p:cBhvr>
                                      <p:tavLst>
                                        <p:tav tm="0">
                                          <p:val>
                                            <p:strVal val="ppt_x"/>
                                          </p:val>
                                        </p:tav>
                                        <p:tav tm="100000">
                                          <p:val>
                                            <p:strVal val="ppt_x"/>
                                          </p:val>
                                        </p:tav>
                                      </p:tavLst>
                                    </p:anim>
                                    <p:anim calcmode="lin" valueType="num">
                                      <p:cBhvr>
                                        <p:cTn id="84" dur="1000"/>
                                        <p:tgtEl>
                                          <p:spTgt spid="3">
                                            <p:txEl>
                                              <p:pRg st="6" end="6"/>
                                            </p:txEl>
                                          </p:spTgt>
                                        </p:tgtEl>
                                        <p:attrNameLst>
                                          <p:attrName>ppt_y</p:attrName>
                                        </p:attrNameLst>
                                      </p:cBhvr>
                                      <p:tavLst>
                                        <p:tav tm="0">
                                          <p:val>
                                            <p:strVal val="ppt_y"/>
                                          </p:val>
                                        </p:tav>
                                        <p:tav tm="100000">
                                          <p:val>
                                            <p:strVal val="ppt_y+.1"/>
                                          </p:val>
                                        </p:tav>
                                      </p:tavLst>
                                    </p:anim>
                                    <p:set>
                                      <p:cBhvr>
                                        <p:cTn id="85" dur="1" fill="hold">
                                          <p:stCondLst>
                                            <p:cond delay="999"/>
                                          </p:stCondLst>
                                        </p:cTn>
                                        <p:tgtEl>
                                          <p:spTgt spid="3">
                                            <p:txEl>
                                              <p:pRg st="6" end="6"/>
                                            </p:txEl>
                                          </p:spTgt>
                                        </p:tgtEl>
                                        <p:attrNameLst>
                                          <p:attrName>style.visibility</p:attrName>
                                        </p:attrNameLst>
                                      </p:cBhvr>
                                      <p:to>
                                        <p:strVal val="hidden"/>
                                      </p:to>
                                    </p:set>
                                  </p:childTnLst>
                                </p:cTn>
                              </p:par>
                              <p:par>
                                <p:cTn id="86" presetID="42" presetClass="exit" presetSubtype="0" fill="hold" nodeType="withEffect">
                                  <p:stCondLst>
                                    <p:cond delay="0"/>
                                  </p:stCondLst>
                                  <p:childTnLst>
                                    <p:animEffect transition="out" filter="fade">
                                      <p:cBhvr>
                                        <p:cTn id="87" dur="1000"/>
                                        <p:tgtEl>
                                          <p:spTgt spid="3">
                                            <p:txEl>
                                              <p:pRg st="7" end="7"/>
                                            </p:txEl>
                                          </p:spTgt>
                                        </p:tgtEl>
                                      </p:cBhvr>
                                    </p:animEffect>
                                    <p:anim calcmode="lin" valueType="num">
                                      <p:cBhvr>
                                        <p:cTn id="88" dur="1000"/>
                                        <p:tgtEl>
                                          <p:spTgt spid="3">
                                            <p:txEl>
                                              <p:pRg st="7" end="7"/>
                                            </p:txEl>
                                          </p:spTgt>
                                        </p:tgtEl>
                                        <p:attrNameLst>
                                          <p:attrName>ppt_x</p:attrName>
                                        </p:attrNameLst>
                                      </p:cBhvr>
                                      <p:tavLst>
                                        <p:tav tm="0">
                                          <p:val>
                                            <p:strVal val="ppt_x"/>
                                          </p:val>
                                        </p:tav>
                                        <p:tav tm="100000">
                                          <p:val>
                                            <p:strVal val="ppt_x"/>
                                          </p:val>
                                        </p:tav>
                                      </p:tavLst>
                                    </p:anim>
                                    <p:anim calcmode="lin" valueType="num">
                                      <p:cBhvr>
                                        <p:cTn id="89" dur="1000"/>
                                        <p:tgtEl>
                                          <p:spTgt spid="3">
                                            <p:txEl>
                                              <p:pRg st="7" end="7"/>
                                            </p:txEl>
                                          </p:spTgt>
                                        </p:tgtEl>
                                        <p:attrNameLst>
                                          <p:attrName>ppt_y</p:attrName>
                                        </p:attrNameLst>
                                      </p:cBhvr>
                                      <p:tavLst>
                                        <p:tav tm="0">
                                          <p:val>
                                            <p:strVal val="ppt_y"/>
                                          </p:val>
                                        </p:tav>
                                        <p:tav tm="100000">
                                          <p:val>
                                            <p:strVal val="ppt_y+.1"/>
                                          </p:val>
                                        </p:tav>
                                      </p:tavLst>
                                    </p:anim>
                                    <p:set>
                                      <p:cBhvr>
                                        <p:cTn id="90" dur="1" fill="hold">
                                          <p:stCondLst>
                                            <p:cond delay="999"/>
                                          </p:stCondLst>
                                        </p:cTn>
                                        <p:tgtEl>
                                          <p:spTgt spid="3">
                                            <p:txEl>
                                              <p:pRg st="7" end="7"/>
                                            </p:txEl>
                                          </p:spTgt>
                                        </p:tgtEl>
                                        <p:attrNameLst>
                                          <p:attrName>style.visibility</p:attrName>
                                        </p:attrNameLst>
                                      </p:cBhvr>
                                      <p:to>
                                        <p:strVal val="hidden"/>
                                      </p:to>
                                    </p:set>
                                  </p:childTnLst>
                                </p:cTn>
                              </p:par>
                              <p:par>
                                <p:cTn id="91" presetID="42" presetClass="exit" presetSubtype="0" fill="hold" nodeType="withEffect">
                                  <p:stCondLst>
                                    <p:cond delay="0"/>
                                  </p:stCondLst>
                                  <p:childTnLst>
                                    <p:animEffect transition="out" filter="fade">
                                      <p:cBhvr>
                                        <p:cTn id="92" dur="1000"/>
                                        <p:tgtEl>
                                          <p:spTgt spid="3">
                                            <p:txEl>
                                              <p:pRg st="8" end="8"/>
                                            </p:txEl>
                                          </p:spTgt>
                                        </p:tgtEl>
                                      </p:cBhvr>
                                    </p:animEffect>
                                    <p:anim calcmode="lin" valueType="num">
                                      <p:cBhvr>
                                        <p:cTn id="93" dur="1000"/>
                                        <p:tgtEl>
                                          <p:spTgt spid="3">
                                            <p:txEl>
                                              <p:pRg st="8" end="8"/>
                                            </p:txEl>
                                          </p:spTgt>
                                        </p:tgtEl>
                                        <p:attrNameLst>
                                          <p:attrName>ppt_x</p:attrName>
                                        </p:attrNameLst>
                                      </p:cBhvr>
                                      <p:tavLst>
                                        <p:tav tm="0">
                                          <p:val>
                                            <p:strVal val="ppt_x"/>
                                          </p:val>
                                        </p:tav>
                                        <p:tav tm="100000">
                                          <p:val>
                                            <p:strVal val="ppt_x"/>
                                          </p:val>
                                        </p:tav>
                                      </p:tavLst>
                                    </p:anim>
                                    <p:anim calcmode="lin" valueType="num">
                                      <p:cBhvr>
                                        <p:cTn id="94" dur="1000"/>
                                        <p:tgtEl>
                                          <p:spTgt spid="3">
                                            <p:txEl>
                                              <p:pRg st="8" end="8"/>
                                            </p:txEl>
                                          </p:spTgt>
                                        </p:tgtEl>
                                        <p:attrNameLst>
                                          <p:attrName>ppt_y</p:attrName>
                                        </p:attrNameLst>
                                      </p:cBhvr>
                                      <p:tavLst>
                                        <p:tav tm="0">
                                          <p:val>
                                            <p:strVal val="ppt_y"/>
                                          </p:val>
                                        </p:tav>
                                        <p:tav tm="100000">
                                          <p:val>
                                            <p:strVal val="ppt_y+.1"/>
                                          </p:val>
                                        </p:tav>
                                      </p:tavLst>
                                    </p:anim>
                                    <p:set>
                                      <p:cBhvr>
                                        <p:cTn id="95" dur="1" fill="hold">
                                          <p:stCondLst>
                                            <p:cond delay="999"/>
                                          </p:stCondLst>
                                        </p:cTn>
                                        <p:tgtEl>
                                          <p:spTgt spid="3">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74295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Historia de las desviaciones en Cristología</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2"/>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Influencia del gnosticismo en Cristología.</a:t>
            </a:r>
          </a:p>
          <a:p>
            <a:pPr marL="1657350" lvl="2" indent="-742950">
              <a:buFont typeface="+mj-lt"/>
              <a:buAutoNum type="alphaLcPeriod" startAt="8"/>
            </a:pP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Nestorio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8"/>
            </a:pP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Eutico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8"/>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Concilio de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Calcedonia.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8"/>
            </a:pP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Bultmann</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8"/>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Karl </a:t>
            </a: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Barth</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startAt="2"/>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36095816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nodeType="clickEffect">
                                  <p:stCondLst>
                                    <p:cond delay="0"/>
                                  </p:stCondLst>
                                  <p:childTnLst>
                                    <p:animEffect transition="out" filter="fade">
                                      <p:cBhvr>
                                        <p:cTn id="41" dur="1000"/>
                                        <p:tgtEl>
                                          <p:spTgt spid="3">
                                            <p:txEl>
                                              <p:pRg st="2" end="2"/>
                                            </p:txEl>
                                          </p:spTgt>
                                        </p:tgtEl>
                                      </p:cBhvr>
                                    </p:animEffect>
                                    <p:anim calcmode="lin" valueType="num">
                                      <p:cBhvr>
                                        <p:cTn id="42"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p:tgtEl>
                                          <p:spTgt spid="3">
                                            <p:txEl>
                                              <p:pRg st="2" end="2"/>
                                            </p:txEl>
                                          </p:spTgt>
                                        </p:tgtEl>
                                        <p:attrNameLst>
                                          <p:attrName>ppt_y</p:attrName>
                                        </p:attrNameLst>
                                      </p:cBhvr>
                                      <p:tavLst>
                                        <p:tav tm="0">
                                          <p:val>
                                            <p:strVal val="ppt_y"/>
                                          </p:val>
                                        </p:tav>
                                        <p:tav tm="100000">
                                          <p:val>
                                            <p:strVal val="ppt_y+.1"/>
                                          </p:val>
                                        </p:tav>
                                      </p:tavLst>
                                    </p:anim>
                                    <p:set>
                                      <p:cBhvr>
                                        <p:cTn id="44" dur="1" fill="hold">
                                          <p:stCondLst>
                                            <p:cond delay="999"/>
                                          </p:stCondLst>
                                        </p:cTn>
                                        <p:tgtEl>
                                          <p:spTgt spid="3">
                                            <p:txEl>
                                              <p:pRg st="2" end="2"/>
                                            </p:txEl>
                                          </p:spTgt>
                                        </p:tgtEl>
                                        <p:attrNameLst>
                                          <p:attrName>style.visibility</p:attrName>
                                        </p:attrNameLst>
                                      </p:cBhvr>
                                      <p:to>
                                        <p:strVal val="hidden"/>
                                      </p:to>
                                    </p:set>
                                  </p:childTnLst>
                                </p:cTn>
                              </p:par>
                              <p:par>
                                <p:cTn id="45" presetID="42" presetClass="exit" presetSubtype="0" fill="hold" nodeType="withEffect">
                                  <p:stCondLst>
                                    <p:cond delay="0"/>
                                  </p:stCondLst>
                                  <p:childTnLst>
                                    <p:animEffect transition="out" filter="fade">
                                      <p:cBhvr>
                                        <p:cTn id="46" dur="1000"/>
                                        <p:tgtEl>
                                          <p:spTgt spid="3">
                                            <p:txEl>
                                              <p:pRg st="3" end="3"/>
                                            </p:txEl>
                                          </p:spTgt>
                                        </p:tgtEl>
                                      </p:cBhvr>
                                    </p:animEffect>
                                    <p:anim calcmode="lin" valueType="num">
                                      <p:cBhvr>
                                        <p:cTn id="47"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p:tgtEl>
                                          <p:spTgt spid="3">
                                            <p:txEl>
                                              <p:pRg st="3" end="3"/>
                                            </p:txEl>
                                          </p:spTgt>
                                        </p:tgtEl>
                                        <p:attrNameLst>
                                          <p:attrName>ppt_y</p:attrName>
                                        </p:attrNameLst>
                                      </p:cBhvr>
                                      <p:tavLst>
                                        <p:tav tm="0">
                                          <p:val>
                                            <p:strVal val="ppt_y"/>
                                          </p:val>
                                        </p:tav>
                                        <p:tav tm="100000">
                                          <p:val>
                                            <p:strVal val="ppt_y+.1"/>
                                          </p:val>
                                        </p:tav>
                                      </p:tavLst>
                                    </p:anim>
                                    <p:set>
                                      <p:cBhvr>
                                        <p:cTn id="49" dur="1" fill="hold">
                                          <p:stCondLst>
                                            <p:cond delay="999"/>
                                          </p:stCondLst>
                                        </p:cTn>
                                        <p:tgtEl>
                                          <p:spTgt spid="3">
                                            <p:txEl>
                                              <p:pRg st="3" end="3"/>
                                            </p:txEl>
                                          </p:spTgt>
                                        </p:tgtEl>
                                        <p:attrNameLst>
                                          <p:attrName>style.visibility</p:attrName>
                                        </p:attrNameLst>
                                      </p:cBhvr>
                                      <p:to>
                                        <p:strVal val="hidden"/>
                                      </p:to>
                                    </p:set>
                                  </p:childTnLst>
                                </p:cTn>
                              </p:par>
                              <p:par>
                                <p:cTn id="50" presetID="42" presetClass="exit" presetSubtype="0" fill="hold" nodeType="withEffect">
                                  <p:stCondLst>
                                    <p:cond delay="0"/>
                                  </p:stCondLst>
                                  <p:childTnLst>
                                    <p:animEffect transition="out" filter="fade">
                                      <p:cBhvr>
                                        <p:cTn id="51" dur="1000"/>
                                        <p:tgtEl>
                                          <p:spTgt spid="3">
                                            <p:txEl>
                                              <p:pRg st="4" end="4"/>
                                            </p:txEl>
                                          </p:spTgt>
                                        </p:tgtEl>
                                      </p:cBhvr>
                                    </p:animEffect>
                                    <p:anim calcmode="lin" valueType="num">
                                      <p:cBhvr>
                                        <p:cTn id="52"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53" dur="1000"/>
                                        <p:tgtEl>
                                          <p:spTgt spid="3">
                                            <p:txEl>
                                              <p:pRg st="4" end="4"/>
                                            </p:txEl>
                                          </p:spTgt>
                                        </p:tgtEl>
                                        <p:attrNameLst>
                                          <p:attrName>ppt_y</p:attrName>
                                        </p:attrNameLst>
                                      </p:cBhvr>
                                      <p:tavLst>
                                        <p:tav tm="0">
                                          <p:val>
                                            <p:strVal val="ppt_y"/>
                                          </p:val>
                                        </p:tav>
                                        <p:tav tm="100000">
                                          <p:val>
                                            <p:strVal val="ppt_y+.1"/>
                                          </p:val>
                                        </p:tav>
                                      </p:tavLst>
                                    </p:anim>
                                    <p:set>
                                      <p:cBhvr>
                                        <p:cTn id="54" dur="1" fill="hold">
                                          <p:stCondLst>
                                            <p:cond delay="999"/>
                                          </p:stCondLst>
                                        </p:cTn>
                                        <p:tgtEl>
                                          <p:spTgt spid="3">
                                            <p:txEl>
                                              <p:pRg st="4" end="4"/>
                                            </p:txEl>
                                          </p:spTgt>
                                        </p:tgtEl>
                                        <p:attrNameLst>
                                          <p:attrName>style.visibility</p:attrName>
                                        </p:attrNameLst>
                                      </p:cBhvr>
                                      <p:to>
                                        <p:strVal val="hidden"/>
                                      </p:to>
                                    </p:set>
                                  </p:childTnLst>
                                </p:cTn>
                              </p:par>
                              <p:par>
                                <p:cTn id="55" presetID="42" presetClass="exit" presetSubtype="0" fill="hold" nodeType="withEffect">
                                  <p:stCondLst>
                                    <p:cond delay="0"/>
                                  </p:stCondLst>
                                  <p:childTnLst>
                                    <p:animEffect transition="out" filter="fade">
                                      <p:cBhvr>
                                        <p:cTn id="56" dur="1000"/>
                                        <p:tgtEl>
                                          <p:spTgt spid="3">
                                            <p:txEl>
                                              <p:pRg st="5" end="5"/>
                                            </p:txEl>
                                          </p:spTgt>
                                        </p:tgtEl>
                                      </p:cBhvr>
                                    </p:animEffect>
                                    <p:anim calcmode="lin" valueType="num">
                                      <p:cBhvr>
                                        <p:cTn id="57"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p:tgtEl>
                                          <p:spTgt spid="3">
                                            <p:txEl>
                                              <p:pRg st="5" end="5"/>
                                            </p:txEl>
                                          </p:spTgt>
                                        </p:tgtEl>
                                        <p:attrNameLst>
                                          <p:attrName>ppt_y</p:attrName>
                                        </p:attrNameLst>
                                      </p:cBhvr>
                                      <p:tavLst>
                                        <p:tav tm="0">
                                          <p:val>
                                            <p:strVal val="ppt_y"/>
                                          </p:val>
                                        </p:tav>
                                        <p:tav tm="100000">
                                          <p:val>
                                            <p:strVal val="ppt_y+.1"/>
                                          </p:val>
                                        </p:tav>
                                      </p:tavLst>
                                    </p:anim>
                                    <p:set>
                                      <p:cBhvr>
                                        <p:cTn id="59" dur="1" fill="hold">
                                          <p:stCondLst>
                                            <p:cond delay="999"/>
                                          </p:stCondLst>
                                        </p:cTn>
                                        <p:tgtEl>
                                          <p:spTgt spid="3">
                                            <p:txEl>
                                              <p:pRg st="5" end="5"/>
                                            </p:txEl>
                                          </p:spTgt>
                                        </p:tgtEl>
                                        <p:attrNameLst>
                                          <p:attrName>style.visibility</p:attrName>
                                        </p:attrNameLst>
                                      </p:cBhvr>
                                      <p:to>
                                        <p:strVal val="hidden"/>
                                      </p:to>
                                    </p:set>
                                  </p:childTnLst>
                                </p:cTn>
                              </p:par>
                              <p:par>
                                <p:cTn id="60" presetID="42" presetClass="exit" presetSubtype="0" fill="hold" nodeType="withEffect">
                                  <p:stCondLst>
                                    <p:cond delay="0"/>
                                  </p:stCondLst>
                                  <p:childTnLst>
                                    <p:animEffect transition="out" filter="fade">
                                      <p:cBhvr>
                                        <p:cTn id="61" dur="1000"/>
                                        <p:tgtEl>
                                          <p:spTgt spid="3">
                                            <p:txEl>
                                              <p:pRg st="6" end="6"/>
                                            </p:txEl>
                                          </p:spTgt>
                                        </p:tgtEl>
                                      </p:cBhvr>
                                    </p:animEffect>
                                    <p:anim calcmode="lin" valueType="num">
                                      <p:cBhvr>
                                        <p:cTn id="62" dur="1000"/>
                                        <p:tgtEl>
                                          <p:spTgt spid="3">
                                            <p:txEl>
                                              <p:pRg st="6" end="6"/>
                                            </p:txEl>
                                          </p:spTgt>
                                        </p:tgtEl>
                                        <p:attrNameLst>
                                          <p:attrName>ppt_x</p:attrName>
                                        </p:attrNameLst>
                                      </p:cBhvr>
                                      <p:tavLst>
                                        <p:tav tm="0">
                                          <p:val>
                                            <p:strVal val="ppt_x"/>
                                          </p:val>
                                        </p:tav>
                                        <p:tav tm="100000">
                                          <p:val>
                                            <p:strVal val="ppt_x"/>
                                          </p:val>
                                        </p:tav>
                                      </p:tavLst>
                                    </p:anim>
                                    <p:anim calcmode="lin" valueType="num">
                                      <p:cBhvr>
                                        <p:cTn id="63" dur="1000"/>
                                        <p:tgtEl>
                                          <p:spTgt spid="3">
                                            <p:txEl>
                                              <p:pRg st="6" end="6"/>
                                            </p:txEl>
                                          </p:spTgt>
                                        </p:tgtEl>
                                        <p:attrNameLst>
                                          <p:attrName>ppt_y</p:attrName>
                                        </p:attrNameLst>
                                      </p:cBhvr>
                                      <p:tavLst>
                                        <p:tav tm="0">
                                          <p:val>
                                            <p:strVal val="ppt_y"/>
                                          </p:val>
                                        </p:tav>
                                        <p:tav tm="100000">
                                          <p:val>
                                            <p:strVal val="ppt_y+.1"/>
                                          </p:val>
                                        </p:tav>
                                      </p:tavLst>
                                    </p:anim>
                                    <p:set>
                                      <p:cBhvr>
                                        <p:cTn id="64" dur="1" fill="hold">
                                          <p:stCondLst>
                                            <p:cond delay="999"/>
                                          </p:stCondLst>
                                        </p:cTn>
                                        <p:tgtEl>
                                          <p:spTgt spid="3">
                                            <p:txEl>
                                              <p:pRg st="6" end="6"/>
                                            </p:txEl>
                                          </p:spTgt>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42" presetClass="exit" presetSubtype="0" fill="hold" nodeType="clickEffect">
                                  <p:stCondLst>
                                    <p:cond delay="0"/>
                                  </p:stCondLst>
                                  <p:childTnLst>
                                    <p:animEffect transition="out" filter="fade">
                                      <p:cBhvr>
                                        <p:cTn id="68" dur="1000"/>
                                        <p:tgtEl>
                                          <p:spTgt spid="3">
                                            <p:txEl>
                                              <p:pRg st="1" end="1"/>
                                            </p:txEl>
                                          </p:spTgt>
                                        </p:tgtEl>
                                      </p:cBhvr>
                                    </p:animEffect>
                                    <p:anim calcmode="lin" valueType="num">
                                      <p:cBhvr>
                                        <p:cTn id="69"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70" dur="1000"/>
                                        <p:tgtEl>
                                          <p:spTgt spid="3">
                                            <p:txEl>
                                              <p:pRg st="1" end="1"/>
                                            </p:txEl>
                                          </p:spTgt>
                                        </p:tgtEl>
                                        <p:attrNameLst>
                                          <p:attrName>ppt_y</p:attrName>
                                        </p:attrNameLst>
                                      </p:cBhvr>
                                      <p:tavLst>
                                        <p:tav tm="0">
                                          <p:val>
                                            <p:strVal val="ppt_y"/>
                                          </p:val>
                                        </p:tav>
                                        <p:tav tm="100000">
                                          <p:val>
                                            <p:strVal val="ppt_y+.1"/>
                                          </p:val>
                                        </p:tav>
                                      </p:tavLst>
                                    </p:anim>
                                    <p:set>
                                      <p:cBhvr>
                                        <p:cTn id="71"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001000" cy="5078313"/>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1314450" lvl="2" indent="-457200">
              <a:buFont typeface="+mj-lt"/>
              <a:buAutoNum type="alphaLcPeriod" startAt="3"/>
            </a:pP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F.C. </a:t>
            </a:r>
            <a:r>
              <a:rPr lang="en-US"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Baur</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1792-1860).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Negó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paternidad del evangelio de Juan y la mayoría de las epístolas de Pablo.</a:t>
            </a:r>
          </a:p>
          <a:p>
            <a:pPr marL="1314450" lvl="2" indent="-400050">
              <a:buAutoNum type="alphaL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David F. Strauss (1808-1874), alumno de F.C.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Baur</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“rechazó todos los elementos sobrenaturales y mesiánicos de los evangelios y las tachó de mitos.” Negó la divinidad de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a:t>
            </a:r>
          </a:p>
        </p:txBody>
      </p:sp>
    </p:spTree>
    <p:extLst>
      <p:ext uri="{BB962C8B-B14F-4D97-AF65-F5344CB8AC3E}">
        <p14:creationId xmlns:p14="http://schemas.microsoft.com/office/powerpoint/2010/main" val="201759893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Historia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las desviaciones en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Cristología</a:t>
            </a:r>
          </a:p>
          <a:p>
            <a:pPr marL="74295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Importancia de una Cristología ortodoxa</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Cristología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Soteriología.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Romanos 10:9-13</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 Cristo no es Dios, no nos puede salvar.</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 Cristo no es Dios, su muerte fue muerte de mártir.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 Cristo no es Dios-Hombre, como el eslabón entre Dios y los hombres, no hay otro salvador. 1 Tim 2:5</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startAt="2"/>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00117921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nodeType="clickEffect">
                                  <p:stCondLst>
                                    <p:cond delay="0"/>
                                  </p:stCondLst>
                                  <p:childTnLst>
                                    <p:animEffect transition="out" filter="fade">
                                      <p:cBhvr>
                                        <p:cTn id="41" dur="1000"/>
                                        <p:tgtEl>
                                          <p:spTgt spid="3">
                                            <p:txEl>
                                              <p:pRg st="3" end="3"/>
                                            </p:txEl>
                                          </p:spTgt>
                                        </p:tgtEl>
                                      </p:cBhvr>
                                    </p:animEffect>
                                    <p:anim calcmode="lin" valueType="num">
                                      <p:cBhvr>
                                        <p:cTn id="42"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p:tgtEl>
                                          <p:spTgt spid="3">
                                            <p:txEl>
                                              <p:pRg st="3" end="3"/>
                                            </p:txEl>
                                          </p:spTgt>
                                        </p:tgtEl>
                                        <p:attrNameLst>
                                          <p:attrName>ppt_y</p:attrName>
                                        </p:attrNameLst>
                                      </p:cBhvr>
                                      <p:tavLst>
                                        <p:tav tm="0">
                                          <p:val>
                                            <p:strVal val="ppt_y"/>
                                          </p:val>
                                        </p:tav>
                                        <p:tav tm="100000">
                                          <p:val>
                                            <p:strVal val="ppt_y+.1"/>
                                          </p:val>
                                        </p:tav>
                                      </p:tavLst>
                                    </p:anim>
                                    <p:set>
                                      <p:cBhvr>
                                        <p:cTn id="44" dur="1" fill="hold">
                                          <p:stCondLst>
                                            <p:cond delay="999"/>
                                          </p:stCondLst>
                                        </p:cTn>
                                        <p:tgtEl>
                                          <p:spTgt spid="3">
                                            <p:txEl>
                                              <p:pRg st="3" end="3"/>
                                            </p:txEl>
                                          </p:spTgt>
                                        </p:tgtEl>
                                        <p:attrNameLst>
                                          <p:attrName>style.visibility</p:attrName>
                                        </p:attrNameLst>
                                      </p:cBhvr>
                                      <p:to>
                                        <p:strVal val="hidden"/>
                                      </p:to>
                                    </p:set>
                                  </p:childTnLst>
                                </p:cTn>
                              </p:par>
                              <p:par>
                                <p:cTn id="45" presetID="42" presetClass="exit" presetSubtype="0" fill="hold" nodeType="withEffect">
                                  <p:stCondLst>
                                    <p:cond delay="0"/>
                                  </p:stCondLst>
                                  <p:childTnLst>
                                    <p:animEffect transition="out" filter="fade">
                                      <p:cBhvr>
                                        <p:cTn id="46" dur="1000"/>
                                        <p:tgtEl>
                                          <p:spTgt spid="3">
                                            <p:txEl>
                                              <p:pRg st="4" end="4"/>
                                            </p:txEl>
                                          </p:spTgt>
                                        </p:tgtEl>
                                      </p:cBhvr>
                                    </p:animEffect>
                                    <p:anim calcmode="lin" valueType="num">
                                      <p:cBhvr>
                                        <p:cTn id="47"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8" dur="1000"/>
                                        <p:tgtEl>
                                          <p:spTgt spid="3">
                                            <p:txEl>
                                              <p:pRg st="4" end="4"/>
                                            </p:txEl>
                                          </p:spTgt>
                                        </p:tgtEl>
                                        <p:attrNameLst>
                                          <p:attrName>ppt_y</p:attrName>
                                        </p:attrNameLst>
                                      </p:cBhvr>
                                      <p:tavLst>
                                        <p:tav tm="0">
                                          <p:val>
                                            <p:strVal val="ppt_y"/>
                                          </p:val>
                                        </p:tav>
                                        <p:tav tm="100000">
                                          <p:val>
                                            <p:strVal val="ppt_y+.1"/>
                                          </p:val>
                                        </p:tav>
                                      </p:tavLst>
                                    </p:anim>
                                    <p:set>
                                      <p:cBhvr>
                                        <p:cTn id="49" dur="1" fill="hold">
                                          <p:stCondLst>
                                            <p:cond delay="999"/>
                                          </p:stCondLst>
                                        </p:cTn>
                                        <p:tgtEl>
                                          <p:spTgt spid="3">
                                            <p:txEl>
                                              <p:pRg st="4" end="4"/>
                                            </p:txEl>
                                          </p:spTgt>
                                        </p:tgtEl>
                                        <p:attrNameLst>
                                          <p:attrName>style.visibility</p:attrName>
                                        </p:attrNameLst>
                                      </p:cBhvr>
                                      <p:to>
                                        <p:strVal val="hidden"/>
                                      </p:to>
                                    </p:set>
                                  </p:childTnLst>
                                </p:cTn>
                              </p:par>
                              <p:par>
                                <p:cTn id="50" presetID="42" presetClass="exit" presetSubtype="0" fill="hold" nodeType="withEffect">
                                  <p:stCondLst>
                                    <p:cond delay="0"/>
                                  </p:stCondLst>
                                  <p:childTnLst>
                                    <p:animEffect transition="out" filter="fade">
                                      <p:cBhvr>
                                        <p:cTn id="51" dur="1000"/>
                                        <p:tgtEl>
                                          <p:spTgt spid="3">
                                            <p:txEl>
                                              <p:pRg st="5" end="5"/>
                                            </p:txEl>
                                          </p:spTgt>
                                        </p:tgtEl>
                                      </p:cBhvr>
                                    </p:animEffect>
                                    <p:anim calcmode="lin" valueType="num">
                                      <p:cBhvr>
                                        <p:cTn id="52"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53" dur="1000"/>
                                        <p:tgtEl>
                                          <p:spTgt spid="3">
                                            <p:txEl>
                                              <p:pRg st="5" end="5"/>
                                            </p:txEl>
                                          </p:spTgt>
                                        </p:tgtEl>
                                        <p:attrNameLst>
                                          <p:attrName>ppt_y</p:attrName>
                                        </p:attrNameLst>
                                      </p:cBhvr>
                                      <p:tavLst>
                                        <p:tav tm="0">
                                          <p:val>
                                            <p:strVal val="ppt_y"/>
                                          </p:val>
                                        </p:tav>
                                        <p:tav tm="100000">
                                          <p:val>
                                            <p:strVal val="ppt_y+.1"/>
                                          </p:val>
                                        </p:tav>
                                      </p:tavLst>
                                    </p:anim>
                                    <p:set>
                                      <p:cBhvr>
                                        <p:cTn id="54"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6186309"/>
          </a:xfrm>
          <a:prstGeom prst="rect">
            <a:avLst/>
          </a:prstGeom>
        </p:spPr>
        <p:txBody>
          <a:bodyPr wrap="square">
            <a:spAutoFit/>
          </a:bodyPr>
          <a:lstStyle/>
          <a:p>
            <a:pPr marL="74295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Historia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las desviaciones en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Cristología</a:t>
            </a:r>
          </a:p>
          <a:p>
            <a:pPr marL="74295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Importancia de una Cristología ortodoxa</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Cristología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Soteriología.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Romanos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10:9-13</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Cristología como prueba de ortodoxia. 1 Juan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4:2</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Cristología y la idolatría.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reconocer el misterio de piedad (1 Tim 3:16) y la “señal” de la concepción de una virgen (Isaías 7:14</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Romanismo: María es tan diosa como Jesús o más.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0"/>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59811253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5" end="5"/>
                                            </p:txEl>
                                          </p:spTgt>
                                        </p:tgtEl>
                                      </p:cBhvr>
                                    </p:animEffect>
                                    <p:anim calcmode="lin" valueType="num">
                                      <p:cBhvr>
                                        <p:cTn id="21"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22" dur="1000"/>
                                        <p:tgtEl>
                                          <p:spTgt spid="3">
                                            <p:txEl>
                                              <p:pRg st="5" end="5"/>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5" end="5"/>
                                            </p:txEl>
                                          </p:spTgt>
                                        </p:tgtEl>
                                        <p:attrNameLst>
                                          <p:attrName>style.visibility</p:attrName>
                                        </p:attrNameLst>
                                      </p:cBhvr>
                                      <p:to>
                                        <p:strVal val="hidden"/>
                                      </p:to>
                                    </p:set>
                                  </p:childTnLst>
                                </p:cTn>
                              </p:par>
                              <p:par>
                                <p:cTn id="24" presetID="42" presetClass="exit" presetSubtype="0" fill="hold" nodeType="withEffect">
                                  <p:stCondLst>
                                    <p:cond delay="0"/>
                                  </p:stCondLst>
                                  <p:childTnLst>
                                    <p:animEffect transition="out" filter="fade">
                                      <p:cBhvr>
                                        <p:cTn id="25" dur="1000"/>
                                        <p:tgtEl>
                                          <p:spTgt spid="3">
                                            <p:txEl>
                                              <p:pRg st="6" end="6"/>
                                            </p:txEl>
                                          </p:spTgt>
                                        </p:tgtEl>
                                      </p:cBhvr>
                                    </p:animEffect>
                                    <p:anim calcmode="lin" valueType="num">
                                      <p:cBhvr>
                                        <p:cTn id="26" dur="1000"/>
                                        <p:tgtEl>
                                          <p:spTgt spid="3">
                                            <p:txEl>
                                              <p:pRg st="6" end="6"/>
                                            </p:txEl>
                                          </p:spTgt>
                                        </p:tgtEl>
                                        <p:attrNameLst>
                                          <p:attrName>ppt_x</p:attrName>
                                        </p:attrNameLst>
                                      </p:cBhvr>
                                      <p:tavLst>
                                        <p:tav tm="0">
                                          <p:val>
                                            <p:strVal val="ppt_x"/>
                                          </p:val>
                                        </p:tav>
                                        <p:tav tm="100000">
                                          <p:val>
                                            <p:strVal val="ppt_x"/>
                                          </p:val>
                                        </p:tav>
                                      </p:tavLst>
                                    </p:anim>
                                    <p:anim calcmode="lin" valueType="num">
                                      <p:cBhvr>
                                        <p:cTn id="27" dur="1000"/>
                                        <p:tgtEl>
                                          <p:spTgt spid="3">
                                            <p:txEl>
                                              <p:pRg st="6" end="6"/>
                                            </p:txEl>
                                          </p:spTgt>
                                        </p:tgtEl>
                                        <p:attrNameLst>
                                          <p:attrName>ppt_y</p:attrName>
                                        </p:attrNameLst>
                                      </p:cBhvr>
                                      <p:tavLst>
                                        <p:tav tm="0">
                                          <p:val>
                                            <p:strVal val="ppt_y"/>
                                          </p:val>
                                        </p:tav>
                                        <p:tav tm="100000">
                                          <p:val>
                                            <p:strVal val="ppt_y+.1"/>
                                          </p:val>
                                        </p:tav>
                                      </p:tavLst>
                                    </p:anim>
                                    <p:set>
                                      <p:cBhvr>
                                        <p:cTn id="28" dur="1" fill="hold">
                                          <p:stCondLst>
                                            <p:cond delay="999"/>
                                          </p:stCondLst>
                                        </p:cTn>
                                        <p:tgtEl>
                                          <p:spTgt spid="3">
                                            <p:txEl>
                                              <p:pRg st="6" end="6"/>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xit" presetSubtype="0" fill="hold" nodeType="clickEffect">
                                  <p:stCondLst>
                                    <p:cond delay="0"/>
                                  </p:stCondLst>
                                  <p:childTnLst>
                                    <p:animEffect transition="out" filter="fade">
                                      <p:cBhvr>
                                        <p:cTn id="32" dur="1000"/>
                                        <p:tgtEl>
                                          <p:spTgt spid="3">
                                            <p:txEl>
                                              <p:pRg st="4" end="4"/>
                                            </p:txEl>
                                          </p:spTgt>
                                        </p:tgtEl>
                                      </p:cBhvr>
                                    </p:animEffect>
                                    <p:anim calcmode="lin" valueType="num">
                                      <p:cBhvr>
                                        <p:cTn id="33"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p:tgtEl>
                                          <p:spTgt spid="3">
                                            <p:txEl>
                                              <p:pRg st="4" end="4"/>
                                            </p:txEl>
                                          </p:spTgt>
                                        </p:tgtEl>
                                        <p:attrNameLst>
                                          <p:attrName>ppt_y</p:attrName>
                                        </p:attrNameLst>
                                      </p:cBhvr>
                                      <p:tavLst>
                                        <p:tav tm="0">
                                          <p:val>
                                            <p:strVal val="ppt_y"/>
                                          </p:val>
                                        </p:tav>
                                        <p:tav tm="100000">
                                          <p:val>
                                            <p:strVal val="ppt_y+.1"/>
                                          </p:val>
                                        </p:tav>
                                      </p:tavLst>
                                    </p:anim>
                                    <p:set>
                                      <p:cBhvr>
                                        <p:cTn id="35"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2" presetClass="exit" presetSubtype="0" fill="hold" nodeType="clickEffect">
                                  <p:stCondLst>
                                    <p:cond delay="0"/>
                                  </p:stCondLst>
                                  <p:childTnLst>
                                    <p:animEffect transition="out" filter="fade">
                                      <p:cBhvr>
                                        <p:cTn id="39" dur="1000"/>
                                        <p:tgtEl>
                                          <p:spTgt spid="3">
                                            <p:txEl>
                                              <p:pRg st="3" end="3"/>
                                            </p:txEl>
                                          </p:spTgt>
                                        </p:tgtEl>
                                      </p:cBhvr>
                                    </p:animEffect>
                                    <p:anim calcmode="lin" valueType="num">
                                      <p:cBhvr>
                                        <p:cTn id="40"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p:tgtEl>
                                          <p:spTgt spid="3">
                                            <p:txEl>
                                              <p:pRg st="3" end="3"/>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2" presetClass="exit" presetSubtype="0" fill="hold" nodeType="clickEffect">
                                  <p:stCondLst>
                                    <p:cond delay="0"/>
                                  </p:stCondLst>
                                  <p:childTnLst>
                                    <p:animEffect transition="out" filter="fade">
                                      <p:cBhvr>
                                        <p:cTn id="46" dur="1000"/>
                                        <p:tgtEl>
                                          <p:spTgt spid="3">
                                            <p:txEl>
                                              <p:pRg st="2" end="2"/>
                                            </p:txEl>
                                          </p:spTgt>
                                        </p:tgtEl>
                                      </p:cBhvr>
                                    </p:animEffect>
                                    <p:anim calcmode="lin" valueType="num">
                                      <p:cBhvr>
                                        <p:cTn id="47"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48" dur="1000"/>
                                        <p:tgtEl>
                                          <p:spTgt spid="3">
                                            <p:txEl>
                                              <p:pRg st="2" end="2"/>
                                            </p:txEl>
                                          </p:spTgt>
                                        </p:tgtEl>
                                        <p:attrNameLst>
                                          <p:attrName>ppt_y</p:attrName>
                                        </p:attrNameLst>
                                      </p:cBhvr>
                                      <p:tavLst>
                                        <p:tav tm="0">
                                          <p:val>
                                            <p:strVal val="ppt_y"/>
                                          </p:val>
                                        </p:tav>
                                        <p:tav tm="100000">
                                          <p:val>
                                            <p:strVal val="ppt_y+.1"/>
                                          </p:val>
                                        </p:tav>
                                      </p:tavLst>
                                    </p:anim>
                                    <p:set>
                                      <p:cBhvr>
                                        <p:cTn id="49"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2" presetClass="exit" presetSubtype="0" fill="hold" nodeType="clickEffect">
                                  <p:stCondLst>
                                    <p:cond delay="0"/>
                                  </p:stCondLst>
                                  <p:childTnLst>
                                    <p:animEffect transition="out" filter="fade">
                                      <p:cBhvr>
                                        <p:cTn id="53" dur="1000"/>
                                        <p:tgtEl>
                                          <p:spTgt spid="3">
                                            <p:txEl>
                                              <p:pRg st="1" end="1"/>
                                            </p:txEl>
                                          </p:spTgt>
                                        </p:tgtEl>
                                      </p:cBhvr>
                                    </p:animEffect>
                                    <p:anim calcmode="lin" valueType="num">
                                      <p:cBhvr>
                                        <p:cTn id="54"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55" dur="1000"/>
                                        <p:tgtEl>
                                          <p:spTgt spid="3">
                                            <p:txEl>
                                              <p:pRg st="1" end="1"/>
                                            </p:txEl>
                                          </p:spTgt>
                                        </p:tgtEl>
                                        <p:attrNameLst>
                                          <p:attrName>ppt_y</p:attrName>
                                        </p:attrNameLst>
                                      </p:cBhvr>
                                      <p:tavLst>
                                        <p:tav tm="0">
                                          <p:val>
                                            <p:strVal val="ppt_y"/>
                                          </p:val>
                                        </p:tav>
                                        <p:tav tm="100000">
                                          <p:val>
                                            <p:strVal val="ppt_y+.1"/>
                                          </p:val>
                                        </p:tav>
                                      </p:tavLst>
                                    </p:anim>
                                    <p:set>
                                      <p:cBhvr>
                                        <p:cTn id="56"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42" presetClass="exit" presetSubtype="0" fill="hold" nodeType="clickEffect">
                                  <p:stCondLst>
                                    <p:cond delay="0"/>
                                  </p:stCondLst>
                                  <p:childTnLst>
                                    <p:animEffect transition="out" filter="fade">
                                      <p:cBhvr>
                                        <p:cTn id="60" dur="1000"/>
                                        <p:tgtEl>
                                          <p:spTgt spid="3">
                                            <p:txEl>
                                              <p:pRg st="0" end="0"/>
                                            </p:txEl>
                                          </p:spTgt>
                                        </p:tgtEl>
                                      </p:cBhvr>
                                    </p:animEffect>
                                    <p:anim calcmode="lin" valueType="num">
                                      <p:cBhvr>
                                        <p:cTn id="61"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62" dur="1000"/>
                                        <p:tgtEl>
                                          <p:spTgt spid="3">
                                            <p:txEl>
                                              <p:pRg st="0" end="0"/>
                                            </p:txEl>
                                          </p:spTgt>
                                        </p:tgtEl>
                                        <p:attrNameLst>
                                          <p:attrName>ppt_y</p:attrName>
                                        </p:attrNameLst>
                                      </p:cBhvr>
                                      <p:tavLst>
                                        <p:tav tm="0">
                                          <p:val>
                                            <p:strVal val="ppt_y"/>
                                          </p:val>
                                        </p:tav>
                                        <p:tav tm="100000">
                                          <p:val>
                                            <p:strVal val="ppt_y+.1"/>
                                          </p:val>
                                        </p:tav>
                                      </p:tavLst>
                                    </p:anim>
                                    <p:set>
                                      <p:cBhvr>
                                        <p:cTn id="63"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Exposición de la Cristología Mormona</a:t>
            </a: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Pablo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advirtió de no aceptar a otro “Jesús”.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2Cor 11:4</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Los mormones son politeístas, o mejor dicho, hedonistas.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“Existe una pluralidad de dioses. . .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José Smith escribió: “En el principio, la cabeza de los dioses convocó un concilio de los dioses; y se reunieron y diseñaron un plan para crear al mundo y a la gente en él</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66111615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1657350" lvl="2" indent="-742950">
              <a:buFont typeface="+mj-lt"/>
              <a:buAutoNum type="alphaLcPeriod" startAt="3"/>
            </a:pPr>
            <a:r>
              <a:rPr lang="es-MX" sz="3600" b="1" i="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Perla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Gran Precio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el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Libro de Abraham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dice: “Y ellos (los dioses)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dijeron. . . ”</a:t>
            </a:r>
          </a:p>
          <a:p>
            <a:pPr marL="1657350" lvl="2" indent="-742950">
              <a:buFont typeface="+mj-lt"/>
              <a:buAutoNum type="alphaL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Los mormones creen que Jesús es el descendiente literal del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Padre.</a:t>
            </a:r>
            <a:endPar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Dios mismo fue una vez como somos nosotros ahora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y es un hombre exaltado, y está sentado en un trono en los cielos del más allá. . .  </a:t>
            </a:r>
            <a:endPar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71633023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1657350" lvl="2" indent="-742950">
              <a:buFont typeface="+mj-lt"/>
              <a:buAutoNum type="alphaLcPeriod" startAt="6"/>
            </a:pP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Bringham</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Young, el Segundo presidente enseñó: “Que Dios el Padre fue una vez un hombre en otro planeta quien ‘sufrió la proeza por la que estamos nosotros pasando. . . </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6"/>
            </a:pP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Doctrinas y Pactos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declara: “Dios es un hombre glorificado y perfeccionado, un personaje de carne y hueso. Dentro de su cuerpo tangible está un espíritu eterno”. (130:22</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82873440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416320"/>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Exposición de la Cristología Mormona</a:t>
            </a: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Pablo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advirtió de no aceptar a otro “Jesús”.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2Cor 11:4</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Los mormones son politeístas, o mejor dicho,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hedonistas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Refutación de la Cristología mormona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98705790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Exposición de la Cristología Mormona</a:t>
            </a:r>
          </a:p>
          <a:p>
            <a:pPr marL="1200150" lvl="1" indent="-742950">
              <a:buFont typeface="+mj-lt"/>
              <a:buAutoNum type="arabi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Refutación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mormona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esencia divina de Dios no cambia.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3"/>
            <a:r>
              <a:rPr lang="es-MX" sz="3600" b="1" u="sng"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Sal 102:27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Pero tú eres el mismo, Y tus años no se acabarán.</a:t>
            </a:r>
            <a:endParaRPr lang="en-US"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3"/>
            <a:r>
              <a:rPr lang="es-MX" sz="3600" b="1" u="sng"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Stg</a:t>
            </a:r>
            <a:r>
              <a:rPr lang="es-MX" sz="3600" b="1" u="sng"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1:17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Toda buena dádiva y todo don perfecto desciende de lo alto, del Padre de las luces, en el cual no hay mudanza, ni sombra de variación.</a:t>
            </a:r>
            <a:endParaRPr lang="en-US"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4"/>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38099785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xit" presetSubtype="0" fill="hold" nodeType="clickEffect">
                                  <p:stCondLst>
                                    <p:cond delay="0"/>
                                  </p:stCondLst>
                                  <p:childTnLst>
                                    <p:animEffect transition="out" filter="fade">
                                      <p:cBhvr>
                                        <p:cTn id="41" dur="1000"/>
                                        <p:tgtEl>
                                          <p:spTgt spid="3">
                                            <p:txEl>
                                              <p:pRg st="3" end="3"/>
                                            </p:txEl>
                                          </p:spTgt>
                                        </p:tgtEl>
                                      </p:cBhvr>
                                    </p:animEffect>
                                    <p:anim calcmode="lin" valueType="num">
                                      <p:cBhvr>
                                        <p:cTn id="42"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p:tgtEl>
                                          <p:spTgt spid="3">
                                            <p:txEl>
                                              <p:pRg st="3" end="3"/>
                                            </p:txEl>
                                          </p:spTgt>
                                        </p:tgtEl>
                                        <p:attrNameLst>
                                          <p:attrName>ppt_y</p:attrName>
                                        </p:attrNameLst>
                                      </p:cBhvr>
                                      <p:tavLst>
                                        <p:tav tm="0">
                                          <p:val>
                                            <p:strVal val="ppt_y"/>
                                          </p:val>
                                        </p:tav>
                                        <p:tav tm="100000">
                                          <p:val>
                                            <p:strVal val="ppt_y+.1"/>
                                          </p:val>
                                        </p:tav>
                                      </p:tavLst>
                                    </p:anim>
                                    <p:set>
                                      <p:cBhvr>
                                        <p:cTn id="44" dur="1" fill="hold">
                                          <p:stCondLst>
                                            <p:cond delay="999"/>
                                          </p:stCondLst>
                                        </p:cTn>
                                        <p:tgtEl>
                                          <p:spTgt spid="3">
                                            <p:txEl>
                                              <p:pRg st="3" end="3"/>
                                            </p:txEl>
                                          </p:spTgt>
                                        </p:tgtEl>
                                        <p:attrNameLst>
                                          <p:attrName>style.visibility</p:attrName>
                                        </p:attrNameLst>
                                      </p:cBhvr>
                                      <p:to>
                                        <p:strVal val="hidden"/>
                                      </p:to>
                                    </p:set>
                                  </p:childTnLst>
                                </p:cTn>
                              </p:par>
                              <p:par>
                                <p:cTn id="45" presetID="42" presetClass="exit" presetSubtype="0" fill="hold" nodeType="withEffect">
                                  <p:stCondLst>
                                    <p:cond delay="0"/>
                                  </p:stCondLst>
                                  <p:childTnLst>
                                    <p:animEffect transition="out" filter="fade">
                                      <p:cBhvr>
                                        <p:cTn id="46" dur="1000"/>
                                        <p:tgtEl>
                                          <p:spTgt spid="3">
                                            <p:txEl>
                                              <p:pRg st="4" end="4"/>
                                            </p:txEl>
                                          </p:spTgt>
                                        </p:tgtEl>
                                      </p:cBhvr>
                                    </p:animEffect>
                                    <p:anim calcmode="lin" valueType="num">
                                      <p:cBhvr>
                                        <p:cTn id="47"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8" dur="1000"/>
                                        <p:tgtEl>
                                          <p:spTgt spid="3">
                                            <p:txEl>
                                              <p:pRg st="4" end="4"/>
                                            </p:txEl>
                                          </p:spTgt>
                                        </p:tgtEl>
                                        <p:attrNameLst>
                                          <p:attrName>ppt_y</p:attrName>
                                        </p:attrNameLst>
                                      </p:cBhvr>
                                      <p:tavLst>
                                        <p:tav tm="0">
                                          <p:val>
                                            <p:strVal val="ppt_y"/>
                                          </p:val>
                                        </p:tav>
                                        <p:tav tm="100000">
                                          <p:val>
                                            <p:strVal val="ppt_y+.1"/>
                                          </p:val>
                                        </p:tav>
                                      </p:tavLst>
                                    </p:anim>
                                    <p:set>
                                      <p:cBhvr>
                                        <p:cTn id="49"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Exposición de la Cristología Mormona</a:t>
            </a:r>
          </a:p>
          <a:p>
            <a:pPr marL="1200150" lvl="1" indent="-742950">
              <a:buFont typeface="+mj-lt"/>
              <a:buAutoNum type="arabi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Refutación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mormona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esencia divina de Dios no cambia. </a:t>
            </a:r>
            <a:endPar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 no cambia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lvl="4"/>
            <a:r>
              <a:rPr lang="es-MX" sz="3600" b="1" u="sng"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Heb</a:t>
            </a:r>
            <a:r>
              <a:rPr lang="es-MX" sz="3600" b="1" u="sng"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u="sng"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13:8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Jesucristo es el mismo ayer, y hoy, y por los siglos.</a:t>
            </a:r>
            <a:endParaRPr lang="en-US"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4"/>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85599442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2" end="2"/>
                                            </p:txEl>
                                          </p:spTgt>
                                        </p:tgtEl>
                                      </p:cBhvr>
                                    </p:animEffect>
                                    <p:anim calcmode="lin" valueType="num">
                                      <p:cBhvr>
                                        <p:cTn id="21"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p:tgtEl>
                                          <p:spTgt spid="3">
                                            <p:txEl>
                                              <p:pRg st="2" end="2"/>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2" end="2"/>
                                            </p:txEl>
                                          </p:spTgt>
                                        </p:tgtEl>
                                        <p:attrNameLst>
                                          <p:attrName>style.visibility</p:attrName>
                                        </p:attrNameLst>
                                      </p:cBhvr>
                                      <p:to>
                                        <p:strVal val="hidden"/>
                                      </p:to>
                                    </p:set>
                                  </p:childTnLst>
                                </p:cTn>
                              </p:par>
                              <p:par>
                                <p:cTn id="24" presetID="42" presetClass="exit" presetSubtype="0" fill="hold" nodeType="withEffect">
                                  <p:stCondLst>
                                    <p:cond delay="0"/>
                                  </p:stCondLst>
                                  <p:childTnLst>
                                    <p:animEffect transition="out" filter="fade">
                                      <p:cBhvr>
                                        <p:cTn id="25" dur="1000"/>
                                        <p:tgtEl>
                                          <p:spTgt spid="3">
                                            <p:txEl>
                                              <p:pRg st="3" end="3"/>
                                            </p:txEl>
                                          </p:spTgt>
                                        </p:tgtEl>
                                      </p:cBhvr>
                                    </p:animEffect>
                                    <p:anim calcmode="lin" valueType="num">
                                      <p:cBhvr>
                                        <p:cTn id="26"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p:tgtEl>
                                          <p:spTgt spid="3">
                                            <p:txEl>
                                              <p:pRg st="3" end="3"/>
                                            </p:txEl>
                                          </p:spTgt>
                                        </p:tgtEl>
                                        <p:attrNameLst>
                                          <p:attrName>ppt_y</p:attrName>
                                        </p:attrNameLst>
                                      </p:cBhvr>
                                      <p:tavLst>
                                        <p:tav tm="0">
                                          <p:val>
                                            <p:strVal val="ppt_y"/>
                                          </p:val>
                                        </p:tav>
                                        <p:tav tm="100000">
                                          <p:val>
                                            <p:strVal val="ppt_y+.1"/>
                                          </p:val>
                                        </p:tav>
                                      </p:tavLst>
                                    </p:anim>
                                    <p:set>
                                      <p:cBhvr>
                                        <p:cTn id="28" dur="1" fill="hold">
                                          <p:stCondLst>
                                            <p:cond delay="999"/>
                                          </p:stCondLst>
                                        </p:cTn>
                                        <p:tgtEl>
                                          <p:spTgt spid="3">
                                            <p:txEl>
                                              <p:pRg st="3" end="3"/>
                                            </p:txEl>
                                          </p:spTgt>
                                        </p:tgtEl>
                                        <p:attrNameLst>
                                          <p:attrName>style.visibility</p:attrName>
                                        </p:attrNameLst>
                                      </p:cBhvr>
                                      <p:to>
                                        <p:strVal val="hidden"/>
                                      </p:to>
                                    </p:set>
                                  </p:childTnLst>
                                </p:cTn>
                              </p:par>
                              <p:par>
                                <p:cTn id="29" presetID="42" presetClass="exit" presetSubtype="0" fill="hold" nodeType="withEffect">
                                  <p:stCondLst>
                                    <p:cond delay="0"/>
                                  </p:stCondLst>
                                  <p:childTnLst>
                                    <p:animEffect transition="out" filter="fade">
                                      <p:cBhvr>
                                        <p:cTn id="30" dur="1000"/>
                                        <p:tgtEl>
                                          <p:spTgt spid="3">
                                            <p:txEl>
                                              <p:pRg st="4" end="4"/>
                                            </p:txEl>
                                          </p:spTgt>
                                        </p:tgtEl>
                                      </p:cBhvr>
                                    </p:animEffect>
                                    <p:anim calcmode="lin" valueType="num">
                                      <p:cBhvr>
                                        <p:cTn id="31"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p:tgtEl>
                                          <p:spTgt spid="3">
                                            <p:txEl>
                                              <p:pRg st="4" end="4"/>
                                            </p:txEl>
                                          </p:spTgt>
                                        </p:tgtEl>
                                        <p:attrNameLst>
                                          <p:attrName>ppt_y</p:attrName>
                                        </p:attrNameLst>
                                      </p:cBhvr>
                                      <p:tavLst>
                                        <p:tav tm="0">
                                          <p:val>
                                            <p:strVal val="ppt_y"/>
                                          </p:val>
                                        </p:tav>
                                        <p:tav tm="100000">
                                          <p:val>
                                            <p:strVal val="ppt_y+.1"/>
                                          </p:val>
                                        </p:tav>
                                      </p:tavLst>
                                    </p:anim>
                                    <p:set>
                                      <p:cBhvr>
                                        <p:cTn id="33"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Exposición de la Cristología Mormona</a:t>
            </a:r>
          </a:p>
          <a:p>
            <a:pPr marL="1200150" lvl="1" indent="-742950">
              <a:buFont typeface="+mj-lt"/>
              <a:buAutoNum type="arabi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Refutación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mormona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estaba unido con Dios desde antes de la fundación del mundo.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3"/>
            <a:r>
              <a:rPr lang="es-MX" sz="3600" b="1" u="sng"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Juan </a:t>
            </a:r>
            <a:r>
              <a:rPr lang="es-MX" sz="3600" b="1" u="sng"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17:5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Ahora pues, Padre, glorifícame tú al lado tuyo, con aquella gloria que tuve contigo antes que el mundo fuese.</a:t>
            </a:r>
            <a:endParaRPr lang="en-US"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3"/>
            <a:r>
              <a:rPr lang="es-MX" sz="3600" b="1" u="sng"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Juan 1:1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el principio era el Verbo, y el Verbo era con Dios, y el Verbo era Dios</a:t>
            </a:r>
            <a:r>
              <a:rPr lang="es-MX" sz="3600" b="1" i="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40719842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0"/>
                                  </p:stCondLst>
                                  <p:childTnLst>
                                    <p:animEffect transition="out" filter="fade">
                                      <p:cBhvr>
                                        <p:cTn id="27" dur="1000"/>
                                        <p:tgtEl>
                                          <p:spTgt spid="3">
                                            <p:txEl>
                                              <p:pRg st="3" end="3"/>
                                            </p:txEl>
                                          </p:spTgt>
                                        </p:tgtEl>
                                      </p:cBhvr>
                                    </p:animEffect>
                                    <p:anim calcmode="lin" valueType="num">
                                      <p:cBhvr>
                                        <p:cTn id="28"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p:tgtEl>
                                          <p:spTgt spid="3">
                                            <p:txEl>
                                              <p:pRg st="3" end="3"/>
                                            </p:txEl>
                                          </p:spTgt>
                                        </p:tgtEl>
                                        <p:attrNameLst>
                                          <p:attrName>ppt_y</p:attrName>
                                        </p:attrNameLst>
                                      </p:cBhvr>
                                      <p:tavLst>
                                        <p:tav tm="0">
                                          <p:val>
                                            <p:strVal val="ppt_y"/>
                                          </p:val>
                                        </p:tav>
                                        <p:tav tm="100000">
                                          <p:val>
                                            <p:strVal val="ppt_y+.1"/>
                                          </p:val>
                                        </p:tav>
                                      </p:tavLst>
                                    </p:anim>
                                    <p:set>
                                      <p:cBhvr>
                                        <p:cTn id="30" dur="1" fill="hold">
                                          <p:stCondLst>
                                            <p:cond delay="999"/>
                                          </p:stCondLst>
                                        </p:cTn>
                                        <p:tgtEl>
                                          <p:spTgt spid="3">
                                            <p:txEl>
                                              <p:pRg st="3" end="3"/>
                                            </p:txEl>
                                          </p:spTgt>
                                        </p:tgtEl>
                                        <p:attrNameLst>
                                          <p:attrName>style.visibility</p:attrName>
                                        </p:attrNameLst>
                                      </p:cBhvr>
                                      <p:to>
                                        <p:strVal val="hidden"/>
                                      </p:to>
                                    </p:set>
                                  </p:childTnLst>
                                </p:cTn>
                              </p:par>
                              <p:par>
                                <p:cTn id="31" presetID="42" presetClass="exit" presetSubtype="0" fill="hold" nodeType="withEffect">
                                  <p:stCondLst>
                                    <p:cond delay="0"/>
                                  </p:stCondLst>
                                  <p:childTnLst>
                                    <p:animEffect transition="out" filter="fade">
                                      <p:cBhvr>
                                        <p:cTn id="32" dur="1000"/>
                                        <p:tgtEl>
                                          <p:spTgt spid="3">
                                            <p:txEl>
                                              <p:pRg st="4" end="4"/>
                                            </p:txEl>
                                          </p:spTgt>
                                        </p:tgtEl>
                                      </p:cBhvr>
                                    </p:animEffect>
                                    <p:anim calcmode="lin" valueType="num">
                                      <p:cBhvr>
                                        <p:cTn id="33"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p:tgtEl>
                                          <p:spTgt spid="3">
                                            <p:txEl>
                                              <p:pRg st="4" end="4"/>
                                            </p:txEl>
                                          </p:spTgt>
                                        </p:tgtEl>
                                        <p:attrNameLst>
                                          <p:attrName>ppt_y</p:attrName>
                                        </p:attrNameLst>
                                      </p:cBhvr>
                                      <p:tavLst>
                                        <p:tav tm="0">
                                          <p:val>
                                            <p:strVal val="ppt_y"/>
                                          </p:val>
                                        </p:tav>
                                        <p:tav tm="100000">
                                          <p:val>
                                            <p:strVal val="ppt_y+.1"/>
                                          </p:val>
                                        </p:tav>
                                      </p:tavLst>
                                    </p:anim>
                                    <p:set>
                                      <p:cBhvr>
                                        <p:cTn id="35"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416320"/>
          </a:xfrm>
          <a:prstGeom prst="rect">
            <a:avLst/>
          </a:prstGeom>
        </p:spPr>
        <p:txBody>
          <a:bodyPr wrap="square">
            <a:spAutoFit/>
          </a:bodyPr>
          <a:lstStyle/>
          <a:p>
            <a:pPr marL="742950" indent="-742950">
              <a:buFont typeface="+mj-lt"/>
              <a:buAutoNum type="alphaU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Exposición de la Cristología Mormona</a:t>
            </a:r>
          </a:p>
          <a:p>
            <a:pPr marL="1200150" lvl="1" indent="-742950">
              <a:buFont typeface="+mj-lt"/>
              <a:buAutoNum type="arabi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Refutación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mormona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Cristo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estaba unido con Dios desde antes de 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fundación del mundo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Trinidad es una unidad en tres personas. 1 Juan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5:7</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08279089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2" end="2"/>
                                            </p:txEl>
                                          </p:spTgt>
                                        </p:tgtEl>
                                      </p:cBhvr>
                                    </p:animEffect>
                                    <p:anim calcmode="lin" valueType="num">
                                      <p:cBhvr>
                                        <p:cTn id="14"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p:tgtEl>
                                          <p:spTgt spid="3">
                                            <p:txEl>
                                              <p:pRg st="2" end="2"/>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42" presetClass="exit" presetSubtype="0" fill="hold" nodeType="withEffect">
                                  <p:stCondLst>
                                    <p:cond delay="0"/>
                                  </p:stCondLst>
                                  <p:childTnLst>
                                    <p:animEffect transition="out" filter="fade">
                                      <p:cBhvr>
                                        <p:cTn id="18" dur="1000"/>
                                        <p:tgtEl>
                                          <p:spTgt spid="3">
                                            <p:txEl>
                                              <p:pRg st="3" end="3"/>
                                            </p:txEl>
                                          </p:spTgt>
                                        </p:tgtEl>
                                      </p:cBhvr>
                                    </p:animEffect>
                                    <p:anim calcmode="lin" valueType="num">
                                      <p:cBhvr>
                                        <p:cTn id="19"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20" dur="1000"/>
                                        <p:tgtEl>
                                          <p:spTgt spid="3">
                                            <p:txEl>
                                              <p:pRg st="3" end="3"/>
                                            </p:txEl>
                                          </p:spTgt>
                                        </p:tgtEl>
                                        <p:attrNameLst>
                                          <p:attrName>ppt_y</p:attrName>
                                        </p:attrNameLst>
                                      </p:cBhvr>
                                      <p:tavLst>
                                        <p:tav tm="0">
                                          <p:val>
                                            <p:strVal val="ppt_y"/>
                                          </p:val>
                                        </p:tav>
                                        <p:tav tm="100000">
                                          <p:val>
                                            <p:strVal val="ppt_y+.1"/>
                                          </p:val>
                                        </p:tav>
                                      </p:tavLst>
                                    </p:anim>
                                    <p:set>
                                      <p:cBhvr>
                                        <p:cTn id="21"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nodeType="clickEffect">
                                  <p:stCondLst>
                                    <p:cond delay="0"/>
                                  </p:stCondLst>
                                  <p:childTnLst>
                                    <p:animEffect transition="out" filter="fade">
                                      <p:cBhvr>
                                        <p:cTn id="25" dur="1000"/>
                                        <p:tgtEl>
                                          <p:spTgt spid="3">
                                            <p:txEl>
                                              <p:pRg st="1" end="1"/>
                                            </p:txEl>
                                          </p:spTgt>
                                        </p:tgtEl>
                                      </p:cBhvr>
                                    </p:animEffect>
                                    <p:anim calcmode="lin" valueType="num">
                                      <p:cBhvr>
                                        <p:cTn id="26"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p:tgtEl>
                                          <p:spTgt spid="3">
                                            <p:txEl>
                                              <p:pRg st="1" end="1"/>
                                            </p:txEl>
                                          </p:spTgt>
                                        </p:tgtEl>
                                        <p:attrNameLst>
                                          <p:attrName>ppt_y</p:attrName>
                                        </p:attrNameLst>
                                      </p:cBhvr>
                                      <p:tavLst>
                                        <p:tav tm="0">
                                          <p:val>
                                            <p:strVal val="ppt_y"/>
                                          </p:val>
                                        </p:tav>
                                        <p:tav tm="100000">
                                          <p:val>
                                            <p:strVal val="ppt_y+.1"/>
                                          </p:val>
                                        </p:tav>
                                      </p:tavLst>
                                    </p:anim>
                                    <p:set>
                                      <p:cBhvr>
                                        <p:cTn id="28"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xit" presetSubtype="0" fill="hold" nodeType="clickEffect">
                                  <p:stCondLst>
                                    <p:cond delay="0"/>
                                  </p:stCondLst>
                                  <p:childTnLst>
                                    <p:animEffect transition="out" filter="fade">
                                      <p:cBhvr>
                                        <p:cTn id="32" dur="1000"/>
                                        <p:tgtEl>
                                          <p:spTgt spid="3">
                                            <p:txEl>
                                              <p:pRg st="0" end="0"/>
                                            </p:txEl>
                                          </p:spTgt>
                                        </p:tgtEl>
                                      </p:cBhvr>
                                    </p:animEffect>
                                    <p:anim calcmode="lin" valueType="num">
                                      <p:cBhvr>
                                        <p:cTn id="33"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p:tgtEl>
                                          <p:spTgt spid="3">
                                            <p:txEl>
                                              <p:pRg st="0" end="0"/>
                                            </p:txEl>
                                          </p:spTgt>
                                        </p:tgtEl>
                                        <p:attrNameLst>
                                          <p:attrName>ppt_y</p:attrName>
                                        </p:attrNameLst>
                                      </p:cBhvr>
                                      <p:tavLst>
                                        <p:tav tm="0">
                                          <p:val>
                                            <p:strVal val="ppt_y"/>
                                          </p:val>
                                        </p:tav>
                                        <p:tav tm="100000">
                                          <p:val>
                                            <p:strVal val="ppt_y+.1"/>
                                          </p:val>
                                        </p:tav>
                                      </p:tavLst>
                                    </p:anim>
                                    <p:set>
                                      <p:cBhvr>
                                        <p:cTn id="35"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001000" cy="5078313"/>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1657350" lvl="2" indent="-742950">
              <a:buFont typeface="+mj-lt"/>
              <a:buAutoNum type="alphaLcPeriod" startAt="5"/>
            </a:pP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Soren</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Kierkegaard (1813-1855) popularizó el existencialismo en contraste con los absolutos bíblicos.</a:t>
            </a:r>
          </a:p>
          <a:p>
            <a:pPr marL="1314450" lvl="2" indent="-400050">
              <a:buAutoNum type="alphaLcPeriod" startAt="5"/>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(7) La Teoría de Graf-</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Wellhausen</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se llamó así por Julius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Wellhausen</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(1844-1918) y Karl Heinrich Graf (1815-1869). Negaban la autenticidad del Pentateuco.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PJED.</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pic>
        <p:nvPicPr>
          <p:cNvPr id="4" name="Picture 3"/>
          <p:cNvPicPr/>
          <p:nvPr/>
        </p:nvPicPr>
        <p:blipFill>
          <a:blip r:embed="rId4" cstate="print">
            <a:extLst>
              <a:ext uri="{28A0092B-C50C-407E-A947-70E740481C1C}">
                <a14:useLocalDpi xmlns:a14="http://schemas.microsoft.com/office/drawing/2010/main" val="0"/>
              </a:ext>
            </a:extLst>
          </a:blip>
          <a:stretch>
            <a:fillRect/>
          </a:stretch>
        </p:blipFill>
        <p:spPr>
          <a:xfrm>
            <a:off x="5927505" y="3137763"/>
            <a:ext cx="2530695" cy="3007350"/>
          </a:xfrm>
          <a:prstGeom prst="rect">
            <a:avLst/>
          </a:prstGeom>
        </p:spPr>
      </p:pic>
    </p:spTree>
    <p:extLst>
      <p:ext uri="{BB962C8B-B14F-4D97-AF65-F5344CB8AC3E}">
        <p14:creationId xmlns:p14="http://schemas.microsoft.com/office/powerpoint/2010/main" val="210866396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xit" presetSubtype="0" fill="hold" nodeType="clickEffect">
                                  <p:stCondLst>
                                    <p:cond delay="0"/>
                                  </p:stCondLst>
                                  <p:childTnLst>
                                    <p:anim calcmode="lin" valueType="num">
                                      <p:cBhvr>
                                        <p:cTn id="21" dur="1000"/>
                                        <p:tgtEl>
                                          <p:spTgt spid="4"/>
                                        </p:tgtEl>
                                        <p:attrNameLst>
                                          <p:attrName>ppt_w</p:attrName>
                                        </p:attrNameLst>
                                      </p:cBhvr>
                                      <p:tavLst>
                                        <p:tav tm="0">
                                          <p:val>
                                            <p:strVal val="ppt_w"/>
                                          </p:val>
                                        </p:tav>
                                        <p:tav tm="100000">
                                          <p:val>
                                            <p:fltVal val="0"/>
                                          </p:val>
                                        </p:tav>
                                      </p:tavLst>
                                    </p:anim>
                                    <p:anim calcmode="lin" valueType="num">
                                      <p:cBhvr>
                                        <p:cTn id="22" dur="1000"/>
                                        <p:tgtEl>
                                          <p:spTgt spid="4"/>
                                        </p:tgtEl>
                                        <p:attrNameLst>
                                          <p:attrName>ppt_h</p:attrName>
                                        </p:attrNameLst>
                                      </p:cBhvr>
                                      <p:tavLst>
                                        <p:tav tm="0">
                                          <p:val>
                                            <p:strVal val="ppt_h"/>
                                          </p:val>
                                        </p:tav>
                                        <p:tav tm="100000">
                                          <p:val>
                                            <p:fltVal val="0"/>
                                          </p:val>
                                        </p:tav>
                                      </p:tavLst>
                                    </p:anim>
                                    <p:anim calcmode="lin" valueType="num">
                                      <p:cBhvr>
                                        <p:cTn id="23" dur="1000"/>
                                        <p:tgtEl>
                                          <p:spTgt spid="4"/>
                                        </p:tgtEl>
                                        <p:attrNameLst>
                                          <p:attrName>style.rotation</p:attrName>
                                        </p:attrNameLst>
                                      </p:cBhvr>
                                      <p:tavLst>
                                        <p:tav tm="0">
                                          <p:val>
                                            <p:fltVal val="0"/>
                                          </p:val>
                                        </p:tav>
                                        <p:tav tm="100000">
                                          <p:val>
                                            <p:fltVal val="90"/>
                                          </p:val>
                                        </p:tav>
                                      </p:tavLst>
                                    </p:anim>
                                    <p:animEffect transition="out" filter="fade">
                                      <p:cBhvr>
                                        <p:cTn id="24" dur="1000"/>
                                        <p:tgtEl>
                                          <p:spTgt spid="4"/>
                                        </p:tgtEl>
                                      </p:cBhvr>
                                    </p:animEffect>
                                    <p:set>
                                      <p:cBhvr>
                                        <p:cTn id="25" dur="1" fill="hold">
                                          <p:stCondLst>
                                            <p:cond delay="999"/>
                                          </p:stCondLst>
                                        </p:cTn>
                                        <p:tgtEl>
                                          <p:spTgt spid="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1754326"/>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Los Testigos de Jehová son los modernos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arianistas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y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sabelianistas</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86319124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2"/>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Carlos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Taze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Russell: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“Ni fue Jesús una combinación de dos naturalezas, la humana y la espiritual.”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“Estos pensamientos nos pueden ayudar a entender también cómo el Hijo, cuando cambió de espiritual a la condición humana – la naturaleza humana y limitaciones terrenales – fue un hombre; y aunque fue el mismo ser en ambos casos, bajo las primeras condiciones él fue espiritual y bajo la segundas condiciones fue humano (pág. 202-203</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57628351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2862322"/>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Russell: “Él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no fue una encarnación en la carne, sino que fue carne, un humano Hijo de Dios, un hombre perfecto, ya no un espíritu, aunque tenía un pasado espiritual y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celestial</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85406390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4"/>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Russell: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Esto significa que él (Cristo) fue creado antes que todos los otros espíritus hijos de Dios, y que él es el único que fue directamente creado por Dios.” </a:t>
            </a:r>
            <a:endPar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Razonablemente, entonces, el Arcángel Miguel es Jesucristo.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05308747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2862322"/>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6"/>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Respuestas a la Cristología defectuosa de los Testigos de Jehová.</a:t>
            </a: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Primogénito de la Creación? Colosenses 1:15-16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80685657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6"/>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Respuestas a la Cristología defectuosa de los Testigos de Jehová.</a:t>
            </a:r>
          </a:p>
          <a:p>
            <a:pPr marL="1657350" lvl="2" indent="-742950">
              <a:buFont typeface="+mj-lt"/>
              <a:buAutoNum type="alphaLcPeriod" startAt="2"/>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Dilema de si Jesús es un dios falso o verdadero.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 es un dios menor a Jehová, los Testigos son politeístas</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82937249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2"/>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Dilema de si Jesús es un dios falso o verdadero.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Arial" panose="020B0604020202020204" pitchFamily="34" charset="0"/>
              <a:buChar char="•"/>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 un dios menor a Jehová, tiene que ser un dios falso, entonces los Testigos de Jehová creen en un Dios falso, porque solo hay un Dios verdadero.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6:4</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 es un dios verdadero, tiene que ser Jehová porque solo es hay un Dios verdadero.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85332255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2" end="2"/>
                                            </p:txEl>
                                          </p:spTgt>
                                        </p:tgtEl>
                                      </p:cBhvr>
                                    </p:animEffect>
                                    <p:anim calcmode="lin" valueType="num">
                                      <p:cBhvr>
                                        <p:cTn id="21"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p:tgtEl>
                                          <p:spTgt spid="3">
                                            <p:txEl>
                                              <p:pRg st="2" end="2"/>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2" end="2"/>
                                            </p:txEl>
                                          </p:spTgt>
                                        </p:tgtEl>
                                        <p:attrNameLst>
                                          <p:attrName>style.visibility</p:attrName>
                                        </p:attrNameLst>
                                      </p:cBhvr>
                                      <p:to>
                                        <p:strVal val="hidden"/>
                                      </p:to>
                                    </p:set>
                                  </p:childTnLst>
                                </p:cTn>
                              </p:par>
                              <p:par>
                                <p:cTn id="24" presetID="42" presetClass="exit" presetSubtype="0" fill="hold" nodeType="withEffect">
                                  <p:stCondLst>
                                    <p:cond delay="0"/>
                                  </p:stCondLst>
                                  <p:childTnLst>
                                    <p:animEffect transition="out" filter="fade">
                                      <p:cBhvr>
                                        <p:cTn id="25" dur="1000"/>
                                        <p:tgtEl>
                                          <p:spTgt spid="3">
                                            <p:txEl>
                                              <p:pRg st="3" end="3"/>
                                            </p:txEl>
                                          </p:spTgt>
                                        </p:tgtEl>
                                      </p:cBhvr>
                                    </p:animEffect>
                                    <p:anim calcmode="lin" valueType="num">
                                      <p:cBhvr>
                                        <p:cTn id="26"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p:tgtEl>
                                          <p:spTgt spid="3">
                                            <p:txEl>
                                              <p:pRg st="3" end="3"/>
                                            </p:txEl>
                                          </p:spTgt>
                                        </p:tgtEl>
                                        <p:attrNameLst>
                                          <p:attrName>ppt_y</p:attrName>
                                        </p:attrNameLst>
                                      </p:cBhvr>
                                      <p:tavLst>
                                        <p:tav tm="0">
                                          <p:val>
                                            <p:strVal val="ppt_y"/>
                                          </p:val>
                                        </p:tav>
                                        <p:tav tm="100000">
                                          <p:val>
                                            <p:strVal val="ppt_y+.1"/>
                                          </p:val>
                                        </p:tav>
                                      </p:tavLst>
                                    </p:anim>
                                    <p:set>
                                      <p:cBhvr>
                                        <p:cTn id="28"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CRISTOLOGÍA </a:t>
            </a:r>
            <a:r>
              <a:rPr lang="es-MX" sz="4800" b="1" dirty="0">
                <a:solidFill>
                  <a:schemeClr val="tx1"/>
                </a:solidFill>
                <a:latin typeface="IrisUPC" panose="020B0604020202020204" pitchFamily="34" charset="-34"/>
                <a:cs typeface="IrisUPC" panose="020B0604020202020204" pitchFamily="34" charset="-34"/>
              </a:rPr>
              <a:t>Y SECTAS</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lvl="0"/>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 Exposición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Cristología de los Testigos de Jehová.</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2"/>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Dilema de si Jesús es un dios falso o verdadero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2"/>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Padre mayor es que yo”. Juan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14:28</a:t>
            </a:r>
          </a:p>
          <a:p>
            <a:pPr marL="1657350" lvl="2" indent="-742950">
              <a:buFont typeface="+mj-lt"/>
              <a:buAutoNum type="alphaLcPeriod" startAt="2"/>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Cuando Jesús oraba al Padre, ¿a quién oraba, si es el mismo? La Teoría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Kenosis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de Filipenses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2:5-8</a:t>
            </a:r>
          </a:p>
          <a:p>
            <a:pPr marL="1657350" lvl="2" indent="-742950">
              <a:buFont typeface="+mj-lt"/>
              <a:buAutoNum type="alphaLcPeriod" startAt="2"/>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¿Dónde está el principio? Juan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1:1</a:t>
            </a:r>
          </a:p>
          <a:p>
            <a:pPr marL="1657350" lvl="2" indent="-742950">
              <a:buFont typeface="+mj-lt"/>
              <a:buAutoNum type="alphaLcPeriod" startAt="2"/>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Jesús es el Alfa y la Omega. Apocalipsis 1:11, 17,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18</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33169699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1" end="1"/>
                                            </p:txEl>
                                          </p:spTgt>
                                        </p:tgtEl>
                                      </p:cBhvr>
                                    </p:animEffect>
                                    <p:anim calcmode="lin" valueType="num">
                                      <p:cBhvr>
                                        <p:cTn id="35"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p:tgtEl>
                                          <p:spTgt spid="3">
                                            <p:txEl>
                                              <p:pRg st="1" end="1"/>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1" end="1"/>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2" end="2"/>
                                            </p:txEl>
                                          </p:spTgt>
                                        </p:tgtEl>
                                      </p:cBhvr>
                                    </p:animEffect>
                                    <p:anim calcmode="lin" valueType="num">
                                      <p:cBhvr>
                                        <p:cTn id="40"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p:tgtEl>
                                          <p:spTgt spid="3">
                                            <p:txEl>
                                              <p:pRg st="2" end="2"/>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2" end="2"/>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3" end="3"/>
                                            </p:txEl>
                                          </p:spTgt>
                                        </p:tgtEl>
                                      </p:cBhvr>
                                    </p:animEffect>
                                    <p:anim calcmode="lin" valueType="num">
                                      <p:cBhvr>
                                        <p:cTn id="45"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6" dur="1000"/>
                                        <p:tgtEl>
                                          <p:spTgt spid="3">
                                            <p:txEl>
                                              <p:pRg st="3" end="3"/>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3" end="3"/>
                                            </p:txEl>
                                          </p:spTgt>
                                        </p:tgtEl>
                                        <p:attrNameLst>
                                          <p:attrName>style.visibility</p:attrName>
                                        </p:attrNameLst>
                                      </p:cBhvr>
                                      <p:to>
                                        <p:strVal val="hidden"/>
                                      </p:to>
                                    </p:set>
                                  </p:childTnLst>
                                </p:cTn>
                              </p:par>
                              <p:par>
                                <p:cTn id="48" presetID="42" presetClass="exit" presetSubtype="0" fill="hold" nodeType="withEffect">
                                  <p:stCondLst>
                                    <p:cond delay="0"/>
                                  </p:stCondLst>
                                  <p:childTnLst>
                                    <p:animEffect transition="out" filter="fade">
                                      <p:cBhvr>
                                        <p:cTn id="49" dur="1000"/>
                                        <p:tgtEl>
                                          <p:spTgt spid="3">
                                            <p:txEl>
                                              <p:pRg st="4" end="4"/>
                                            </p:txEl>
                                          </p:spTgt>
                                        </p:tgtEl>
                                      </p:cBhvr>
                                    </p:animEffect>
                                    <p:anim calcmode="lin" valueType="num">
                                      <p:cBhvr>
                                        <p:cTn id="50"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p:tgtEl>
                                          <p:spTgt spid="3">
                                            <p:txEl>
                                              <p:pRg st="4" end="4"/>
                                            </p:txEl>
                                          </p:spTgt>
                                        </p:tgtEl>
                                        <p:attrNameLst>
                                          <p:attrName>ppt_y</p:attrName>
                                        </p:attrNameLst>
                                      </p:cBhvr>
                                      <p:tavLst>
                                        <p:tav tm="0">
                                          <p:val>
                                            <p:strVal val="ppt_y"/>
                                          </p:val>
                                        </p:tav>
                                        <p:tav tm="100000">
                                          <p:val>
                                            <p:strVal val="ppt_y+.1"/>
                                          </p:val>
                                        </p:tav>
                                      </p:tavLst>
                                    </p:anim>
                                    <p:set>
                                      <p:cBhvr>
                                        <p:cTn id="52" dur="1" fill="hold">
                                          <p:stCondLst>
                                            <p:cond delay="999"/>
                                          </p:stCondLst>
                                        </p:cTn>
                                        <p:tgtEl>
                                          <p:spTgt spid="3">
                                            <p:txEl>
                                              <p:pRg st="4" end="4"/>
                                            </p:txEl>
                                          </p:spTgt>
                                        </p:tgtEl>
                                        <p:attrNameLst>
                                          <p:attrName>style.visibility</p:attrName>
                                        </p:attrNameLst>
                                      </p:cBhvr>
                                      <p:to>
                                        <p:strVal val="hidden"/>
                                      </p:to>
                                    </p:set>
                                  </p:childTnLst>
                                </p:cTn>
                              </p:par>
                              <p:par>
                                <p:cTn id="53" presetID="42" presetClass="exit" presetSubtype="0" fill="hold" nodeType="withEffect">
                                  <p:stCondLst>
                                    <p:cond delay="0"/>
                                  </p:stCondLst>
                                  <p:childTnLst>
                                    <p:animEffect transition="out" filter="fade">
                                      <p:cBhvr>
                                        <p:cTn id="54" dur="1000"/>
                                        <p:tgtEl>
                                          <p:spTgt spid="3">
                                            <p:txEl>
                                              <p:pRg st="5" end="5"/>
                                            </p:txEl>
                                          </p:spTgt>
                                        </p:tgtEl>
                                      </p:cBhvr>
                                    </p:animEffect>
                                    <p:anim calcmode="lin" valueType="num">
                                      <p:cBhvr>
                                        <p:cTn id="55"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56" dur="1000"/>
                                        <p:tgtEl>
                                          <p:spTgt spid="3">
                                            <p:txEl>
                                              <p:pRg st="5" end="5"/>
                                            </p:txEl>
                                          </p:spTgt>
                                        </p:tgtEl>
                                        <p:attrNameLst>
                                          <p:attrName>ppt_y</p:attrName>
                                        </p:attrNameLst>
                                      </p:cBhvr>
                                      <p:tavLst>
                                        <p:tav tm="0">
                                          <p:val>
                                            <p:strVal val="ppt_y"/>
                                          </p:val>
                                        </p:tav>
                                        <p:tav tm="100000">
                                          <p:val>
                                            <p:strVal val="ppt_y+.1"/>
                                          </p:val>
                                        </p:tav>
                                      </p:tavLst>
                                    </p:anim>
                                    <p:set>
                                      <p:cBhvr>
                                        <p:cTn id="57"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42" presetClass="exit" presetSubtype="0" fill="hold" nodeType="clickEffect">
                                  <p:stCondLst>
                                    <p:cond delay="0"/>
                                  </p:stCondLst>
                                  <p:childTnLst>
                                    <p:animEffect transition="out" filter="fade">
                                      <p:cBhvr>
                                        <p:cTn id="61" dur="1000"/>
                                        <p:tgtEl>
                                          <p:spTgt spid="3">
                                            <p:txEl>
                                              <p:pRg st="0" end="0"/>
                                            </p:txEl>
                                          </p:spTgt>
                                        </p:tgtEl>
                                      </p:cBhvr>
                                    </p:animEffect>
                                    <p:anim calcmode="lin" valueType="num">
                                      <p:cBhvr>
                                        <p:cTn id="62"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63" dur="1000"/>
                                        <p:tgtEl>
                                          <p:spTgt spid="3">
                                            <p:txEl>
                                              <p:pRg st="0" end="0"/>
                                            </p:txEl>
                                          </p:spTgt>
                                        </p:tgtEl>
                                        <p:attrNameLst>
                                          <p:attrName>ppt_y</p:attrName>
                                        </p:attrNameLst>
                                      </p:cBhvr>
                                      <p:tavLst>
                                        <p:tav tm="0">
                                          <p:val>
                                            <p:strVal val="ppt_y"/>
                                          </p:val>
                                        </p:tav>
                                        <p:tav tm="100000">
                                          <p:val>
                                            <p:strVal val="ppt_y+.1"/>
                                          </p:val>
                                        </p:tav>
                                      </p:tavLst>
                                    </p:anim>
                                    <p:set>
                                      <p:cBhvr>
                                        <p:cTn id="64"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42" presetClass="exit" presetSubtype="0" fill="hold" grpId="0" nodeType="clickEffect">
                                  <p:stCondLst>
                                    <p:cond delay="0"/>
                                  </p:stCondLst>
                                  <p:childTnLst>
                                    <p:animEffect transition="out" filter="fade">
                                      <p:cBhvr>
                                        <p:cTn id="68" dur="1000"/>
                                        <p:tgtEl>
                                          <p:spTgt spid="21506"/>
                                        </p:tgtEl>
                                      </p:cBhvr>
                                    </p:animEffect>
                                    <p:anim calcmode="lin" valueType="num">
                                      <p:cBhvr>
                                        <p:cTn id="69" dur="1000"/>
                                        <p:tgtEl>
                                          <p:spTgt spid="21506"/>
                                        </p:tgtEl>
                                        <p:attrNameLst>
                                          <p:attrName>ppt_x</p:attrName>
                                        </p:attrNameLst>
                                      </p:cBhvr>
                                      <p:tavLst>
                                        <p:tav tm="0">
                                          <p:val>
                                            <p:strVal val="ppt_x"/>
                                          </p:val>
                                        </p:tav>
                                        <p:tav tm="100000">
                                          <p:val>
                                            <p:strVal val="ppt_x"/>
                                          </p:val>
                                        </p:tav>
                                      </p:tavLst>
                                    </p:anim>
                                    <p:anim calcmode="lin" valueType="num">
                                      <p:cBhvr>
                                        <p:cTn id="70" dur="1000"/>
                                        <p:tgtEl>
                                          <p:spTgt spid="21506"/>
                                        </p:tgtEl>
                                        <p:attrNameLst>
                                          <p:attrName>ppt_y</p:attrName>
                                        </p:attrNameLst>
                                      </p:cBhvr>
                                      <p:tavLst>
                                        <p:tav tm="0">
                                          <p:val>
                                            <p:strVal val="ppt_y"/>
                                          </p:val>
                                        </p:tav>
                                        <p:tav tm="100000">
                                          <p:val>
                                            <p:strVal val="ppt_y+.1"/>
                                          </p:val>
                                        </p:tav>
                                      </p:tavLst>
                                    </p:anim>
                                    <p:set>
                                      <p:cBhvr>
                                        <p:cTn id="71" dur="1" fill="hold">
                                          <p:stCondLst>
                                            <p:cond delay="999"/>
                                          </p:stCondLst>
                                        </p:cTn>
                                        <p:tgtEl>
                                          <p:spTgt spid="215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2308324"/>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a:pP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Clarence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T.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Craig: “Se ha entendido la Revelación que consiste en un libro santo. . .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415920840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1000"/>
                                        <p:tgtEl>
                                          <p:spTgt spid="21506"/>
                                        </p:tgtEl>
                                      </p:cBhvr>
                                    </p:animEffect>
                                    <p:anim calcmode="lin" valueType="num">
                                      <p:cBhvr>
                                        <p:cTn id="8" dur="1000" fill="hold"/>
                                        <p:tgtEl>
                                          <p:spTgt spid="21506"/>
                                        </p:tgtEl>
                                        <p:attrNameLst>
                                          <p:attrName>ppt_x</p:attrName>
                                        </p:attrNameLst>
                                      </p:cBhvr>
                                      <p:tavLst>
                                        <p:tav tm="0">
                                          <p:val>
                                            <p:strVal val="#ppt_x"/>
                                          </p:val>
                                        </p:tav>
                                        <p:tav tm="100000">
                                          <p:val>
                                            <p:strVal val="#ppt_x"/>
                                          </p:val>
                                        </p:tav>
                                      </p:tavLst>
                                    </p:anim>
                                    <p:anim calcmode="lin" valueType="num">
                                      <p:cBhvr>
                                        <p:cTn id="9" dur="1000" fill="hold"/>
                                        <p:tgtEl>
                                          <p:spTgt spid="2150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457200" y="1066800"/>
            <a:ext cx="8305800" cy="5078313"/>
          </a:xfrm>
          <a:prstGeom prst="rect">
            <a:avLst/>
          </a:prstGeom>
        </p:spPr>
        <p:txBody>
          <a:bodyPr wrap="square">
            <a:spAutoFit/>
          </a:bodyPr>
          <a:lstStyle/>
          <a:p>
            <a:pPr lvl="1"/>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Clarence</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Craig: “Se ha entendido la Revelación que consiste en un libro santo. . . Hasta en los círculos cristianos se ha sostenido que los libros de la Biblia fueron prácticamente dictados a los escritores por el Espíritu Santo. . . . YO NO CREO QUE ESA SEA LA POSICIÓN DISTINTIVAMENTE CRISTIANA. . . La verdadera posición cristiana es que la Biblia CONTIENE un registro de revelación. (Craig,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The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Beginning</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of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Christianity</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1943, pp. 17, 18).</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80766069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001000" cy="3970318"/>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1657350" lvl="2" indent="-742950">
              <a:buFont typeface="+mj-lt"/>
              <a:buAutoNum type="alphaLcPeriod" startAt="7"/>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John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Shelby</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Spong</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Obispo de la Iglesia Episcopal en América: “¿Estoy sugiriendo que estos relatos del nacimiento virginal no son verdaderos literalmente? La respuesta es un simple y directo SÍ</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p:txBody>
      </p:sp>
    </p:spTree>
    <p:extLst>
      <p:ext uri="{BB962C8B-B14F-4D97-AF65-F5344CB8AC3E}">
        <p14:creationId xmlns:p14="http://schemas.microsoft.com/office/powerpoint/2010/main" val="420311618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startAt="2"/>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Millar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Burrows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“No podemos tomar la Biblia como un todo o en parte como que estableciera autoridad divina que debamos creer y hacer.”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Burrows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Outline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of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Biblical</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Theology</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p:txBody>
      </p:sp>
    </p:spTree>
    <p:extLst>
      <p:ext uri="{BB962C8B-B14F-4D97-AF65-F5344CB8AC3E}">
        <p14:creationId xmlns:p14="http://schemas.microsoft.com/office/powerpoint/2010/main" val="148039219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Russell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Bowie: “De acuerdo con las TRADICIONES ENTUSIASTAS que nos han llegado por el FOLKLORE de la gente de Israel, Matusalén vivió 969 años” (Walter Russell Bowie, Great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Men</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of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the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New York: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Harper</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&amp;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Brothers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1937, p. 1</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09201740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Julius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Bewer</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“Las fechas y las cifras que se encuentran en los primeros libros de la Biblia resultan ser totalmente no confiables”. </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n-US"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Bewer</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n-US"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The Literature of the Old Testament</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1940</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2114550" lvl="3" indent="-742950">
              <a:buFont typeface="+mj-lt"/>
              <a:buAutoNum type="alphaLcPeriod" startAt="4"/>
            </a:pP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54243513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startAt="5"/>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Fleming James: “El relato de mandar caer fuego del cielo sobre los soldados enviados a arrestarlo CLARAMENTE LEGENDARIO . . .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que realmente pasó en el Mar Rojo ya no lo podemos saber”. (James,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The</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Beginnings</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of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Our</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Religion</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10461766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6"/>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Edgar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Goodspeed</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“El más antiguo de estos elementos [que formaron Génesis] fue un relato de Judea de la historia de la nación desde el principio del mundo a la conquista de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Canaán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por las tribus. . . </a:t>
            </a:r>
          </a:p>
        </p:txBody>
      </p:sp>
    </p:spTree>
    <p:extLst>
      <p:ext uri="{BB962C8B-B14F-4D97-AF65-F5344CB8AC3E}">
        <p14:creationId xmlns:p14="http://schemas.microsoft.com/office/powerpoint/2010/main" val="222324740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2" end="2"/>
                                            </p:txEl>
                                          </p:spTgt>
                                        </p:tgtEl>
                                      </p:cBhvr>
                                    </p:animEffect>
                                    <p:anim calcmode="lin" valueType="num">
                                      <p:cBhvr>
                                        <p:cTn id="14"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p:tgtEl>
                                          <p:spTgt spid="3">
                                            <p:txEl>
                                              <p:pRg st="2" end="2"/>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de la Neo-Ortodoxia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es inspirada por Dios, pero no confundirla con la Palabra de Dios.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Biblia es un conjunto de pensamientos, Jesús es la Palabra de Dios.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Biblia se convierte en la Palabra de Dios, cuando Dios escoge revelarse al lector por medio de ella estableciendo así una conexión</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11731023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de la Neo-Ortodoxia de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2"/>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Proponentes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Neo-ortodoxia son Paul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Tillich</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Soren</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Kierkegaard, Emil Brunner y Karl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Barth</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2"/>
            </a:pP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Karl Barth and Biblical Inspiration</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62352241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1" end="1"/>
                                            </p:txEl>
                                          </p:spTgt>
                                        </p:tgtEl>
                                      </p:cBhvr>
                                    </p:animEffect>
                                    <p:anim calcmode="lin" valueType="num">
                                      <p:cBhvr>
                                        <p:cTn id="21"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p:tgtEl>
                                          <p:spTgt spid="3">
                                            <p:txEl>
                                              <p:pRg st="1" end="1"/>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1" end="1"/>
                                            </p:txEl>
                                          </p:spTgt>
                                        </p:tgtEl>
                                        <p:attrNameLst>
                                          <p:attrName>style.visibility</p:attrName>
                                        </p:attrNameLst>
                                      </p:cBhvr>
                                      <p:to>
                                        <p:strVal val="hidden"/>
                                      </p:to>
                                    </p:set>
                                  </p:childTnLst>
                                </p:cTn>
                              </p:par>
                              <p:par>
                                <p:cTn id="24" presetID="42" presetClass="exit" presetSubtype="0" fill="hold" nodeType="withEffect">
                                  <p:stCondLst>
                                    <p:cond delay="0"/>
                                  </p:stCondLst>
                                  <p:childTnLst>
                                    <p:animEffect transition="out" filter="fade">
                                      <p:cBhvr>
                                        <p:cTn id="25" dur="1000"/>
                                        <p:tgtEl>
                                          <p:spTgt spid="3">
                                            <p:txEl>
                                              <p:pRg st="2" end="2"/>
                                            </p:txEl>
                                          </p:spTgt>
                                        </p:tgtEl>
                                      </p:cBhvr>
                                    </p:animEffect>
                                    <p:anim calcmode="lin" valueType="num">
                                      <p:cBhvr>
                                        <p:cTn id="26"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p:tgtEl>
                                          <p:spTgt spid="3">
                                            <p:txEl>
                                              <p:pRg st="2" end="2"/>
                                            </p:txEl>
                                          </p:spTgt>
                                        </p:tgtEl>
                                        <p:attrNameLst>
                                          <p:attrName>ppt_y</p:attrName>
                                        </p:attrNameLst>
                                      </p:cBhvr>
                                      <p:tavLst>
                                        <p:tav tm="0">
                                          <p:val>
                                            <p:strVal val="ppt_y"/>
                                          </p:val>
                                        </p:tav>
                                        <p:tav tm="100000">
                                          <p:val>
                                            <p:strVal val="ppt_y+.1"/>
                                          </p:val>
                                        </p:tav>
                                      </p:tavLst>
                                    </p:anim>
                                    <p:set>
                                      <p:cBhvr>
                                        <p:cTn id="28" dur="1" fill="hold">
                                          <p:stCondLst>
                                            <p:cond delay="999"/>
                                          </p:stCondLst>
                                        </p:cTn>
                                        <p:tgtEl>
                                          <p:spTgt spid="3">
                                            <p:txEl>
                                              <p:pRg st="2" end="2"/>
                                            </p:txEl>
                                          </p:spTgt>
                                        </p:tgtEl>
                                        <p:attrNameLst>
                                          <p:attrName>style.visibility</p:attrName>
                                        </p:attrNameLst>
                                      </p:cBhvr>
                                      <p:to>
                                        <p:strVal val="hidden"/>
                                      </p:to>
                                    </p:set>
                                  </p:childTnLst>
                                </p:cTn>
                              </p:par>
                              <p:par>
                                <p:cTn id="29" presetID="42" presetClass="exit" presetSubtype="0" fill="hold" nodeType="withEffect">
                                  <p:stCondLst>
                                    <p:cond delay="0"/>
                                  </p:stCondLst>
                                  <p:childTnLst>
                                    <p:animEffect transition="out" filter="fade">
                                      <p:cBhvr>
                                        <p:cTn id="30" dur="1000"/>
                                        <p:tgtEl>
                                          <p:spTgt spid="3">
                                            <p:txEl>
                                              <p:pRg st="3" end="3"/>
                                            </p:txEl>
                                          </p:spTgt>
                                        </p:tgtEl>
                                      </p:cBhvr>
                                    </p:animEffect>
                                    <p:anim calcmode="lin" valueType="num">
                                      <p:cBhvr>
                                        <p:cTn id="31"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p:tgtEl>
                                          <p:spTgt spid="3">
                                            <p:txEl>
                                              <p:pRg st="3" end="3"/>
                                            </p:txEl>
                                          </p:spTgt>
                                        </p:tgtEl>
                                        <p:attrNameLst>
                                          <p:attrName>ppt_y</p:attrName>
                                        </p:attrNameLst>
                                      </p:cBhvr>
                                      <p:tavLst>
                                        <p:tav tm="0">
                                          <p:val>
                                            <p:strVal val="ppt_y"/>
                                          </p:val>
                                        </p:tav>
                                        <p:tav tm="100000">
                                          <p:val>
                                            <p:strVal val="ppt_y+.1"/>
                                          </p:val>
                                        </p:tav>
                                      </p:tavLst>
                                    </p:anim>
                                    <p:set>
                                      <p:cBhvr>
                                        <p:cTn id="33"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LcPeriod" startAt="3"/>
            </a:pP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Karl </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Barth and Biblical Inspiration.</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rabicParenR"/>
            </a:pPr>
            <a:r>
              <a:rPr lang="en-US"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Él</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n-US"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llamó</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el “Papa de </a:t>
            </a:r>
            <a:r>
              <a:rPr lang="en-US"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papel</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rabicParenR"/>
            </a:pP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Barth</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no es la Palabra de Dios, objetiva, sino más bien un testigo de la Palabra.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rabicParen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Catalogó la Palabra de Dios en tres esferas: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“Palabra Revelada” de Dios en la que se revela a sí mismo hablando a los apóstoles y profetas.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“Palabra Escrita” es el depósito de la revelación hecha por hombres.</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endPar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pic>
        <p:nvPicPr>
          <p:cNvPr id="4" name="Picture 3" descr="http://www.free-online-bible-study.org/images/karl_barth.jpg"/>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447800"/>
            <a:ext cx="2900362" cy="4089596"/>
          </a:xfrm>
          <a:prstGeom prst="rect">
            <a:avLst/>
          </a:prstGeom>
          <a:noFill/>
          <a:ln>
            <a:noFill/>
          </a:ln>
        </p:spPr>
      </p:pic>
    </p:spTree>
    <p:extLst>
      <p:ext uri="{BB962C8B-B14F-4D97-AF65-F5344CB8AC3E}">
        <p14:creationId xmlns:p14="http://schemas.microsoft.com/office/powerpoint/2010/main" val="326095277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xit" presetSubtype="0" fill="hold" nodeType="clickEffect">
                                  <p:stCondLst>
                                    <p:cond delay="0"/>
                                  </p:stCondLst>
                                  <p:childTnLst>
                                    <p:anim calcmode="lin" valueType="num">
                                      <p:cBhvr>
                                        <p:cTn id="21" dur="1000"/>
                                        <p:tgtEl>
                                          <p:spTgt spid="4"/>
                                        </p:tgtEl>
                                        <p:attrNameLst>
                                          <p:attrName>ppt_w</p:attrName>
                                        </p:attrNameLst>
                                      </p:cBhvr>
                                      <p:tavLst>
                                        <p:tav tm="0">
                                          <p:val>
                                            <p:strVal val="ppt_w"/>
                                          </p:val>
                                        </p:tav>
                                        <p:tav tm="100000">
                                          <p:val>
                                            <p:fltVal val="0"/>
                                          </p:val>
                                        </p:tav>
                                      </p:tavLst>
                                    </p:anim>
                                    <p:anim calcmode="lin" valueType="num">
                                      <p:cBhvr>
                                        <p:cTn id="22" dur="1000"/>
                                        <p:tgtEl>
                                          <p:spTgt spid="4"/>
                                        </p:tgtEl>
                                        <p:attrNameLst>
                                          <p:attrName>ppt_h</p:attrName>
                                        </p:attrNameLst>
                                      </p:cBhvr>
                                      <p:tavLst>
                                        <p:tav tm="0">
                                          <p:val>
                                            <p:strVal val="ppt_h"/>
                                          </p:val>
                                        </p:tav>
                                        <p:tav tm="100000">
                                          <p:val>
                                            <p:fltVal val="0"/>
                                          </p:val>
                                        </p:tav>
                                      </p:tavLst>
                                    </p:anim>
                                    <p:anim calcmode="lin" valueType="num">
                                      <p:cBhvr>
                                        <p:cTn id="23" dur="1000"/>
                                        <p:tgtEl>
                                          <p:spTgt spid="4"/>
                                        </p:tgtEl>
                                        <p:attrNameLst>
                                          <p:attrName>style.rotation</p:attrName>
                                        </p:attrNameLst>
                                      </p:cBhvr>
                                      <p:tavLst>
                                        <p:tav tm="0">
                                          <p:val>
                                            <p:fltVal val="0"/>
                                          </p:val>
                                        </p:tav>
                                        <p:tav tm="100000">
                                          <p:val>
                                            <p:fltVal val="90"/>
                                          </p:val>
                                        </p:tav>
                                      </p:tavLst>
                                    </p:anim>
                                    <p:animEffect transition="out" filter="fade">
                                      <p:cBhvr>
                                        <p:cTn id="24" dur="1000"/>
                                        <p:tgtEl>
                                          <p:spTgt spid="4"/>
                                        </p:tgtEl>
                                      </p:cBhvr>
                                    </p:animEffect>
                                    <p:set>
                                      <p:cBhvr>
                                        <p:cTn id="25" dur="1" fill="hold">
                                          <p:stCondLst>
                                            <p:cond delay="999"/>
                                          </p:stCondLst>
                                        </p:cTn>
                                        <p:tgtEl>
                                          <p:spTgt spid="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1000"/>
                                        <p:tgtEl>
                                          <p:spTgt spid="3">
                                            <p:txEl>
                                              <p:pRg st="2" end="2"/>
                                            </p:txEl>
                                          </p:spTgt>
                                        </p:tgtEl>
                                      </p:cBhvr>
                                    </p:animEffect>
                                    <p:anim calcmode="lin" valueType="num">
                                      <p:cBhvr>
                                        <p:cTn id="3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1000"/>
                                        <p:tgtEl>
                                          <p:spTgt spid="3">
                                            <p:txEl>
                                              <p:pRg st="3" end="3"/>
                                            </p:txEl>
                                          </p:spTgt>
                                        </p:tgtEl>
                                      </p:cBhvr>
                                    </p:animEffect>
                                    <p:anim calcmode="lin" valueType="num">
                                      <p:cBhvr>
                                        <p:cTn id="4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1000"/>
                                        <p:tgtEl>
                                          <p:spTgt spid="3">
                                            <p:txEl>
                                              <p:pRg st="4" end="4"/>
                                            </p:txEl>
                                          </p:spTgt>
                                        </p:tgtEl>
                                      </p:cBhvr>
                                    </p:animEffect>
                                    <p:anim calcmode="lin" valueType="num">
                                      <p:cBhvr>
                                        <p:cTn id="5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Effect transition="in" filter="fade">
                                      <p:cBhvr>
                                        <p:cTn id="58" dur="1000"/>
                                        <p:tgtEl>
                                          <p:spTgt spid="3">
                                            <p:txEl>
                                              <p:pRg st="5" end="5"/>
                                            </p:txEl>
                                          </p:spTgt>
                                        </p:tgtEl>
                                      </p:cBhvr>
                                    </p:animEffect>
                                    <p:anim calcmode="lin" valueType="num">
                                      <p:cBhvr>
                                        <p:cTn id="5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indent="-742950">
              <a:buFont typeface="+mj-lt"/>
              <a:buAutoNum type="alphaLcPeriod" startAt="3"/>
            </a:pP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Karl </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Barth and Biblical Inspiration.</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rabicParenR"/>
            </a:pPr>
            <a:r>
              <a:rPr lang="en-US"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Él</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n-US"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llamó</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el “Papa de </a:t>
            </a:r>
            <a:r>
              <a:rPr lang="en-US"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papel</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rabicParenR"/>
            </a:pPr>
            <a:r>
              <a:rPr lang="es-MX" sz="3600" b="1" dirty="0" err="1"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Barth</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no es la Palabra de Dios, objetiva, sino más bien un testigo de la Palabra.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rabicParen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Catalogó la Palabra de Dios en tres esferas: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“Palabra Predicada” es la proclamación de la Palabra, y cuando la gracia de Dios penetra al individuo, entonces la Biblia se convierte en la Palabra de Dios.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2"/>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13406919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1" end="1"/>
                                            </p:txEl>
                                          </p:spTgt>
                                        </p:tgtEl>
                                      </p:cBhvr>
                                    </p:animEffect>
                                    <p:anim calcmode="lin" valueType="num">
                                      <p:cBhvr>
                                        <p:cTn id="14"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p:tgtEl>
                                          <p:spTgt spid="3">
                                            <p:txEl>
                                              <p:pRg st="1" end="1"/>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1" end="1"/>
                                            </p:txEl>
                                          </p:spTgt>
                                        </p:tgtEl>
                                        <p:attrNameLst>
                                          <p:attrName>style.visibility</p:attrName>
                                        </p:attrNameLst>
                                      </p:cBhvr>
                                      <p:to>
                                        <p:strVal val="hidden"/>
                                      </p:to>
                                    </p:set>
                                  </p:childTnLst>
                                </p:cTn>
                              </p:par>
                              <p:par>
                                <p:cTn id="17" presetID="42" presetClass="exit" presetSubtype="0" fill="hold" nodeType="withEffect">
                                  <p:stCondLst>
                                    <p:cond delay="0"/>
                                  </p:stCondLst>
                                  <p:childTnLst>
                                    <p:animEffect transition="out" filter="fade">
                                      <p:cBhvr>
                                        <p:cTn id="18" dur="1000"/>
                                        <p:tgtEl>
                                          <p:spTgt spid="3">
                                            <p:txEl>
                                              <p:pRg st="2" end="2"/>
                                            </p:txEl>
                                          </p:spTgt>
                                        </p:tgtEl>
                                      </p:cBhvr>
                                    </p:animEffect>
                                    <p:anim calcmode="lin" valueType="num">
                                      <p:cBhvr>
                                        <p:cTn id="19"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p:tgtEl>
                                          <p:spTgt spid="3">
                                            <p:txEl>
                                              <p:pRg st="2" end="2"/>
                                            </p:txEl>
                                          </p:spTgt>
                                        </p:tgtEl>
                                        <p:attrNameLst>
                                          <p:attrName>ppt_y</p:attrName>
                                        </p:attrNameLst>
                                      </p:cBhvr>
                                      <p:tavLst>
                                        <p:tav tm="0">
                                          <p:val>
                                            <p:strVal val="ppt_y"/>
                                          </p:val>
                                        </p:tav>
                                        <p:tav tm="100000">
                                          <p:val>
                                            <p:strVal val="ppt_y+.1"/>
                                          </p:val>
                                        </p:tav>
                                      </p:tavLst>
                                    </p:anim>
                                    <p:set>
                                      <p:cBhvr>
                                        <p:cTn id="21" dur="1" fill="hold">
                                          <p:stCondLst>
                                            <p:cond delay="999"/>
                                          </p:stCondLst>
                                        </p:cTn>
                                        <p:tgtEl>
                                          <p:spTgt spid="3">
                                            <p:txEl>
                                              <p:pRg st="2" end="2"/>
                                            </p:txEl>
                                          </p:spTgt>
                                        </p:tgtEl>
                                        <p:attrNameLst>
                                          <p:attrName>style.visibility</p:attrName>
                                        </p:attrNameLst>
                                      </p:cBhvr>
                                      <p:to>
                                        <p:strVal val="hidden"/>
                                      </p:to>
                                    </p:set>
                                  </p:childTnLst>
                                </p:cTn>
                              </p:par>
                              <p:par>
                                <p:cTn id="22" presetID="42" presetClass="exit" presetSubtype="0" fill="hold" nodeType="withEffect">
                                  <p:stCondLst>
                                    <p:cond delay="0"/>
                                  </p:stCondLst>
                                  <p:childTnLst>
                                    <p:animEffect transition="out" filter="fade">
                                      <p:cBhvr>
                                        <p:cTn id="23" dur="1000"/>
                                        <p:tgtEl>
                                          <p:spTgt spid="3">
                                            <p:txEl>
                                              <p:pRg st="3" end="3"/>
                                            </p:txEl>
                                          </p:spTgt>
                                        </p:tgtEl>
                                      </p:cBhvr>
                                    </p:animEffect>
                                    <p:anim calcmode="lin" valueType="num">
                                      <p:cBhvr>
                                        <p:cTn id="24"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p:tgtEl>
                                          <p:spTgt spid="3">
                                            <p:txEl>
                                              <p:pRg st="3" end="3"/>
                                            </p:txEl>
                                          </p:spTgt>
                                        </p:tgtEl>
                                        <p:attrNameLst>
                                          <p:attrName>ppt_y</p:attrName>
                                        </p:attrNameLst>
                                      </p:cBhvr>
                                      <p:tavLst>
                                        <p:tav tm="0">
                                          <p:val>
                                            <p:strVal val="ppt_y"/>
                                          </p:val>
                                        </p:tav>
                                        <p:tav tm="100000">
                                          <p:val>
                                            <p:strVal val="ppt_y+.1"/>
                                          </p:val>
                                        </p:tav>
                                      </p:tavLst>
                                    </p:anim>
                                    <p:set>
                                      <p:cBhvr>
                                        <p:cTn id="26" dur="1" fill="hold">
                                          <p:stCondLst>
                                            <p:cond delay="999"/>
                                          </p:stCondLst>
                                        </p:cTn>
                                        <p:tgtEl>
                                          <p:spTgt spid="3">
                                            <p:txEl>
                                              <p:pRg st="3" end="3"/>
                                            </p:txEl>
                                          </p:spTgt>
                                        </p:tgtEl>
                                        <p:attrNameLst>
                                          <p:attrName>style.visibility</p:attrName>
                                        </p:attrNameLst>
                                      </p:cBhvr>
                                      <p:to>
                                        <p:strVal val="hidden"/>
                                      </p:to>
                                    </p:set>
                                  </p:childTnLst>
                                </p:cTn>
                              </p:par>
                              <p:par>
                                <p:cTn id="27" presetID="42" presetClass="exit" presetSubtype="0" fill="hold" nodeType="withEffect">
                                  <p:stCondLst>
                                    <p:cond delay="0"/>
                                  </p:stCondLst>
                                  <p:childTnLst>
                                    <p:animEffect transition="out" filter="fade">
                                      <p:cBhvr>
                                        <p:cTn id="28" dur="1000"/>
                                        <p:tgtEl>
                                          <p:spTgt spid="3">
                                            <p:txEl>
                                              <p:pRg st="4" end="4"/>
                                            </p:txEl>
                                          </p:spTgt>
                                        </p:tgtEl>
                                      </p:cBhvr>
                                    </p:animEffect>
                                    <p:anim calcmode="lin" valueType="num">
                                      <p:cBhvr>
                                        <p:cTn id="29"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p:tgtEl>
                                          <p:spTgt spid="3">
                                            <p:txEl>
                                              <p:pRg st="4" end="4"/>
                                            </p:txEl>
                                          </p:spTgt>
                                        </p:tgtEl>
                                        <p:attrNameLst>
                                          <p:attrName>ppt_y</p:attrName>
                                        </p:attrNameLst>
                                      </p:cBhvr>
                                      <p:tavLst>
                                        <p:tav tm="0">
                                          <p:val>
                                            <p:strVal val="ppt_y"/>
                                          </p:val>
                                        </p:tav>
                                        <p:tav tm="100000">
                                          <p:val>
                                            <p:strVal val="ppt_y+.1"/>
                                          </p:val>
                                        </p:tav>
                                      </p:tavLst>
                                    </p:anim>
                                    <p:set>
                                      <p:cBhvr>
                                        <p:cTn id="31"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1754326"/>
          </a:xfrm>
          <a:prstGeom prst="rect">
            <a:avLst/>
          </a:prstGeom>
        </p:spPr>
        <p:txBody>
          <a:bodyPr wrap="square">
            <a:spAutoFit/>
          </a:bodyPr>
          <a:lstStyle/>
          <a:p>
            <a:pPr marL="742950" indent="-742950">
              <a:buFont typeface="+mj-lt"/>
              <a:buAutoNum type="alphaLcPeriod" startAt="3"/>
            </a:pP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Karl </a:t>
            </a: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Barth and Biblical Inspiration</a:t>
            </a:r>
            <a:r>
              <a:rPr lang="en-US"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742950" indent="-742950">
              <a:buFont typeface="+mj-lt"/>
              <a:buAutoNum type="alphaLcPeriod" startAt="3"/>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Ya que la Biblia es un libro escrito por seres humanos, no necesita ser absolutamente infalible</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85925040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0" end="0"/>
                                            </p:txEl>
                                          </p:spTgt>
                                        </p:tgtEl>
                                      </p:cBhvr>
                                    </p:animEffect>
                                    <p:anim calcmode="lin" valueType="num">
                                      <p:cBhvr>
                                        <p:cTn id="14"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p:tgtEl>
                                          <p:spTgt spid="3">
                                            <p:txEl>
                                              <p:pRg st="0" end="0"/>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0" end="0"/>
                                            </p:txEl>
                                          </p:spTgt>
                                        </p:tgtEl>
                                        <p:attrNameLst>
                                          <p:attrName>style.visibility</p:attrName>
                                        </p:attrNameLst>
                                      </p:cBhvr>
                                      <p:to>
                                        <p:strVal val="hidden"/>
                                      </p:to>
                                    </p:set>
                                  </p:childTnLst>
                                </p:cTn>
                              </p:par>
                              <p:par>
                                <p:cTn id="17" presetID="42" presetClass="exit" presetSubtype="0" fill="hold" nodeType="withEffect">
                                  <p:stCondLst>
                                    <p:cond delay="0"/>
                                  </p:stCondLst>
                                  <p:childTnLst>
                                    <p:animEffect transition="out" filter="fade">
                                      <p:cBhvr>
                                        <p:cTn id="18" dur="1000"/>
                                        <p:tgtEl>
                                          <p:spTgt spid="3">
                                            <p:txEl>
                                              <p:pRg st="1" end="1"/>
                                            </p:txEl>
                                          </p:spTgt>
                                        </p:tgtEl>
                                      </p:cBhvr>
                                    </p:animEffect>
                                    <p:anim calcmode="lin" valueType="num">
                                      <p:cBhvr>
                                        <p:cTn id="19"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p:tgtEl>
                                          <p:spTgt spid="3">
                                            <p:txEl>
                                              <p:pRg st="1" end="1"/>
                                            </p:txEl>
                                          </p:spTgt>
                                        </p:tgtEl>
                                        <p:attrNameLst>
                                          <p:attrName>ppt_y</p:attrName>
                                        </p:attrNameLst>
                                      </p:cBhvr>
                                      <p:tavLst>
                                        <p:tav tm="0">
                                          <p:val>
                                            <p:strVal val="ppt_y"/>
                                          </p:val>
                                        </p:tav>
                                        <p:tav tm="100000">
                                          <p:val>
                                            <p:strVal val="ppt_y+.1"/>
                                          </p:val>
                                        </p:tav>
                                      </p:tavLst>
                                    </p:anim>
                                    <p:set>
                                      <p:cBhvr>
                                        <p:cTn id="21"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001000" cy="5078313"/>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1657350" lvl="2" indent="-742950">
              <a:buFont typeface="+mj-lt"/>
              <a:buAutoNum type="alphaLcPeriod" startAt="7"/>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Seminario (O Conferencia) de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Jesús concluyó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que Cristo solo habló el 18 % de los dichos atribuidos a Él en la Biblia. </a:t>
            </a:r>
            <a:b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b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acuerdo al Seminario, “La historia del Jesús histórico terminó con su muerte en la cruz y la decadencia de su cuerpo.”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Religious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News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Service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Marzo 6, 1995</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81315159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2862322"/>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liberal de la Biblia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Concepto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la Neo-Ortodoxia de la Biblia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Biblia es la Palabra de Dios, pero no es suficiente</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48289504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416320"/>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es la Palabra de Dios, pero no es suficiente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Mormonismo. La Biblia, el Libro del Mormón,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Perla de Gran Precio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Doctrina y Pactos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Adventismo del Séptimo Día.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61882536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0"/>
                                  </p:stCondLst>
                                  <p:childTnLst>
                                    <p:animEffect transition="out" filter="fade">
                                      <p:cBhvr>
                                        <p:cTn id="27" dur="1000"/>
                                        <p:tgtEl>
                                          <p:spTgt spid="3">
                                            <p:txEl>
                                              <p:pRg st="1" end="1"/>
                                            </p:txEl>
                                          </p:spTgt>
                                        </p:tgtEl>
                                      </p:cBhvr>
                                    </p:animEffect>
                                    <p:anim calcmode="lin" valueType="num">
                                      <p:cBhvr>
                                        <p:cTn id="28"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p:tgtEl>
                                          <p:spTgt spid="3">
                                            <p:txEl>
                                              <p:pRg st="1" end="1"/>
                                            </p:txEl>
                                          </p:spTgt>
                                        </p:tgtEl>
                                        <p:attrNameLst>
                                          <p:attrName>ppt_y</p:attrName>
                                        </p:attrNameLst>
                                      </p:cBhvr>
                                      <p:tavLst>
                                        <p:tav tm="0">
                                          <p:val>
                                            <p:strVal val="ppt_y"/>
                                          </p:val>
                                        </p:tav>
                                        <p:tav tm="100000">
                                          <p:val>
                                            <p:strVal val="ppt_y+.1"/>
                                          </p:val>
                                        </p:tav>
                                      </p:tavLst>
                                    </p:anim>
                                    <p:set>
                                      <p:cBhvr>
                                        <p:cTn id="30" dur="1" fill="hold">
                                          <p:stCondLst>
                                            <p:cond delay="999"/>
                                          </p:stCondLst>
                                        </p:cTn>
                                        <p:tgtEl>
                                          <p:spTgt spid="3">
                                            <p:txEl>
                                              <p:pRg st="1" end="1"/>
                                            </p:txEl>
                                          </p:spTgt>
                                        </p:tgtEl>
                                        <p:attrNameLst>
                                          <p:attrName>style.visibility</p:attrName>
                                        </p:attrNameLst>
                                      </p:cBhvr>
                                      <p:to>
                                        <p:strVal val="hidden"/>
                                      </p:to>
                                    </p:set>
                                  </p:childTnLst>
                                </p:cTn>
                              </p:par>
                              <p:par>
                                <p:cTn id="31" presetID="42" presetClass="exit" presetSubtype="0" fill="hold" nodeType="withEffect">
                                  <p:stCondLst>
                                    <p:cond delay="0"/>
                                  </p:stCondLst>
                                  <p:childTnLst>
                                    <p:animEffect transition="out" filter="fade">
                                      <p:cBhvr>
                                        <p:cTn id="32" dur="1000"/>
                                        <p:tgtEl>
                                          <p:spTgt spid="3">
                                            <p:txEl>
                                              <p:pRg st="2" end="2"/>
                                            </p:txEl>
                                          </p:spTgt>
                                        </p:tgtEl>
                                      </p:cBhvr>
                                    </p:animEffect>
                                    <p:anim calcmode="lin" valueType="num">
                                      <p:cBhvr>
                                        <p:cTn id="33"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p:tgtEl>
                                          <p:spTgt spid="3">
                                            <p:txEl>
                                              <p:pRg st="2" end="2"/>
                                            </p:txEl>
                                          </p:spTgt>
                                        </p:tgtEl>
                                        <p:attrNameLst>
                                          <p:attrName>ppt_y</p:attrName>
                                        </p:attrNameLst>
                                      </p:cBhvr>
                                      <p:tavLst>
                                        <p:tav tm="0">
                                          <p:val>
                                            <p:strVal val="ppt_y"/>
                                          </p:val>
                                        </p:tav>
                                        <p:tav tm="100000">
                                          <p:val>
                                            <p:strVal val="ppt_y+.1"/>
                                          </p:val>
                                        </p:tav>
                                      </p:tavLst>
                                    </p:anim>
                                    <p:set>
                                      <p:cBhvr>
                                        <p:cTn id="35"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Adventismo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del Séptimo Día.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571500" lvl="0" indent="-571500">
              <a:buFont typeface="Arial" panose="020B0604020202020204" pitchFamily="34" charset="0"/>
              <a:buChar char="•"/>
            </a:pP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Camino a Cristo, El Conflicto de los Siglos, Profetas y Reyes, Historia de los Patriarcas y Profetas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etc., etc.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571500" lvl="0"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Estos libros son considerados con tanta autoridad como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571500" lvl="0"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1970 un grupo de pastores cuestionó la autenticidad tanto de los escritos de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White.</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pic>
        <p:nvPicPr>
          <p:cNvPr id="4" name="Picture 3"/>
          <p:cNvPicPr/>
          <p:nvPr/>
        </p:nvPicPr>
        <p:blipFill>
          <a:blip r:embed="rId4" cstate="print">
            <a:extLst>
              <a:ext uri="{28A0092B-C50C-407E-A947-70E740481C1C}">
                <a14:useLocalDpi xmlns:a14="http://schemas.microsoft.com/office/drawing/2010/main" val="0"/>
              </a:ext>
            </a:extLst>
          </a:blip>
          <a:stretch>
            <a:fillRect/>
          </a:stretch>
        </p:blipFill>
        <p:spPr>
          <a:xfrm>
            <a:off x="1077595" y="914400"/>
            <a:ext cx="2660650" cy="3990975"/>
          </a:xfrm>
          <a:prstGeom prst="rect">
            <a:avLst/>
          </a:prstGeom>
        </p:spPr>
      </p:pic>
      <p:pic>
        <p:nvPicPr>
          <p:cNvPr id="5" name="Picture 4"/>
          <p:cNvPicPr/>
          <p:nvPr/>
        </p:nvPicPr>
        <p:blipFill>
          <a:blip r:embed="rId5">
            <a:extLst>
              <a:ext uri="{28A0092B-C50C-407E-A947-70E740481C1C}">
                <a14:useLocalDpi xmlns:a14="http://schemas.microsoft.com/office/drawing/2010/main" val="0"/>
              </a:ext>
            </a:extLst>
          </a:blip>
          <a:stretch>
            <a:fillRect/>
          </a:stretch>
        </p:blipFill>
        <p:spPr>
          <a:xfrm>
            <a:off x="5867400" y="2743200"/>
            <a:ext cx="2403793" cy="3534540"/>
          </a:xfrm>
          <a:prstGeom prst="rect">
            <a:avLst/>
          </a:prstGeom>
        </p:spPr>
      </p:pic>
      <p:pic>
        <p:nvPicPr>
          <p:cNvPr id="6" name="Picture 5"/>
          <p:cNvPicPr/>
          <p:nvPr/>
        </p:nvPicPr>
        <p:blipFill>
          <a:blip r:embed="rId6" cstate="print">
            <a:extLst>
              <a:ext uri="{28A0092B-C50C-407E-A947-70E740481C1C}">
                <a14:useLocalDpi xmlns:a14="http://schemas.microsoft.com/office/drawing/2010/main" val="0"/>
              </a:ext>
            </a:extLst>
          </a:blip>
          <a:stretch>
            <a:fillRect/>
          </a:stretch>
        </p:blipFill>
        <p:spPr>
          <a:xfrm>
            <a:off x="3000375" y="533400"/>
            <a:ext cx="2867025" cy="3822700"/>
          </a:xfrm>
          <a:prstGeom prst="rect">
            <a:avLst/>
          </a:prstGeom>
        </p:spPr>
      </p:pic>
      <p:pic>
        <p:nvPicPr>
          <p:cNvPr id="7" name="Picture 6"/>
          <p:cNvPicPr/>
          <p:nvPr/>
        </p:nvPicPr>
        <p:blipFill rotWithShape="1">
          <a:blip r:embed="rId7" cstate="print">
            <a:extLst>
              <a:ext uri="{28A0092B-C50C-407E-A947-70E740481C1C}">
                <a14:useLocalDpi xmlns:a14="http://schemas.microsoft.com/office/drawing/2010/main" val="0"/>
              </a:ext>
            </a:extLst>
          </a:blip>
          <a:srcRect l="11357" r="19605"/>
          <a:stretch/>
        </p:blipFill>
        <p:spPr bwMode="auto">
          <a:xfrm>
            <a:off x="2570162" y="1581362"/>
            <a:ext cx="3727450" cy="40491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304910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xit" presetSubtype="0" fill="hold" nodeType="clickEffect">
                                  <p:stCondLst>
                                    <p:cond delay="0"/>
                                  </p:stCondLst>
                                  <p:childTnLst>
                                    <p:anim calcmode="lin" valueType="num">
                                      <p:cBhvr>
                                        <p:cTn id="28" dur="1000"/>
                                        <p:tgtEl>
                                          <p:spTgt spid="4"/>
                                        </p:tgtEl>
                                        <p:attrNameLst>
                                          <p:attrName>ppt_w</p:attrName>
                                        </p:attrNameLst>
                                      </p:cBhvr>
                                      <p:tavLst>
                                        <p:tav tm="0">
                                          <p:val>
                                            <p:strVal val="ppt_w"/>
                                          </p:val>
                                        </p:tav>
                                        <p:tav tm="100000">
                                          <p:val>
                                            <p:fltVal val="0"/>
                                          </p:val>
                                        </p:tav>
                                      </p:tavLst>
                                    </p:anim>
                                    <p:anim calcmode="lin" valueType="num">
                                      <p:cBhvr>
                                        <p:cTn id="29" dur="1000"/>
                                        <p:tgtEl>
                                          <p:spTgt spid="4"/>
                                        </p:tgtEl>
                                        <p:attrNameLst>
                                          <p:attrName>ppt_h</p:attrName>
                                        </p:attrNameLst>
                                      </p:cBhvr>
                                      <p:tavLst>
                                        <p:tav tm="0">
                                          <p:val>
                                            <p:strVal val="ppt_h"/>
                                          </p:val>
                                        </p:tav>
                                        <p:tav tm="100000">
                                          <p:val>
                                            <p:fltVal val="0"/>
                                          </p:val>
                                        </p:tav>
                                      </p:tavLst>
                                    </p:anim>
                                    <p:anim calcmode="lin" valueType="num">
                                      <p:cBhvr>
                                        <p:cTn id="30" dur="1000"/>
                                        <p:tgtEl>
                                          <p:spTgt spid="4"/>
                                        </p:tgtEl>
                                        <p:attrNameLst>
                                          <p:attrName>style.rotation</p:attrName>
                                        </p:attrNameLst>
                                      </p:cBhvr>
                                      <p:tavLst>
                                        <p:tav tm="0">
                                          <p:val>
                                            <p:fltVal val="0"/>
                                          </p:val>
                                        </p:tav>
                                        <p:tav tm="100000">
                                          <p:val>
                                            <p:fltVal val="90"/>
                                          </p:val>
                                        </p:tav>
                                      </p:tavLst>
                                    </p:anim>
                                    <p:animEffect transition="out" filter="fade">
                                      <p:cBhvr>
                                        <p:cTn id="31" dur="1000"/>
                                        <p:tgtEl>
                                          <p:spTgt spid="4"/>
                                        </p:tgtEl>
                                      </p:cBhvr>
                                    </p:animEffect>
                                    <p:set>
                                      <p:cBhvr>
                                        <p:cTn id="32" dur="1" fill="hold">
                                          <p:stCondLst>
                                            <p:cond delay="999"/>
                                          </p:stCondLst>
                                        </p:cTn>
                                        <p:tgtEl>
                                          <p:spTgt spid="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xit" presetSubtype="0" fill="hold" nodeType="clickEffect">
                                  <p:stCondLst>
                                    <p:cond delay="0"/>
                                  </p:stCondLst>
                                  <p:childTnLst>
                                    <p:anim calcmode="lin" valueType="num">
                                      <p:cBhvr>
                                        <p:cTn id="43" dur="1000"/>
                                        <p:tgtEl>
                                          <p:spTgt spid="5"/>
                                        </p:tgtEl>
                                        <p:attrNameLst>
                                          <p:attrName>ppt_w</p:attrName>
                                        </p:attrNameLst>
                                      </p:cBhvr>
                                      <p:tavLst>
                                        <p:tav tm="0">
                                          <p:val>
                                            <p:strVal val="ppt_w"/>
                                          </p:val>
                                        </p:tav>
                                        <p:tav tm="100000">
                                          <p:val>
                                            <p:fltVal val="0"/>
                                          </p:val>
                                        </p:tav>
                                      </p:tavLst>
                                    </p:anim>
                                    <p:anim calcmode="lin" valueType="num">
                                      <p:cBhvr>
                                        <p:cTn id="44" dur="1000"/>
                                        <p:tgtEl>
                                          <p:spTgt spid="5"/>
                                        </p:tgtEl>
                                        <p:attrNameLst>
                                          <p:attrName>ppt_h</p:attrName>
                                        </p:attrNameLst>
                                      </p:cBhvr>
                                      <p:tavLst>
                                        <p:tav tm="0">
                                          <p:val>
                                            <p:strVal val="ppt_h"/>
                                          </p:val>
                                        </p:tav>
                                        <p:tav tm="100000">
                                          <p:val>
                                            <p:fltVal val="0"/>
                                          </p:val>
                                        </p:tav>
                                      </p:tavLst>
                                    </p:anim>
                                    <p:anim calcmode="lin" valueType="num">
                                      <p:cBhvr>
                                        <p:cTn id="45" dur="1000"/>
                                        <p:tgtEl>
                                          <p:spTgt spid="5"/>
                                        </p:tgtEl>
                                        <p:attrNameLst>
                                          <p:attrName>style.rotation</p:attrName>
                                        </p:attrNameLst>
                                      </p:cBhvr>
                                      <p:tavLst>
                                        <p:tav tm="0">
                                          <p:val>
                                            <p:fltVal val="0"/>
                                          </p:val>
                                        </p:tav>
                                        <p:tav tm="100000">
                                          <p:val>
                                            <p:fltVal val="90"/>
                                          </p:val>
                                        </p:tav>
                                      </p:tavLst>
                                    </p:anim>
                                    <p:animEffect transition="out" filter="fade">
                                      <p:cBhvr>
                                        <p:cTn id="46" dur="1000"/>
                                        <p:tgtEl>
                                          <p:spTgt spid="5"/>
                                        </p:tgtEl>
                                      </p:cBhvr>
                                    </p:animEffect>
                                    <p:set>
                                      <p:cBhvr>
                                        <p:cTn id="47" dur="1" fill="hold">
                                          <p:stCondLst>
                                            <p:cond delay="999"/>
                                          </p:stCondLst>
                                        </p:cTn>
                                        <p:tgtEl>
                                          <p:spTgt spid="5"/>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1" presetClass="exit" presetSubtype="0" fill="hold" nodeType="clickEffect">
                                  <p:stCondLst>
                                    <p:cond delay="0"/>
                                  </p:stCondLst>
                                  <p:childTnLst>
                                    <p:anim calcmode="lin" valueType="num">
                                      <p:cBhvr>
                                        <p:cTn id="51" dur="1000"/>
                                        <p:tgtEl>
                                          <p:spTgt spid="6"/>
                                        </p:tgtEl>
                                        <p:attrNameLst>
                                          <p:attrName>ppt_w</p:attrName>
                                        </p:attrNameLst>
                                      </p:cBhvr>
                                      <p:tavLst>
                                        <p:tav tm="0">
                                          <p:val>
                                            <p:strVal val="ppt_w"/>
                                          </p:val>
                                        </p:tav>
                                        <p:tav tm="100000">
                                          <p:val>
                                            <p:fltVal val="0"/>
                                          </p:val>
                                        </p:tav>
                                      </p:tavLst>
                                    </p:anim>
                                    <p:anim calcmode="lin" valueType="num">
                                      <p:cBhvr>
                                        <p:cTn id="52" dur="1000"/>
                                        <p:tgtEl>
                                          <p:spTgt spid="6"/>
                                        </p:tgtEl>
                                        <p:attrNameLst>
                                          <p:attrName>ppt_h</p:attrName>
                                        </p:attrNameLst>
                                      </p:cBhvr>
                                      <p:tavLst>
                                        <p:tav tm="0">
                                          <p:val>
                                            <p:strVal val="ppt_h"/>
                                          </p:val>
                                        </p:tav>
                                        <p:tav tm="100000">
                                          <p:val>
                                            <p:fltVal val="0"/>
                                          </p:val>
                                        </p:tav>
                                      </p:tavLst>
                                    </p:anim>
                                    <p:anim calcmode="lin" valueType="num">
                                      <p:cBhvr>
                                        <p:cTn id="53" dur="1000"/>
                                        <p:tgtEl>
                                          <p:spTgt spid="6"/>
                                        </p:tgtEl>
                                        <p:attrNameLst>
                                          <p:attrName>style.rotation</p:attrName>
                                        </p:attrNameLst>
                                      </p:cBhvr>
                                      <p:tavLst>
                                        <p:tav tm="0">
                                          <p:val>
                                            <p:fltVal val="0"/>
                                          </p:val>
                                        </p:tav>
                                        <p:tav tm="100000">
                                          <p:val>
                                            <p:fltVal val="90"/>
                                          </p:val>
                                        </p:tav>
                                      </p:tavLst>
                                    </p:anim>
                                    <p:animEffect transition="out" filter="fade">
                                      <p:cBhvr>
                                        <p:cTn id="54" dur="1000"/>
                                        <p:tgtEl>
                                          <p:spTgt spid="6"/>
                                        </p:tgtEl>
                                      </p:cBhvr>
                                    </p:animEffect>
                                    <p:set>
                                      <p:cBhvr>
                                        <p:cTn id="55" dur="1" fill="hold">
                                          <p:stCondLst>
                                            <p:cond delay="999"/>
                                          </p:stCondLst>
                                        </p:cTn>
                                        <p:tgtEl>
                                          <p:spTgt spid="6"/>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31" presetClass="exit" presetSubtype="0" fill="hold" nodeType="clickEffect">
                                  <p:stCondLst>
                                    <p:cond delay="0"/>
                                  </p:stCondLst>
                                  <p:childTnLst>
                                    <p:anim calcmode="lin" valueType="num">
                                      <p:cBhvr>
                                        <p:cTn id="59" dur="1000"/>
                                        <p:tgtEl>
                                          <p:spTgt spid="7"/>
                                        </p:tgtEl>
                                        <p:attrNameLst>
                                          <p:attrName>ppt_w</p:attrName>
                                        </p:attrNameLst>
                                      </p:cBhvr>
                                      <p:tavLst>
                                        <p:tav tm="0">
                                          <p:val>
                                            <p:strVal val="ppt_w"/>
                                          </p:val>
                                        </p:tav>
                                        <p:tav tm="100000">
                                          <p:val>
                                            <p:fltVal val="0"/>
                                          </p:val>
                                        </p:tav>
                                      </p:tavLst>
                                    </p:anim>
                                    <p:anim calcmode="lin" valueType="num">
                                      <p:cBhvr>
                                        <p:cTn id="60" dur="1000"/>
                                        <p:tgtEl>
                                          <p:spTgt spid="7"/>
                                        </p:tgtEl>
                                        <p:attrNameLst>
                                          <p:attrName>ppt_h</p:attrName>
                                        </p:attrNameLst>
                                      </p:cBhvr>
                                      <p:tavLst>
                                        <p:tav tm="0">
                                          <p:val>
                                            <p:strVal val="ppt_h"/>
                                          </p:val>
                                        </p:tav>
                                        <p:tav tm="100000">
                                          <p:val>
                                            <p:fltVal val="0"/>
                                          </p:val>
                                        </p:tav>
                                      </p:tavLst>
                                    </p:anim>
                                    <p:anim calcmode="lin" valueType="num">
                                      <p:cBhvr>
                                        <p:cTn id="61" dur="1000"/>
                                        <p:tgtEl>
                                          <p:spTgt spid="7"/>
                                        </p:tgtEl>
                                        <p:attrNameLst>
                                          <p:attrName>style.rotation</p:attrName>
                                        </p:attrNameLst>
                                      </p:cBhvr>
                                      <p:tavLst>
                                        <p:tav tm="0">
                                          <p:val>
                                            <p:fltVal val="0"/>
                                          </p:val>
                                        </p:tav>
                                        <p:tav tm="100000">
                                          <p:val>
                                            <p:fltVal val="90"/>
                                          </p:val>
                                        </p:tav>
                                      </p:tavLst>
                                    </p:anim>
                                    <p:animEffect transition="out" filter="fade">
                                      <p:cBhvr>
                                        <p:cTn id="62" dur="1000"/>
                                        <p:tgtEl>
                                          <p:spTgt spid="7"/>
                                        </p:tgtEl>
                                      </p:cBhvr>
                                    </p:animEffect>
                                    <p:set>
                                      <p:cBhvr>
                                        <p:cTn id="63" dur="1" fill="hold">
                                          <p:stCondLst>
                                            <p:cond delay="999"/>
                                          </p:stCondLst>
                                        </p:cTn>
                                        <p:tgtEl>
                                          <p:spTgt spid="7"/>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2" end="2"/>
                                            </p:txEl>
                                          </p:spTgt>
                                        </p:tgtEl>
                                        <p:attrNameLst>
                                          <p:attrName>style.visibility</p:attrName>
                                        </p:attrNameLst>
                                      </p:cBhvr>
                                      <p:to>
                                        <p:strVal val="visible"/>
                                      </p:to>
                                    </p:set>
                                    <p:animEffect transition="in" filter="fade">
                                      <p:cBhvr>
                                        <p:cTn id="68" dur="1000"/>
                                        <p:tgtEl>
                                          <p:spTgt spid="3">
                                            <p:txEl>
                                              <p:pRg st="2" end="2"/>
                                            </p:txEl>
                                          </p:spTgt>
                                        </p:tgtEl>
                                      </p:cBhvr>
                                    </p:animEffect>
                                    <p:anim calcmode="lin" valueType="num">
                                      <p:cBhvr>
                                        <p:cTn id="6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3">
                                            <p:txEl>
                                              <p:pRg st="3" end="3"/>
                                            </p:txEl>
                                          </p:spTgt>
                                        </p:tgtEl>
                                        <p:attrNameLst>
                                          <p:attrName>style.visibility</p:attrName>
                                        </p:attrNameLst>
                                      </p:cBhvr>
                                      <p:to>
                                        <p:strVal val="visible"/>
                                      </p:to>
                                    </p:set>
                                    <p:animEffect transition="in" filter="fade">
                                      <p:cBhvr>
                                        <p:cTn id="75" dur="1000"/>
                                        <p:tgtEl>
                                          <p:spTgt spid="3">
                                            <p:txEl>
                                              <p:pRg st="3" end="3"/>
                                            </p:txEl>
                                          </p:spTgt>
                                        </p:tgtEl>
                                      </p:cBhvr>
                                    </p:animEffect>
                                    <p:anim calcmode="lin" valueType="num">
                                      <p:cBhvr>
                                        <p:cTn id="7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3">
                                            <p:txEl>
                                              <p:pRg st="4" end="4"/>
                                            </p:txEl>
                                          </p:spTgt>
                                        </p:tgtEl>
                                        <p:attrNameLst>
                                          <p:attrName>style.visibility</p:attrName>
                                        </p:attrNameLst>
                                      </p:cBhvr>
                                      <p:to>
                                        <p:strVal val="visible"/>
                                      </p:to>
                                    </p:set>
                                    <p:animEffect transition="in" filter="fade">
                                      <p:cBhvr>
                                        <p:cTn id="82" dur="1000"/>
                                        <p:tgtEl>
                                          <p:spTgt spid="3">
                                            <p:txEl>
                                              <p:pRg st="4" end="4"/>
                                            </p:txEl>
                                          </p:spTgt>
                                        </p:tgtEl>
                                      </p:cBhvr>
                                    </p:animEffect>
                                    <p:anim calcmode="lin" valueType="num">
                                      <p:cBhvr>
                                        <p:cTn id="8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es la Palabra de Dios, pero no es suficiente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Iglesia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Católico Romana.</a:t>
            </a:r>
          </a:p>
          <a:p>
            <a:pPr marL="1943100" lvl="3" indent="-571500">
              <a:buFont typeface="Arial" panose="020B0604020202020204" pitchFamily="34" charset="0"/>
              <a:buChar char="•"/>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es uno de sus fundamentos.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Magisterio, también conocido como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Tradición.</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Cuando el Papa habla </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ex-cathedra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su palabra es infalible</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88402753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es la Palabra de Dios, pero no es suficiente</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Iglesia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Católico Romana.</a:t>
            </a:r>
          </a:p>
          <a:p>
            <a:pPr marL="1943100" lvl="3" indent="-571500">
              <a:buFont typeface="Arial" panose="020B0604020202020204" pitchFamily="34" charset="0"/>
              <a:buChar char="•"/>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Dónde dice la Biblia que existe el purgatorio, o que María fue concebida inmaculada?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¡No importa, el Magisterio lo enseña y eso basta!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3"/>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13868052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nodeType="clickEffect">
                                  <p:stCondLst>
                                    <p:cond delay="0"/>
                                  </p:stCondLst>
                                  <p:childTnLst>
                                    <p:animEffect transition="out" filter="fade">
                                      <p:cBhvr>
                                        <p:cTn id="13" dur="1000"/>
                                        <p:tgtEl>
                                          <p:spTgt spid="3">
                                            <p:txEl>
                                              <p:pRg st="3" end="3"/>
                                            </p:txEl>
                                          </p:spTgt>
                                        </p:tgtEl>
                                      </p:cBhvr>
                                    </p:animEffect>
                                    <p:anim calcmode="lin" valueType="num">
                                      <p:cBhvr>
                                        <p:cTn id="14"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p:tgtEl>
                                          <p:spTgt spid="3">
                                            <p:txEl>
                                              <p:pRg st="3" end="3"/>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3">
                                            <p:txEl>
                                              <p:pRg st="2" end="2"/>
                                            </p:txEl>
                                          </p:spTgt>
                                        </p:tgtEl>
                                      </p:cBhvr>
                                    </p:animEffect>
                                    <p:anim calcmode="lin" valueType="num">
                                      <p:cBhvr>
                                        <p:cTn id="21"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p:tgtEl>
                                          <p:spTgt spid="3">
                                            <p:txEl>
                                              <p:pRg st="2" end="2"/>
                                            </p:txEl>
                                          </p:spTgt>
                                        </p:tgtEl>
                                        <p:attrNameLst>
                                          <p:attrName>ppt_y</p:attrName>
                                        </p:attrNameLst>
                                      </p:cBhvr>
                                      <p:tavLst>
                                        <p:tav tm="0">
                                          <p:val>
                                            <p:strVal val="ppt_y"/>
                                          </p:val>
                                        </p:tav>
                                        <p:tav tm="100000">
                                          <p:val>
                                            <p:strVal val="ppt_y+.1"/>
                                          </p:val>
                                        </p:tav>
                                      </p:tavLst>
                                    </p:anim>
                                    <p:set>
                                      <p:cBhvr>
                                        <p:cTn id="23"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0"/>
                                  </p:stCondLst>
                                  <p:childTnLst>
                                    <p:animEffect transition="out" filter="fade">
                                      <p:cBhvr>
                                        <p:cTn id="27" dur="1000"/>
                                        <p:tgtEl>
                                          <p:spTgt spid="3">
                                            <p:txEl>
                                              <p:pRg st="1" end="1"/>
                                            </p:txEl>
                                          </p:spTgt>
                                        </p:tgtEl>
                                      </p:cBhvr>
                                    </p:animEffect>
                                    <p:anim calcmode="lin" valueType="num">
                                      <p:cBhvr>
                                        <p:cTn id="28"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p:tgtEl>
                                          <p:spTgt spid="3">
                                            <p:txEl>
                                              <p:pRg st="1" end="1"/>
                                            </p:txEl>
                                          </p:spTgt>
                                        </p:tgtEl>
                                        <p:attrNameLst>
                                          <p:attrName>ppt_y</p:attrName>
                                        </p:attrNameLst>
                                      </p:cBhvr>
                                      <p:tavLst>
                                        <p:tav tm="0">
                                          <p:val>
                                            <p:strVal val="ppt_y"/>
                                          </p:val>
                                        </p:tav>
                                        <p:tav tm="100000">
                                          <p:val>
                                            <p:strVal val="ppt_y+.1"/>
                                          </p:val>
                                        </p:tav>
                                      </p:tavLst>
                                    </p:anim>
                                    <p:set>
                                      <p:cBhvr>
                                        <p:cTn id="30"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es la Palabra Revelada de Dios, es suficiente, pero la revelación continúa.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Carismatismo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posición tradicional evangélica es Sola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Scriptura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Iglesia Primitiva practicó Sola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Scriptura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Hechos 17:11</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Las falacias de la “revelación carismática”.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46271728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2" end="2"/>
                                            </p:txEl>
                                          </p:spTgt>
                                        </p:tgtEl>
                                      </p:cBhvr>
                                    </p:animEffect>
                                    <p:anim calcmode="lin" valueType="num">
                                      <p:cBhvr>
                                        <p:cTn id="35"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p:tgtEl>
                                          <p:spTgt spid="3">
                                            <p:txEl>
                                              <p:pRg st="2" end="2"/>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2" end="2"/>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3" end="3"/>
                                            </p:txEl>
                                          </p:spTgt>
                                        </p:tgtEl>
                                      </p:cBhvr>
                                    </p:animEffect>
                                    <p:anim calcmode="lin" valueType="num">
                                      <p:cBhvr>
                                        <p:cTn id="40"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p:tgtEl>
                                          <p:spTgt spid="3">
                                            <p:txEl>
                                              <p:pRg st="3" end="3"/>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6186309"/>
          </a:xfrm>
          <a:prstGeom prst="rect">
            <a:avLst/>
          </a:prstGeom>
        </p:spPr>
        <p:txBody>
          <a:bodyPr wrap="square">
            <a:spAutoFit/>
          </a:bodyPr>
          <a:lstStyle/>
          <a:p>
            <a:pPr marL="742950" lvl="0" indent="-742950">
              <a:buFont typeface="+mj-lt"/>
              <a:buAutoNum type="alphaU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Biblia es la Palabra Revelada de Dios, es suficiente, pero la revelación continúa.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Carismatismo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falacias de la “revelación carismática”.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Asuntos triviales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Muchas “revelaciones”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ya existían en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Dones como el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“palabra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ciencia” (1 Co 12:8) no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esta dispensación. Ejemplo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Números 16:29-33</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3"/>
            </a:pP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02458023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0"/>
                                  </p:stCondLst>
                                  <p:childTnLst>
                                    <p:animEffect transition="out" filter="fade">
                                      <p:cBhvr>
                                        <p:cTn id="27" dur="1000"/>
                                        <p:tgtEl>
                                          <p:spTgt spid="3">
                                            <p:txEl>
                                              <p:pRg st="1" end="1"/>
                                            </p:txEl>
                                          </p:spTgt>
                                        </p:tgtEl>
                                      </p:cBhvr>
                                    </p:animEffect>
                                    <p:anim calcmode="lin" valueType="num">
                                      <p:cBhvr>
                                        <p:cTn id="28"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p:tgtEl>
                                          <p:spTgt spid="3">
                                            <p:txEl>
                                              <p:pRg st="1" end="1"/>
                                            </p:txEl>
                                          </p:spTgt>
                                        </p:tgtEl>
                                        <p:attrNameLst>
                                          <p:attrName>ppt_y</p:attrName>
                                        </p:attrNameLst>
                                      </p:cBhvr>
                                      <p:tavLst>
                                        <p:tav tm="0">
                                          <p:val>
                                            <p:strVal val="ppt_y"/>
                                          </p:val>
                                        </p:tav>
                                        <p:tav tm="100000">
                                          <p:val>
                                            <p:strVal val="ppt_y+.1"/>
                                          </p:val>
                                        </p:tav>
                                      </p:tavLst>
                                    </p:anim>
                                    <p:set>
                                      <p:cBhvr>
                                        <p:cTn id="30" dur="1" fill="hold">
                                          <p:stCondLst>
                                            <p:cond delay="999"/>
                                          </p:stCondLst>
                                        </p:cTn>
                                        <p:tgtEl>
                                          <p:spTgt spid="3">
                                            <p:txEl>
                                              <p:pRg st="1" end="1"/>
                                            </p:txEl>
                                          </p:spTgt>
                                        </p:tgtEl>
                                        <p:attrNameLst>
                                          <p:attrName>style.visibility</p:attrName>
                                        </p:attrNameLst>
                                      </p:cBhvr>
                                      <p:to>
                                        <p:strVal val="hidden"/>
                                      </p:to>
                                    </p:set>
                                  </p:childTnLst>
                                </p:cTn>
                              </p:par>
                              <p:par>
                                <p:cTn id="31" presetID="42" presetClass="exit" presetSubtype="0" fill="hold" nodeType="withEffect">
                                  <p:stCondLst>
                                    <p:cond delay="0"/>
                                  </p:stCondLst>
                                  <p:childTnLst>
                                    <p:animEffect transition="out" filter="fade">
                                      <p:cBhvr>
                                        <p:cTn id="32" dur="1000"/>
                                        <p:tgtEl>
                                          <p:spTgt spid="3">
                                            <p:txEl>
                                              <p:pRg st="2" end="2"/>
                                            </p:txEl>
                                          </p:spTgt>
                                        </p:tgtEl>
                                      </p:cBhvr>
                                    </p:animEffect>
                                    <p:anim calcmode="lin" valueType="num">
                                      <p:cBhvr>
                                        <p:cTn id="33"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p:tgtEl>
                                          <p:spTgt spid="3">
                                            <p:txEl>
                                              <p:pRg st="2" end="2"/>
                                            </p:txEl>
                                          </p:spTgt>
                                        </p:tgtEl>
                                        <p:attrNameLst>
                                          <p:attrName>ppt_y</p:attrName>
                                        </p:attrNameLst>
                                      </p:cBhvr>
                                      <p:tavLst>
                                        <p:tav tm="0">
                                          <p:val>
                                            <p:strVal val="ppt_y"/>
                                          </p:val>
                                        </p:tav>
                                        <p:tav tm="100000">
                                          <p:val>
                                            <p:strVal val="ppt_y+.1"/>
                                          </p:val>
                                        </p:tav>
                                      </p:tavLst>
                                    </p:anim>
                                    <p:set>
                                      <p:cBhvr>
                                        <p:cTn id="35" dur="1" fill="hold">
                                          <p:stCondLst>
                                            <p:cond delay="999"/>
                                          </p:stCondLst>
                                        </p:cTn>
                                        <p:tgtEl>
                                          <p:spTgt spid="3">
                                            <p:txEl>
                                              <p:pRg st="2" end="2"/>
                                            </p:txEl>
                                          </p:spTgt>
                                        </p:tgtEl>
                                        <p:attrNameLst>
                                          <p:attrName>style.visibility</p:attrName>
                                        </p:attrNameLst>
                                      </p:cBhvr>
                                      <p:to>
                                        <p:strVal val="hidden"/>
                                      </p:to>
                                    </p:set>
                                  </p:childTnLst>
                                </p:cTn>
                              </p:par>
                              <p:par>
                                <p:cTn id="36" presetID="42" presetClass="exit" presetSubtype="0" fill="hold" nodeType="withEffect">
                                  <p:stCondLst>
                                    <p:cond delay="0"/>
                                  </p:stCondLst>
                                  <p:childTnLst>
                                    <p:animEffect transition="out" filter="fade">
                                      <p:cBhvr>
                                        <p:cTn id="37" dur="1000"/>
                                        <p:tgtEl>
                                          <p:spTgt spid="3">
                                            <p:txEl>
                                              <p:pRg st="3" end="3"/>
                                            </p:txEl>
                                          </p:spTgt>
                                        </p:tgtEl>
                                      </p:cBhvr>
                                    </p:animEffect>
                                    <p:anim calcmode="lin" valueType="num">
                                      <p:cBhvr>
                                        <p:cTn id="38"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39" dur="1000"/>
                                        <p:tgtEl>
                                          <p:spTgt spid="3">
                                            <p:txEl>
                                              <p:pRg st="3" end="3"/>
                                            </p:txEl>
                                          </p:spTgt>
                                        </p:tgtEl>
                                        <p:attrNameLst>
                                          <p:attrName>ppt_y</p:attrName>
                                        </p:attrNameLst>
                                      </p:cBhvr>
                                      <p:tavLst>
                                        <p:tav tm="0">
                                          <p:val>
                                            <p:strVal val="ppt_y"/>
                                          </p:val>
                                        </p:tav>
                                        <p:tav tm="100000">
                                          <p:val>
                                            <p:strVal val="ppt_y+.1"/>
                                          </p:val>
                                        </p:tav>
                                      </p:tavLst>
                                    </p:anim>
                                    <p:set>
                                      <p:cBhvr>
                                        <p:cTn id="40" dur="1" fill="hold">
                                          <p:stCondLst>
                                            <p:cond delay="999"/>
                                          </p:stCondLst>
                                        </p:cTn>
                                        <p:tgtEl>
                                          <p:spTgt spid="3">
                                            <p:txEl>
                                              <p:pRg st="3" end="3"/>
                                            </p:txEl>
                                          </p:spTgt>
                                        </p:tgtEl>
                                        <p:attrNameLst>
                                          <p:attrName>style.visibility</p:attrName>
                                        </p:attrNameLst>
                                      </p:cBhvr>
                                      <p:to>
                                        <p:strVal val="hidden"/>
                                      </p:to>
                                    </p:set>
                                  </p:childTnLst>
                                </p:cTn>
                              </p:par>
                              <p:par>
                                <p:cTn id="41" presetID="42" presetClass="exit" presetSubtype="0" fill="hold" nodeType="withEffect">
                                  <p:stCondLst>
                                    <p:cond delay="0"/>
                                  </p:stCondLst>
                                  <p:childTnLst>
                                    <p:animEffect transition="out" filter="fade">
                                      <p:cBhvr>
                                        <p:cTn id="42" dur="1000"/>
                                        <p:tgtEl>
                                          <p:spTgt spid="3">
                                            <p:txEl>
                                              <p:pRg st="4" end="4"/>
                                            </p:txEl>
                                          </p:spTgt>
                                        </p:tgtEl>
                                      </p:cBhvr>
                                    </p:animEffect>
                                    <p:anim calcmode="lin" valueType="num">
                                      <p:cBhvr>
                                        <p:cTn id="43"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p:tgtEl>
                                          <p:spTgt spid="3">
                                            <p:txEl>
                                              <p:pRg st="4" end="4"/>
                                            </p:txEl>
                                          </p:spTgt>
                                        </p:tgtEl>
                                        <p:attrNameLst>
                                          <p:attrName>ppt_y</p:attrName>
                                        </p:attrNameLst>
                                      </p:cBhvr>
                                      <p:tavLst>
                                        <p:tav tm="0">
                                          <p:val>
                                            <p:strVal val="ppt_y"/>
                                          </p:val>
                                        </p:tav>
                                        <p:tav tm="100000">
                                          <p:val>
                                            <p:strVal val="ppt_y+.1"/>
                                          </p:val>
                                        </p:tav>
                                      </p:tavLst>
                                    </p:anim>
                                    <p:set>
                                      <p:cBhvr>
                                        <p:cTn id="45" dur="1" fill="hold">
                                          <p:stCondLst>
                                            <p:cond delay="999"/>
                                          </p:stCondLst>
                                        </p:cTn>
                                        <p:tgtEl>
                                          <p:spTgt spid="3">
                                            <p:txEl>
                                              <p:pRg st="4" end="4"/>
                                            </p:txEl>
                                          </p:spTgt>
                                        </p:tgtEl>
                                        <p:attrNameLst>
                                          <p:attrName>style.visibility</p:attrName>
                                        </p:attrNameLst>
                                      </p:cBhvr>
                                      <p:to>
                                        <p:strVal val="hidden"/>
                                      </p:to>
                                    </p:set>
                                  </p:childTnLst>
                                </p:cTn>
                              </p:par>
                              <p:par>
                                <p:cTn id="46" presetID="42" presetClass="exit" presetSubtype="0" fill="hold" nodeType="withEffect">
                                  <p:stCondLst>
                                    <p:cond delay="0"/>
                                  </p:stCondLst>
                                  <p:childTnLst>
                                    <p:animEffect transition="out" filter="fade">
                                      <p:cBhvr>
                                        <p:cTn id="47" dur="1000"/>
                                        <p:tgtEl>
                                          <p:spTgt spid="3">
                                            <p:txEl>
                                              <p:pRg st="5" end="5"/>
                                            </p:txEl>
                                          </p:spTgt>
                                        </p:tgtEl>
                                      </p:cBhvr>
                                    </p:animEffect>
                                    <p:anim calcmode="lin" valueType="num">
                                      <p:cBhvr>
                                        <p:cTn id="48"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p:tgtEl>
                                          <p:spTgt spid="3">
                                            <p:txEl>
                                              <p:pRg st="5" end="5"/>
                                            </p:txEl>
                                          </p:spTgt>
                                        </p:tgtEl>
                                        <p:attrNameLst>
                                          <p:attrName>ppt_y</p:attrName>
                                        </p:attrNameLst>
                                      </p:cBhvr>
                                      <p:tavLst>
                                        <p:tav tm="0">
                                          <p:val>
                                            <p:strVal val="ppt_y"/>
                                          </p:val>
                                        </p:tav>
                                        <p:tav tm="100000">
                                          <p:val>
                                            <p:strVal val="ppt_y+.1"/>
                                          </p:val>
                                        </p:tav>
                                      </p:tavLst>
                                    </p:anim>
                                    <p:set>
                                      <p:cBhvr>
                                        <p:cTn id="50"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en la doctrina.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Aceptación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otras doctrinas que no están en la Biblia.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Perversión de las doctrinas fundamentales.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¿Qué determina el fundamento objetivo final de la fe cristiana?</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31554497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2" end="2"/>
                                            </p:txEl>
                                          </p:spTgt>
                                        </p:tgtEl>
                                      </p:cBhvr>
                                    </p:animEffect>
                                    <p:anim calcmode="lin" valueType="num">
                                      <p:cBhvr>
                                        <p:cTn id="35"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p:tgtEl>
                                          <p:spTgt spid="3">
                                            <p:txEl>
                                              <p:pRg st="2" end="2"/>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2" end="2"/>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3" end="3"/>
                                            </p:txEl>
                                          </p:spTgt>
                                        </p:tgtEl>
                                      </p:cBhvr>
                                    </p:animEffect>
                                    <p:anim calcmode="lin" valueType="num">
                                      <p:cBhvr>
                                        <p:cTn id="40"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p:tgtEl>
                                          <p:spTgt spid="3">
                                            <p:txEl>
                                              <p:pRg st="3" end="3"/>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3" end="3"/>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4" end="4"/>
                                            </p:txEl>
                                          </p:spTgt>
                                        </p:tgtEl>
                                      </p:cBhvr>
                                    </p:animEffect>
                                    <p:anim calcmode="lin" valueType="num">
                                      <p:cBhvr>
                                        <p:cTn id="45"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p:tgtEl>
                                          <p:spTgt spid="3">
                                            <p:txEl>
                                              <p:pRg st="4" end="4"/>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en la doctrina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en la moralidad.</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Eutanasia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Aborto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Pasa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por alto la soberanía de Dios sobre la vida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Pasa por alto que el conocimiento del hombre es limitado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Pasa por alto el juramento hipocrático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77742276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Juramento hipocrático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Jamás daré a nadie medicamento mortal, por mucho que me soliciten, ni tomaré iniciativa alguna de este tipo; tampoco administraré abortivo a mujer alguna.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Por el contrario, viviré y practicaré mi arte de forma santa y pura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 . .</a:t>
            </a:r>
          </a:p>
          <a:p>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 el juramento cumpliere íntegro, viva yo feliz y recoja los frutos de mi arte y sea honrado por todos los hombres y por la más remota posterioridad. Pero si soy transgresor y perjuro, avéngame lo contrario.”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412895945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6740307"/>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surgimiento del término “Fundamentalista”.</a:t>
            </a:r>
          </a:p>
          <a:p>
            <a:pPr marL="1657350" lvl="2" indent="-742950">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publicación de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The</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Fundamentals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 Fundamental).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De 1910-1915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 publicó una serie de 90 artículos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los que se defendía la Inspiración de la Biblia, la justificación por la fe, el nuevo nacimiento, la deidad de Cristo, el nacimiento virginal, los milagros, y la Resurrección y otras verdades bíblicas.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1"/>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pic>
        <p:nvPicPr>
          <p:cNvPr id="4" name="Picture 3"/>
          <p:cNvPicPr/>
          <p:nvPr/>
        </p:nvPicPr>
        <p:blipFill>
          <a:blip r:embed="rId4">
            <a:extLst>
              <a:ext uri="{28A0092B-C50C-407E-A947-70E740481C1C}">
                <a14:useLocalDpi xmlns:a14="http://schemas.microsoft.com/office/drawing/2010/main" val="0"/>
              </a:ext>
            </a:extLst>
          </a:blip>
          <a:stretch>
            <a:fillRect/>
          </a:stretch>
        </p:blipFill>
        <p:spPr>
          <a:xfrm>
            <a:off x="2590800" y="2209800"/>
            <a:ext cx="2819400" cy="3505200"/>
          </a:xfrm>
          <a:prstGeom prst="rect">
            <a:avLst/>
          </a:prstGeom>
        </p:spPr>
      </p:pic>
    </p:spTree>
    <p:extLst>
      <p:ext uri="{BB962C8B-B14F-4D97-AF65-F5344CB8AC3E}">
        <p14:creationId xmlns:p14="http://schemas.microsoft.com/office/powerpoint/2010/main" val="56071271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xit" presetSubtype="0" fill="hold" nodeType="clickEffect">
                                  <p:stCondLst>
                                    <p:cond delay="0"/>
                                  </p:stCondLst>
                                  <p:childTnLst>
                                    <p:anim calcmode="lin" valueType="num">
                                      <p:cBhvr>
                                        <p:cTn id="21" dur="1000"/>
                                        <p:tgtEl>
                                          <p:spTgt spid="4"/>
                                        </p:tgtEl>
                                        <p:attrNameLst>
                                          <p:attrName>ppt_w</p:attrName>
                                        </p:attrNameLst>
                                      </p:cBhvr>
                                      <p:tavLst>
                                        <p:tav tm="0">
                                          <p:val>
                                            <p:strVal val="ppt_w"/>
                                          </p:val>
                                        </p:tav>
                                        <p:tav tm="100000">
                                          <p:val>
                                            <p:fltVal val="0"/>
                                          </p:val>
                                        </p:tav>
                                      </p:tavLst>
                                    </p:anim>
                                    <p:anim calcmode="lin" valueType="num">
                                      <p:cBhvr>
                                        <p:cTn id="22" dur="1000"/>
                                        <p:tgtEl>
                                          <p:spTgt spid="4"/>
                                        </p:tgtEl>
                                        <p:attrNameLst>
                                          <p:attrName>ppt_h</p:attrName>
                                        </p:attrNameLst>
                                      </p:cBhvr>
                                      <p:tavLst>
                                        <p:tav tm="0">
                                          <p:val>
                                            <p:strVal val="ppt_h"/>
                                          </p:val>
                                        </p:tav>
                                        <p:tav tm="100000">
                                          <p:val>
                                            <p:fltVal val="0"/>
                                          </p:val>
                                        </p:tav>
                                      </p:tavLst>
                                    </p:anim>
                                    <p:anim calcmode="lin" valueType="num">
                                      <p:cBhvr>
                                        <p:cTn id="23" dur="1000"/>
                                        <p:tgtEl>
                                          <p:spTgt spid="4"/>
                                        </p:tgtEl>
                                        <p:attrNameLst>
                                          <p:attrName>style.rotation</p:attrName>
                                        </p:attrNameLst>
                                      </p:cBhvr>
                                      <p:tavLst>
                                        <p:tav tm="0">
                                          <p:val>
                                            <p:fltVal val="0"/>
                                          </p:val>
                                        </p:tav>
                                        <p:tav tm="100000">
                                          <p:val>
                                            <p:fltVal val="90"/>
                                          </p:val>
                                        </p:tav>
                                      </p:tavLst>
                                    </p:anim>
                                    <p:animEffect transition="out" filter="fade">
                                      <p:cBhvr>
                                        <p:cTn id="24" dur="1000"/>
                                        <p:tgtEl>
                                          <p:spTgt spid="4"/>
                                        </p:tgtEl>
                                      </p:cBhvr>
                                    </p:animEffect>
                                    <p:set>
                                      <p:cBhvr>
                                        <p:cTn id="25" dur="1" fill="hold">
                                          <p:stCondLst>
                                            <p:cond delay="999"/>
                                          </p:stCondLst>
                                        </p:cTn>
                                        <p:tgtEl>
                                          <p:spTgt spid="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4524315"/>
          </a:xfrm>
          <a:prstGeom prst="rect">
            <a:avLst/>
          </a:prstGeom>
        </p:spPr>
        <p:txBody>
          <a:bodyPr wrap="square">
            <a:spAutoFit/>
          </a:bodyPr>
          <a:lstStyle/>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Errores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Bibliología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en la doctrina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742950" lvl="0" indent="-742950">
              <a:buFont typeface="+mj-lt"/>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en la moralidad.</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Eutanasia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Aborto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Pasa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por alto la soberanía de Dios sobre la vida</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Pasa por alto que el conocimiento del hombre es limitado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Pasa por alto el juramento hipocrático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31960650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xEl>
                                              <p:pRg st="4" end="4"/>
                                            </p:txEl>
                                          </p:spTgt>
                                        </p:tgtEl>
                                      </p:cBhvr>
                                    </p:animEffect>
                                    <p:set>
                                      <p:cBhvr>
                                        <p:cTn id="7" dur="1" fill="hold">
                                          <p:stCondLst>
                                            <p:cond delay="499"/>
                                          </p:stCondLst>
                                        </p:cTn>
                                        <p:tgtEl>
                                          <p:spTgt spid="3">
                                            <p:txEl>
                                              <p:pRg st="4" end="4"/>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3">
                                            <p:txEl>
                                              <p:pRg st="5" end="5"/>
                                            </p:txEl>
                                          </p:spTgt>
                                        </p:tgtEl>
                                      </p:cBhvr>
                                    </p:animEffect>
                                    <p:set>
                                      <p:cBhvr>
                                        <p:cTn id="10"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42" presetClass="exit" presetSubtype="0" fill="hold" nodeType="clickEffect">
                                  <p:stCondLst>
                                    <p:cond delay="0"/>
                                  </p:stCondLst>
                                  <p:childTnLst>
                                    <p:animEffect transition="out" filter="fade">
                                      <p:cBhvr>
                                        <p:cTn id="14" dur="1000"/>
                                        <p:tgtEl>
                                          <p:spTgt spid="3">
                                            <p:txEl>
                                              <p:pRg st="0" end="0"/>
                                            </p:txEl>
                                          </p:spTgt>
                                        </p:tgtEl>
                                      </p:cBhvr>
                                    </p:animEffect>
                                    <p:anim calcmode="lin" valueType="num">
                                      <p:cBhvr>
                                        <p:cTn id="15"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p:tgtEl>
                                          <p:spTgt spid="3">
                                            <p:txEl>
                                              <p:pRg st="0" end="0"/>
                                            </p:txEl>
                                          </p:spTgt>
                                        </p:tgtEl>
                                        <p:attrNameLst>
                                          <p:attrName>ppt_y</p:attrName>
                                        </p:attrNameLst>
                                      </p:cBhvr>
                                      <p:tavLst>
                                        <p:tav tm="0">
                                          <p:val>
                                            <p:strVal val="ppt_y"/>
                                          </p:val>
                                        </p:tav>
                                        <p:tav tm="100000">
                                          <p:val>
                                            <p:strVal val="ppt_y+.1"/>
                                          </p:val>
                                        </p:tav>
                                      </p:tavLst>
                                    </p:anim>
                                    <p:set>
                                      <p:cBhvr>
                                        <p:cTn id="17" dur="1" fill="hold">
                                          <p:stCondLst>
                                            <p:cond delay="999"/>
                                          </p:stCondLst>
                                        </p:cTn>
                                        <p:tgtEl>
                                          <p:spTgt spid="3">
                                            <p:txEl>
                                              <p:pRg st="0" end="0"/>
                                            </p:txEl>
                                          </p:spTgt>
                                        </p:tgtEl>
                                        <p:attrNameLst>
                                          <p:attrName>style.visibility</p:attrName>
                                        </p:attrNameLst>
                                      </p:cBhvr>
                                      <p:to>
                                        <p:strVal val="hidden"/>
                                      </p:to>
                                    </p:set>
                                  </p:childTnLst>
                                </p:cTn>
                              </p:par>
                              <p:par>
                                <p:cTn id="18" presetID="42" presetClass="exit" presetSubtype="0" fill="hold" nodeType="withEffect">
                                  <p:stCondLst>
                                    <p:cond delay="0"/>
                                  </p:stCondLst>
                                  <p:childTnLst>
                                    <p:animEffect transition="out" filter="fade">
                                      <p:cBhvr>
                                        <p:cTn id="19" dur="1000"/>
                                        <p:tgtEl>
                                          <p:spTgt spid="3">
                                            <p:txEl>
                                              <p:pRg st="1" end="1"/>
                                            </p:txEl>
                                          </p:spTgt>
                                        </p:tgtEl>
                                      </p:cBhvr>
                                    </p:animEffect>
                                    <p:anim calcmode="lin" valueType="num">
                                      <p:cBhvr>
                                        <p:cTn id="20"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p:tgtEl>
                                          <p:spTgt spid="3">
                                            <p:txEl>
                                              <p:pRg st="1" end="1"/>
                                            </p:txEl>
                                          </p:spTgt>
                                        </p:tgtEl>
                                        <p:attrNameLst>
                                          <p:attrName>ppt_y</p:attrName>
                                        </p:attrNameLst>
                                      </p:cBhvr>
                                      <p:tavLst>
                                        <p:tav tm="0">
                                          <p:val>
                                            <p:strVal val="ppt_y"/>
                                          </p:val>
                                        </p:tav>
                                        <p:tav tm="100000">
                                          <p:val>
                                            <p:strVal val="ppt_y+.1"/>
                                          </p:val>
                                        </p:tav>
                                      </p:tavLst>
                                    </p:anim>
                                    <p:set>
                                      <p:cBhvr>
                                        <p:cTn id="22"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742950" lvl="0" indent="-742950">
              <a:buFont typeface="+mj-lt"/>
              <a:buAutoNum type="alphaU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la moralidad.</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AutoNum type="arabi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Eutanasia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Aborto</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657350" lvl="2" indent="-742950">
              <a:buFont typeface="+mj-lt"/>
              <a:buAutoNum type="alphaL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aprobación del aborto ha convertido a la sociedad en una salvaje. </a:t>
            </a:r>
            <a:endPar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55,772,015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abortos desde que se aprobó la ley en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1973.</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Clinton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su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pastor en Arkansas en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1993</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Cuesta $5,000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dls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por un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huevo de una águila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calva, $750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hacerse un aborto en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Planned</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Parenthood</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48150180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2" end="2"/>
                                            </p:txEl>
                                          </p:spTgt>
                                        </p:tgtEl>
                                      </p:cBhvr>
                                    </p:animEffect>
                                    <p:anim calcmode="lin" valueType="num">
                                      <p:cBhvr>
                                        <p:cTn id="35"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p:tgtEl>
                                          <p:spTgt spid="3">
                                            <p:txEl>
                                              <p:pRg st="2" end="2"/>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2" end="2"/>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3" end="3"/>
                                            </p:txEl>
                                          </p:spTgt>
                                        </p:tgtEl>
                                      </p:cBhvr>
                                    </p:animEffect>
                                    <p:anim calcmode="lin" valueType="num">
                                      <p:cBhvr>
                                        <p:cTn id="40"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p:tgtEl>
                                          <p:spTgt spid="3">
                                            <p:txEl>
                                              <p:pRg st="3" end="3"/>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3" end="3"/>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4" end="4"/>
                                            </p:txEl>
                                          </p:spTgt>
                                        </p:tgtEl>
                                      </p:cBhvr>
                                    </p:animEffect>
                                    <p:anim calcmode="lin" valueType="num">
                                      <p:cBhvr>
                                        <p:cTn id="45"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p:tgtEl>
                                          <p:spTgt spid="3">
                                            <p:txEl>
                                              <p:pRg st="4" end="4"/>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4" end="4"/>
                                            </p:txEl>
                                          </p:spTgt>
                                        </p:tgtEl>
                                        <p:attrNameLst>
                                          <p:attrName>style.visibility</p:attrName>
                                        </p:attrNameLst>
                                      </p:cBhvr>
                                      <p:to>
                                        <p:strVal val="hidden"/>
                                      </p:to>
                                    </p:set>
                                  </p:childTnLst>
                                </p:cTn>
                              </p:par>
                              <p:par>
                                <p:cTn id="48" presetID="42" presetClass="exit" presetSubtype="0" fill="hold" nodeType="withEffect">
                                  <p:stCondLst>
                                    <p:cond delay="0"/>
                                  </p:stCondLst>
                                  <p:childTnLst>
                                    <p:animEffect transition="out" filter="fade">
                                      <p:cBhvr>
                                        <p:cTn id="49" dur="1000"/>
                                        <p:tgtEl>
                                          <p:spTgt spid="3">
                                            <p:txEl>
                                              <p:pRg st="5" end="5"/>
                                            </p:txEl>
                                          </p:spTgt>
                                        </p:tgtEl>
                                      </p:cBhvr>
                                    </p:animEffect>
                                    <p:anim calcmode="lin" valueType="num">
                                      <p:cBhvr>
                                        <p:cTn id="50"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p:tgtEl>
                                          <p:spTgt spid="3">
                                            <p:txEl>
                                              <p:pRg st="5" end="5"/>
                                            </p:txEl>
                                          </p:spTgt>
                                        </p:tgtEl>
                                        <p:attrNameLst>
                                          <p:attrName>ppt_y</p:attrName>
                                        </p:attrNameLst>
                                      </p:cBhvr>
                                      <p:tavLst>
                                        <p:tav tm="0">
                                          <p:val>
                                            <p:strVal val="ppt_y"/>
                                          </p:val>
                                        </p:tav>
                                        <p:tav tm="100000">
                                          <p:val>
                                            <p:strVal val="ppt_y+.1"/>
                                          </p:val>
                                        </p:tav>
                                      </p:tavLst>
                                    </p:anim>
                                    <p:set>
                                      <p:cBhvr>
                                        <p:cTn id="52"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lvl="0" indent="-742950">
              <a:buFont typeface="+mj-lt"/>
              <a:buAutoNum type="alphaU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la moralidad.</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Eutanasia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y Aborto</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p>
          <a:p>
            <a:pPr marL="1200150" lvl="1" indent="-742950">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Pena Capital.</a:t>
            </a: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Fue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prescrita en el Antiguo Testamento.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Lev. 24:21</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No fue prescrita para revivir a los muertos, fue para infundir temor en los vivos.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Dios da autoridad para ejercer la pena capital. Lev. 24:14</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194154037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nodeType="clickEffect">
                                  <p:stCondLst>
                                    <p:cond delay="0"/>
                                  </p:stCondLst>
                                  <p:childTnLst>
                                    <p:animEffect transition="out" filter="fade">
                                      <p:cBhvr>
                                        <p:cTn id="34" dur="1000"/>
                                        <p:tgtEl>
                                          <p:spTgt spid="3">
                                            <p:txEl>
                                              <p:pRg st="3" end="3"/>
                                            </p:txEl>
                                          </p:spTgt>
                                        </p:tgtEl>
                                      </p:cBhvr>
                                    </p:animEffect>
                                    <p:anim calcmode="lin" valueType="num">
                                      <p:cBhvr>
                                        <p:cTn id="35"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p:tgtEl>
                                          <p:spTgt spid="3">
                                            <p:txEl>
                                              <p:pRg st="3" end="3"/>
                                            </p:txEl>
                                          </p:spTgt>
                                        </p:tgtEl>
                                        <p:attrNameLst>
                                          <p:attrName>ppt_y</p:attrName>
                                        </p:attrNameLst>
                                      </p:cBhvr>
                                      <p:tavLst>
                                        <p:tav tm="0">
                                          <p:val>
                                            <p:strVal val="ppt_y"/>
                                          </p:val>
                                        </p:tav>
                                        <p:tav tm="100000">
                                          <p:val>
                                            <p:strVal val="ppt_y+.1"/>
                                          </p:val>
                                        </p:tav>
                                      </p:tavLst>
                                    </p:anim>
                                    <p:set>
                                      <p:cBhvr>
                                        <p:cTn id="37" dur="1" fill="hold">
                                          <p:stCondLst>
                                            <p:cond delay="999"/>
                                          </p:stCondLst>
                                        </p:cTn>
                                        <p:tgtEl>
                                          <p:spTgt spid="3">
                                            <p:txEl>
                                              <p:pRg st="3" end="3"/>
                                            </p:txEl>
                                          </p:spTgt>
                                        </p:tgtEl>
                                        <p:attrNameLst>
                                          <p:attrName>style.visibility</p:attrName>
                                        </p:attrNameLst>
                                      </p:cBhvr>
                                      <p:to>
                                        <p:strVal val="hidden"/>
                                      </p:to>
                                    </p:set>
                                  </p:childTnLst>
                                </p:cTn>
                              </p:par>
                              <p:par>
                                <p:cTn id="38" presetID="42" presetClass="exit" presetSubtype="0" fill="hold" nodeType="withEffect">
                                  <p:stCondLst>
                                    <p:cond delay="0"/>
                                  </p:stCondLst>
                                  <p:childTnLst>
                                    <p:animEffect transition="out" filter="fade">
                                      <p:cBhvr>
                                        <p:cTn id="39" dur="1000"/>
                                        <p:tgtEl>
                                          <p:spTgt spid="3">
                                            <p:txEl>
                                              <p:pRg st="4" end="4"/>
                                            </p:txEl>
                                          </p:spTgt>
                                        </p:tgtEl>
                                      </p:cBhvr>
                                    </p:animEffect>
                                    <p:anim calcmode="lin" valueType="num">
                                      <p:cBhvr>
                                        <p:cTn id="40"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p:tgtEl>
                                          <p:spTgt spid="3">
                                            <p:txEl>
                                              <p:pRg st="4" end="4"/>
                                            </p:txEl>
                                          </p:spTgt>
                                        </p:tgtEl>
                                        <p:attrNameLst>
                                          <p:attrName>ppt_y</p:attrName>
                                        </p:attrNameLst>
                                      </p:cBhvr>
                                      <p:tavLst>
                                        <p:tav tm="0">
                                          <p:val>
                                            <p:strVal val="ppt_y"/>
                                          </p:val>
                                        </p:tav>
                                        <p:tav tm="100000">
                                          <p:val>
                                            <p:strVal val="ppt_y+.1"/>
                                          </p:val>
                                        </p:tav>
                                      </p:tavLst>
                                    </p:anim>
                                    <p:set>
                                      <p:cBhvr>
                                        <p:cTn id="42" dur="1" fill="hold">
                                          <p:stCondLst>
                                            <p:cond delay="999"/>
                                          </p:stCondLst>
                                        </p:cTn>
                                        <p:tgtEl>
                                          <p:spTgt spid="3">
                                            <p:txEl>
                                              <p:pRg st="4" end="4"/>
                                            </p:txEl>
                                          </p:spTgt>
                                        </p:tgtEl>
                                        <p:attrNameLst>
                                          <p:attrName>style.visibility</p:attrName>
                                        </p:attrNameLst>
                                      </p:cBhvr>
                                      <p:to>
                                        <p:strVal val="hidden"/>
                                      </p:to>
                                    </p:set>
                                  </p:childTnLst>
                                </p:cTn>
                              </p:par>
                              <p:par>
                                <p:cTn id="43" presetID="42" presetClass="exit" presetSubtype="0" fill="hold" nodeType="withEffect">
                                  <p:stCondLst>
                                    <p:cond delay="0"/>
                                  </p:stCondLst>
                                  <p:childTnLst>
                                    <p:animEffect transition="out" filter="fade">
                                      <p:cBhvr>
                                        <p:cTn id="44" dur="1000"/>
                                        <p:tgtEl>
                                          <p:spTgt spid="3">
                                            <p:txEl>
                                              <p:pRg st="5" end="5"/>
                                            </p:txEl>
                                          </p:spTgt>
                                        </p:tgtEl>
                                      </p:cBhvr>
                                    </p:animEffect>
                                    <p:anim calcmode="lin" valueType="num">
                                      <p:cBhvr>
                                        <p:cTn id="45"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p:tgtEl>
                                          <p:spTgt spid="3">
                                            <p:txEl>
                                              <p:pRg st="5" end="5"/>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2" presetClass="exit" presetSubtype="0" fill="hold" nodeType="clickEffect">
                                  <p:stCondLst>
                                    <p:cond delay="0"/>
                                  </p:stCondLst>
                                  <p:childTnLst>
                                    <p:animEffect transition="out" filter="fade">
                                      <p:cBhvr>
                                        <p:cTn id="51" dur="1000"/>
                                        <p:tgtEl>
                                          <p:spTgt spid="3">
                                            <p:txEl>
                                              <p:pRg st="2" end="2"/>
                                            </p:txEl>
                                          </p:spTgt>
                                        </p:tgtEl>
                                      </p:cBhvr>
                                    </p:animEffect>
                                    <p:anim calcmode="lin" valueType="num">
                                      <p:cBhvr>
                                        <p:cTn id="52"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53" dur="1000"/>
                                        <p:tgtEl>
                                          <p:spTgt spid="3">
                                            <p:txEl>
                                              <p:pRg st="2" end="2"/>
                                            </p:txEl>
                                          </p:spTgt>
                                        </p:tgtEl>
                                        <p:attrNameLst>
                                          <p:attrName>ppt_y</p:attrName>
                                        </p:attrNameLst>
                                      </p:cBhvr>
                                      <p:tavLst>
                                        <p:tav tm="0">
                                          <p:val>
                                            <p:strVal val="ppt_y"/>
                                          </p:val>
                                        </p:tav>
                                        <p:tav tm="100000">
                                          <p:val>
                                            <p:strVal val="ppt_y+.1"/>
                                          </p:val>
                                        </p:tav>
                                      </p:tavLst>
                                    </p:anim>
                                    <p:set>
                                      <p:cBhvr>
                                        <p:cTn id="54"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42" presetClass="exit" presetSubtype="0" fill="hold" nodeType="clickEffect">
                                  <p:stCondLst>
                                    <p:cond delay="0"/>
                                  </p:stCondLst>
                                  <p:childTnLst>
                                    <p:animEffect transition="out" filter="fade">
                                      <p:cBhvr>
                                        <p:cTn id="58" dur="1000"/>
                                        <p:tgtEl>
                                          <p:spTgt spid="3">
                                            <p:txEl>
                                              <p:pRg st="1" end="1"/>
                                            </p:txEl>
                                          </p:spTgt>
                                        </p:tgtEl>
                                      </p:cBhvr>
                                    </p:animEffect>
                                    <p:anim calcmode="lin" valueType="num">
                                      <p:cBhvr>
                                        <p:cTn id="59"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60" dur="1000"/>
                                        <p:tgtEl>
                                          <p:spTgt spid="3">
                                            <p:txEl>
                                              <p:pRg st="1" end="1"/>
                                            </p:txEl>
                                          </p:spTgt>
                                        </p:tgtEl>
                                        <p:attrNameLst>
                                          <p:attrName>ppt_y</p:attrName>
                                        </p:attrNameLst>
                                      </p:cBhvr>
                                      <p:tavLst>
                                        <p:tav tm="0">
                                          <p:val>
                                            <p:strVal val="ppt_y"/>
                                          </p:val>
                                        </p:tav>
                                        <p:tav tm="100000">
                                          <p:val>
                                            <p:strVal val="ppt_y+.1"/>
                                          </p:val>
                                        </p:tav>
                                      </p:tavLst>
                                    </p:anim>
                                    <p:set>
                                      <p:cBhvr>
                                        <p:cTn id="61"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3970318"/>
          </a:xfrm>
          <a:prstGeom prst="rect">
            <a:avLst/>
          </a:prstGeom>
        </p:spPr>
        <p:txBody>
          <a:bodyPr wrap="square">
            <a:spAutoFit/>
          </a:bodyPr>
          <a:lstStyle/>
          <a:p>
            <a:pPr marL="742950" lvl="0" indent="-742950">
              <a:buFont typeface="+mj-lt"/>
              <a:buAutoNum type="alphaU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la moralidad.</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Matrimonio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entre personas del mismo sexo.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Nadie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nace así.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Génesis 1:27</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idea del matrimonio es para la procreación. Génesis 1:28</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 abominación a Jehová. Lev 18:22; 1 Co 6:9;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Rom</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1:18, 21, 24, 26, 27;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5:20</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30098462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xit" presetSubtype="0" fill="hold" nodeType="clickEffect">
                                  <p:stCondLst>
                                    <p:cond delay="0"/>
                                  </p:stCondLst>
                                  <p:childTnLst>
                                    <p:animEffect transition="out" filter="fade">
                                      <p:cBhvr>
                                        <p:cTn id="28" dur="1000"/>
                                        <p:tgtEl>
                                          <p:spTgt spid="3">
                                            <p:txEl>
                                              <p:pRg st="2" end="2"/>
                                            </p:txEl>
                                          </p:spTgt>
                                        </p:tgtEl>
                                      </p:cBhvr>
                                    </p:animEffect>
                                    <p:anim calcmode="lin" valueType="num">
                                      <p:cBhvr>
                                        <p:cTn id="29"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p:tgtEl>
                                          <p:spTgt spid="3">
                                            <p:txEl>
                                              <p:pRg st="2" end="2"/>
                                            </p:txEl>
                                          </p:spTgt>
                                        </p:tgtEl>
                                        <p:attrNameLst>
                                          <p:attrName>ppt_y</p:attrName>
                                        </p:attrNameLst>
                                      </p:cBhvr>
                                      <p:tavLst>
                                        <p:tav tm="0">
                                          <p:val>
                                            <p:strVal val="ppt_y"/>
                                          </p:val>
                                        </p:tav>
                                        <p:tav tm="100000">
                                          <p:val>
                                            <p:strVal val="ppt_y+.1"/>
                                          </p:val>
                                        </p:tav>
                                      </p:tavLst>
                                    </p:anim>
                                    <p:set>
                                      <p:cBhvr>
                                        <p:cTn id="31" dur="1" fill="hold">
                                          <p:stCondLst>
                                            <p:cond delay="999"/>
                                          </p:stCondLst>
                                        </p:cTn>
                                        <p:tgtEl>
                                          <p:spTgt spid="3">
                                            <p:txEl>
                                              <p:pRg st="2" end="2"/>
                                            </p:txEl>
                                          </p:spTgt>
                                        </p:tgtEl>
                                        <p:attrNameLst>
                                          <p:attrName>style.visibility</p:attrName>
                                        </p:attrNameLst>
                                      </p:cBhvr>
                                      <p:to>
                                        <p:strVal val="hidden"/>
                                      </p:to>
                                    </p:set>
                                  </p:childTnLst>
                                </p:cTn>
                              </p:par>
                              <p:par>
                                <p:cTn id="32" presetID="42" presetClass="exit" presetSubtype="0" fill="hold" nodeType="withEffect">
                                  <p:stCondLst>
                                    <p:cond delay="0"/>
                                  </p:stCondLst>
                                  <p:childTnLst>
                                    <p:animEffect transition="out" filter="fade">
                                      <p:cBhvr>
                                        <p:cTn id="33" dur="1000"/>
                                        <p:tgtEl>
                                          <p:spTgt spid="3">
                                            <p:txEl>
                                              <p:pRg st="3" end="3"/>
                                            </p:txEl>
                                          </p:spTgt>
                                        </p:tgtEl>
                                      </p:cBhvr>
                                    </p:animEffect>
                                    <p:anim calcmode="lin" valueType="num">
                                      <p:cBhvr>
                                        <p:cTn id="34"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p:tgtEl>
                                          <p:spTgt spid="3">
                                            <p:txEl>
                                              <p:pRg st="3" end="3"/>
                                            </p:txEl>
                                          </p:spTgt>
                                        </p:tgtEl>
                                        <p:attrNameLst>
                                          <p:attrName>ppt_y</p:attrName>
                                        </p:attrNameLst>
                                      </p:cBhvr>
                                      <p:tavLst>
                                        <p:tav tm="0">
                                          <p:val>
                                            <p:strVal val="ppt_y"/>
                                          </p:val>
                                        </p:tav>
                                        <p:tav tm="100000">
                                          <p:val>
                                            <p:strVal val="ppt_y+.1"/>
                                          </p:val>
                                        </p:tav>
                                      </p:tavLst>
                                    </p:anim>
                                    <p:set>
                                      <p:cBhvr>
                                        <p:cTn id="36" dur="1" fill="hold">
                                          <p:stCondLst>
                                            <p:cond delay="999"/>
                                          </p:stCondLst>
                                        </p:cTn>
                                        <p:tgtEl>
                                          <p:spTgt spid="3">
                                            <p:txEl>
                                              <p:pRg st="3" end="3"/>
                                            </p:txEl>
                                          </p:spTgt>
                                        </p:tgtEl>
                                        <p:attrNameLst>
                                          <p:attrName>style.visibility</p:attrName>
                                        </p:attrNameLst>
                                      </p:cBhvr>
                                      <p:to>
                                        <p:strVal val="hidden"/>
                                      </p:to>
                                    </p:set>
                                  </p:childTnLst>
                                </p:cTn>
                              </p:par>
                              <p:par>
                                <p:cTn id="37" presetID="42" presetClass="exit" presetSubtype="0" fill="hold" nodeType="withEffect">
                                  <p:stCondLst>
                                    <p:cond delay="0"/>
                                  </p:stCondLst>
                                  <p:childTnLst>
                                    <p:animEffect transition="out" filter="fade">
                                      <p:cBhvr>
                                        <p:cTn id="38" dur="1000"/>
                                        <p:tgtEl>
                                          <p:spTgt spid="3">
                                            <p:txEl>
                                              <p:pRg st="4" end="4"/>
                                            </p:txEl>
                                          </p:spTgt>
                                        </p:tgtEl>
                                      </p:cBhvr>
                                    </p:animEffect>
                                    <p:anim calcmode="lin" valueType="num">
                                      <p:cBhvr>
                                        <p:cTn id="39"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p:tgtEl>
                                          <p:spTgt spid="3">
                                            <p:txEl>
                                              <p:pRg st="4" end="4"/>
                                            </p:txEl>
                                          </p:spTgt>
                                        </p:tgtEl>
                                        <p:attrNameLst>
                                          <p:attrName>ppt_y</p:attrName>
                                        </p:attrNameLst>
                                      </p:cBhvr>
                                      <p:tavLst>
                                        <p:tav tm="0">
                                          <p:val>
                                            <p:strVal val="ppt_y"/>
                                          </p:val>
                                        </p:tav>
                                        <p:tav tm="100000">
                                          <p:val>
                                            <p:strVal val="ppt_y+.1"/>
                                          </p:val>
                                        </p:tav>
                                      </p:tavLst>
                                    </p:anim>
                                    <p:set>
                                      <p:cBhvr>
                                        <p:cTn id="41"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LA </a:t>
            </a:r>
            <a:r>
              <a:rPr lang="es-MX" sz="4800" b="1" dirty="0">
                <a:solidFill>
                  <a:schemeClr val="tx1"/>
                </a:solidFill>
                <a:latin typeface="IrisUPC" panose="020B0604020202020204" pitchFamily="34" charset="-34"/>
                <a:cs typeface="IrisUPC" panose="020B0604020202020204" pitchFamily="34" charset="-34"/>
              </a:rPr>
              <a:t>AUTORIDAD FINAL DE LA BIBLIA</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078313"/>
          </a:xfrm>
          <a:prstGeom prst="rect">
            <a:avLst/>
          </a:prstGeom>
        </p:spPr>
        <p:txBody>
          <a:bodyPr wrap="square">
            <a:spAutoFit/>
          </a:bodyPr>
          <a:lstStyle/>
          <a:p>
            <a:pPr marL="742950" lvl="0" indent="-742950">
              <a:buFont typeface="+mj-lt"/>
              <a:buAutoNum type="alphaU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Impacto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 la moralidad.</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200150" lvl="1" indent="-742950">
              <a:buFont typeface="+mj-lt"/>
              <a:buAutoNum type="arabicPeriod" startAt="3"/>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Matrimonio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entre personas del mismo sexo.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Simplemente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no entienden. Se necesita un fundamento objetivo para determinar lo que es bueno o lo que es malo.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Está bien que los religiosos usen la Biblia como argumento, si eso es lo que creen”. </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943100" lvl="3" indent="-571500">
              <a:buFont typeface="Arial" panose="020B0604020202020204" pitchFamily="34" charset="0"/>
              <a:buChar char="•"/>
            </a:pP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“It’s O.K. to say no to drugs”</a:t>
            </a:r>
          </a:p>
          <a:p>
            <a:pPr marL="1943100" lvl="3" indent="-571500">
              <a:buFont typeface="Arial" panose="020B0604020202020204" pitchFamily="34" charset="0"/>
              <a:buChar char="•"/>
            </a:pPr>
            <a:r>
              <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“Friends don’t let friends drink and drive”.</a:t>
            </a:r>
          </a:p>
        </p:txBody>
      </p:sp>
    </p:spTree>
    <p:extLst>
      <p:ext uri="{BB962C8B-B14F-4D97-AF65-F5344CB8AC3E}">
        <p14:creationId xmlns:p14="http://schemas.microsoft.com/office/powerpoint/2010/main" val="137268381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5029200"/>
          </a:xfrm>
          <a:effectLst>
            <a:outerShdw dist="17961" dir="2700000" algn="ctr" rotWithShape="0">
              <a:schemeClr val="bg2"/>
            </a:outerShdw>
          </a:effectLst>
        </p:spPr>
        <p:txBody>
          <a:bodyPr/>
          <a:lstStyle/>
          <a:p>
            <a:pPr lvl="0"/>
            <a:r>
              <a:rPr lang="es-MX" sz="4800" b="1" dirty="0" smtClean="0">
                <a:solidFill>
                  <a:schemeClr val="tx1"/>
                </a:solidFill>
                <a:latin typeface="IrisUPC" panose="020B0604020202020204" pitchFamily="34" charset="-34"/>
                <a:cs typeface="IrisUPC" panose="020B0604020202020204" pitchFamily="34" charset="-34"/>
              </a:rPr>
              <a:t>Gracias</a:t>
            </a:r>
            <a:br>
              <a:rPr lang="es-MX" sz="4800" b="1" dirty="0" smtClean="0">
                <a:solidFill>
                  <a:schemeClr val="tx1"/>
                </a:solidFill>
                <a:latin typeface="IrisUPC" panose="020B0604020202020204" pitchFamily="34" charset="-34"/>
                <a:cs typeface="IrisUPC" panose="020B0604020202020204" pitchFamily="34" charset="-34"/>
              </a:rPr>
            </a:br>
            <a:r>
              <a:rPr lang="es-MX" sz="4800" b="1" dirty="0" smtClean="0">
                <a:solidFill>
                  <a:schemeClr val="tx1"/>
                </a:solidFill>
                <a:latin typeface="IrisUPC" panose="020B0604020202020204" pitchFamily="34" charset="-34"/>
                <a:cs typeface="IrisUPC" panose="020B0604020202020204" pitchFamily="34" charset="-34"/>
              </a:rPr>
              <a:t>¡Dios los Bendiga!</a:t>
            </a:r>
            <a:endParaRPr lang="en-US" sz="4800" b="1" dirty="0">
              <a:solidFill>
                <a:schemeClr val="tx1"/>
              </a:solidFill>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08977929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1000"/>
                                        <p:tgtEl>
                                          <p:spTgt spid="21506"/>
                                        </p:tgtEl>
                                      </p:cBhvr>
                                    </p:animEffect>
                                    <p:anim calcmode="lin" valueType="num">
                                      <p:cBhvr>
                                        <p:cTn id="8" dur="1000" fill="hold"/>
                                        <p:tgtEl>
                                          <p:spTgt spid="21506"/>
                                        </p:tgtEl>
                                        <p:attrNameLst>
                                          <p:attrName>ppt_x</p:attrName>
                                        </p:attrNameLst>
                                      </p:cBhvr>
                                      <p:tavLst>
                                        <p:tav tm="0">
                                          <p:val>
                                            <p:strVal val="#ppt_x"/>
                                          </p:val>
                                        </p:tav>
                                        <p:tav tm="100000">
                                          <p:val>
                                            <p:strVal val="#ppt_x"/>
                                          </p:val>
                                        </p:tav>
                                      </p:tavLst>
                                    </p:anim>
                                    <p:anim calcmode="lin" valueType="num">
                                      <p:cBhvr>
                                        <p:cTn id="9" dur="1000" fill="hold"/>
                                        <p:tgtEl>
                                          <p:spTgt spid="215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surgimiento del término “Fundamentalista”.</a:t>
            </a:r>
          </a:p>
          <a:p>
            <a:pPr marL="1657350" lvl="2" indent="-742950">
              <a:buFont typeface="+mj-lt"/>
              <a:buAutoNum type="alphaLcPeriod" startAt="2"/>
            </a:pP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Lo Fundamental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no solo atacaba el modernismo, sino el romanismo, el socialismo y las sectas.</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1657350" lvl="2" indent="-742950">
              <a:buFont typeface="+mj-lt"/>
              <a:buAutoNum type="alphaLcPeriod" startAt="2"/>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causa fundamentalista avanzó con la Conferencia Mundial del Fundamentalismo Cristiano en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Philadelphia</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en 1919.</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a:pP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1"/>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237890173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04800"/>
            <a:ext cx="8077200" cy="914400"/>
          </a:xfrm>
          <a:effectLst>
            <a:outerShdw dist="17961" dir="2700000" algn="ctr" rotWithShape="0">
              <a:schemeClr val="bg2"/>
            </a:outerShdw>
          </a:effectLst>
        </p:spPr>
        <p:txBody>
          <a:bodyPr/>
          <a:lstStyle/>
          <a:p>
            <a:pPr lvl="0" algn="l"/>
            <a:r>
              <a:rPr lang="es-MX" sz="4800" b="1" dirty="0" smtClean="0">
                <a:solidFill>
                  <a:schemeClr val="tx1"/>
                </a:solidFill>
                <a:latin typeface="IrisUPC" panose="020B0604020202020204" pitchFamily="34" charset="-34"/>
                <a:cs typeface="IrisUPC" panose="020B0604020202020204" pitchFamily="34" charset="-34"/>
              </a:rPr>
              <a:t>EL </a:t>
            </a:r>
            <a:r>
              <a:rPr lang="es-MX" sz="4800" b="1" dirty="0">
                <a:solidFill>
                  <a:schemeClr val="tx1"/>
                </a:solidFill>
                <a:latin typeface="IrisUPC" panose="020B0604020202020204" pitchFamily="34" charset="-34"/>
                <a:cs typeface="IrisUPC" panose="020B0604020202020204" pitchFamily="34" charset="-34"/>
              </a:rPr>
              <a:t>FUNDAMENTALISMO </a:t>
            </a:r>
            <a:r>
              <a:rPr lang="es-MX" sz="4800" b="1" dirty="0" smtClean="0">
                <a:solidFill>
                  <a:schemeClr val="tx1"/>
                </a:solidFill>
                <a:latin typeface="IrisUPC" panose="020B0604020202020204" pitchFamily="34" charset="-34"/>
                <a:cs typeface="IrisUPC" panose="020B0604020202020204" pitchFamily="34" charset="-34"/>
              </a:rPr>
              <a:t>EQUILIBRADO</a:t>
            </a:r>
            <a:endParaRPr lang="en-US" sz="4800" b="1" dirty="0">
              <a:solidFill>
                <a:schemeClr val="tx1"/>
              </a:solidFill>
              <a:latin typeface="IrisUPC" panose="020B0604020202020204" pitchFamily="34" charset="-34"/>
              <a:cs typeface="IrisUPC" panose="020B0604020202020204" pitchFamily="34" charset="-34"/>
            </a:endParaRPr>
          </a:p>
        </p:txBody>
      </p:sp>
      <p:sp>
        <p:nvSpPr>
          <p:cNvPr id="3" name="Rectangle 2"/>
          <p:cNvSpPr/>
          <p:nvPr/>
        </p:nvSpPr>
        <p:spPr>
          <a:xfrm>
            <a:off x="457200" y="1066800"/>
            <a:ext cx="8305800" cy="5632311"/>
          </a:xfrm>
          <a:prstGeom prst="rect">
            <a:avLst/>
          </a:prstGeom>
        </p:spPr>
        <p:txBody>
          <a:bodyPr wrap="square">
            <a:spAutoFit/>
          </a:bodyPr>
          <a:lstStyle/>
          <a:p>
            <a:pPr marL="514350" indent="-514350">
              <a:buAutoNum type="alphaU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Breve reseña histórica del Fundamentalismo</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 era del alumbramiento.</a:t>
            </a:r>
          </a:p>
          <a:p>
            <a:pPr marL="971550" lvl="1" indent="-514350">
              <a:buFont typeface="+mj-lt"/>
              <a:buAutoNum type="arabicPeriod"/>
            </a:pP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El surgimiento del término “Fundamentalista”.</a:t>
            </a:r>
          </a:p>
          <a:p>
            <a:pPr marL="1657350" lvl="2" indent="-742950">
              <a:buFont typeface="+mj-lt"/>
              <a:buAutoNum type="alphaLcPeriod" startAt="4"/>
            </a:pPr>
            <a:r>
              <a:rPr lang="es-MX" sz="3600" b="1" dirty="0" smtClean="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Se </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atribuye a Edward Lee </a:t>
            </a:r>
            <a:r>
              <a:rPr lang="es-MX" sz="3600" b="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Laws</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editor del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Watchman</a:t>
            </a:r>
            <a:r>
              <a:rPr lang="es-MX" sz="3600" b="1" i="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a:t>
            </a:r>
            <a:r>
              <a:rPr lang="es-MX" sz="3600" b="1" i="1" dirty="0" err="1">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Examiner</a:t>
            </a:r>
            <a:r>
              <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rPr>
              <a:t>, quien usó el término “fundamentalista” por primera vez para combatir el modernismo dentro de la Convención Bautista del Norte.</a:t>
            </a:r>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marL="2114550" lvl="3" indent="-742950">
              <a:buFont typeface="+mj-lt"/>
              <a:buAutoNum type="alphaLcPeriod"/>
            </a:pPr>
            <a:endParaRPr lang="es-MX"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a:p>
            <a:pPr lvl="1"/>
            <a:endParaRPr lang="en-US" sz="3600" b="1" dirty="0">
              <a:effectLst>
                <a:outerShdw blurRad="38100" dist="38100" dir="2700000" algn="tl">
                  <a:srgbClr val="000000">
                    <a:alpha val="43137"/>
                  </a:srgbClr>
                </a:outerShdw>
              </a:effectLst>
              <a:latin typeface="IrisUPC" panose="020B0604020202020204" pitchFamily="34" charset="-34"/>
              <a:cs typeface="IrisUPC" panose="020B0604020202020204" pitchFamily="34" charset="-34"/>
            </a:endParaRPr>
          </a:p>
        </p:txBody>
      </p:sp>
    </p:spTree>
    <p:extLst>
      <p:ext uri="{BB962C8B-B14F-4D97-AF65-F5344CB8AC3E}">
        <p14:creationId xmlns:p14="http://schemas.microsoft.com/office/powerpoint/2010/main" val="36090962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
      <a:dk1>
        <a:srgbClr val="FFFFFF"/>
      </a:dk1>
      <a:lt1>
        <a:srgbClr val="FFFFFF"/>
      </a:lt1>
      <a:dk2>
        <a:srgbClr val="000000"/>
      </a:dk2>
      <a:lt2>
        <a:srgbClr val="00000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4356</TotalTime>
  <Words>4926</Words>
  <Application>Microsoft Office PowerPoint</Application>
  <PresentationFormat>On-screen Show (4:3)</PresentationFormat>
  <Paragraphs>649</Paragraphs>
  <Slides>75</Slides>
  <Notes>74</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Default Design</vt:lpstr>
      <vt:lpstr>Temas de  APOLOGÉTICA</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PowerPoint Presentation</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EL FUNDAMENTALISMO EQUILIBRADO</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CRISTOLOGÍA Y SECTAS</vt:lpstr>
      <vt:lpstr>LA AUTORIDAD FINAL DE LA BIBLIA</vt:lpstr>
      <vt:lpstr>PowerPoint Presentation</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LA AUTORIDAD FINAL DE LA BIBLIA</vt:lpstr>
      <vt:lpstr>Juramento hipocrático</vt:lpstr>
      <vt:lpstr>LA AUTORIDAD FINAL DE LA BIBLIA</vt:lpstr>
      <vt:lpstr>LA AUTORIDAD FINAL DE LA BIBLIA</vt:lpstr>
      <vt:lpstr>LA AUTORIDAD FINAL DE LA BIBLIA</vt:lpstr>
      <vt:lpstr>LA AUTORIDAD FINAL DE LA BIBLIA</vt:lpstr>
      <vt:lpstr>LA AUTORIDAD FINAL DE LA BIBLIA</vt:lpstr>
      <vt:lpstr>Gracias ¡Dios los Bendiga!</vt:lpstr>
    </vt:vector>
  </TitlesOfParts>
  <Company>ImageVine</Company>
  <LinksUpToDate>false</LinksUpToDate>
  <SharedDoc>false</SharedDoc>
  <HyperlinkBase>www.imagevine.com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ImageVine</dc:creator>
  <cp:lastModifiedBy>José Luis Torres</cp:lastModifiedBy>
  <cp:revision>112</cp:revision>
  <dcterms:created xsi:type="dcterms:W3CDTF">2002-04-02T03:32:19Z</dcterms:created>
  <dcterms:modified xsi:type="dcterms:W3CDTF">2015-04-11T15:40:56Z</dcterms:modified>
  <cp:category>Semon Templates</cp:category>
</cp:coreProperties>
</file>