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88" r:id="rId4"/>
    <p:sldMasterId id="2147483700" r:id="rId5"/>
    <p:sldMasterId id="2147483712" r:id="rId6"/>
    <p:sldMasterId id="2147483724" r:id="rId7"/>
    <p:sldMasterId id="2147483736" r:id="rId8"/>
  </p:sldMasterIdLst>
  <p:notesMasterIdLst>
    <p:notesMasterId r:id="rId160"/>
  </p:notesMasterIdLst>
  <p:sldIdLst>
    <p:sldId id="256" r:id="rId9"/>
    <p:sldId id="257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  <p:sldId id="405" r:id="rId142"/>
    <p:sldId id="406" r:id="rId143"/>
    <p:sldId id="407" r:id="rId144"/>
    <p:sldId id="408" r:id="rId145"/>
    <p:sldId id="409" r:id="rId146"/>
    <p:sldId id="410" r:id="rId147"/>
    <p:sldId id="411" r:id="rId148"/>
    <p:sldId id="412" r:id="rId149"/>
    <p:sldId id="413" r:id="rId150"/>
    <p:sldId id="414" r:id="rId151"/>
    <p:sldId id="415" r:id="rId152"/>
    <p:sldId id="416" r:id="rId153"/>
    <p:sldId id="417" r:id="rId154"/>
    <p:sldId id="418" r:id="rId155"/>
    <p:sldId id="419" r:id="rId156"/>
    <p:sldId id="420" r:id="rId157"/>
    <p:sldId id="421" r:id="rId158"/>
    <p:sldId id="422" r:id="rId15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54" Type="http://schemas.openxmlformats.org/officeDocument/2006/relationships/slide" Target="slides/slide146.xml"/><Relationship Id="rId159" Type="http://schemas.openxmlformats.org/officeDocument/2006/relationships/slide" Target="slides/slide151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slide" Target="slides/slide14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6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32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234B96-AD93-4AE0-8560-41685D3E3A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146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A1FF0E-5381-4483-BA7D-247D8FD2EE70}" type="slidenum">
              <a:rPr lang="es-ES"/>
              <a:pPr/>
              <a:t>1</a:t>
            </a:fld>
            <a:endParaRPr lang="es-ES"/>
          </a:p>
        </p:txBody>
      </p:sp>
      <p:sp>
        <p:nvSpPr>
          <p:cNvPr id="224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07E280-D546-400A-A83D-5D855CF5AD8D}" type="slidenum">
              <a:rPr lang="es-ES"/>
              <a:pPr/>
              <a:t>10</a:t>
            </a:fld>
            <a:endParaRPr lang="es-ES"/>
          </a:p>
        </p:txBody>
      </p:sp>
      <p:sp>
        <p:nvSpPr>
          <p:cNvPr id="233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7A0554-E4FD-4830-8FF5-1C0A97A3E096}" type="slidenum">
              <a:rPr lang="es-ES">
                <a:solidFill>
                  <a:srgbClr val="000000"/>
                </a:solidFill>
              </a:rPr>
              <a:pPr/>
              <a:t>100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5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5D6BE2-4A98-4B36-BA38-C5C682CF1CD3}" type="slidenum">
              <a:rPr lang="es-ES">
                <a:solidFill>
                  <a:srgbClr val="000000"/>
                </a:solidFill>
              </a:rPr>
              <a:pPr/>
              <a:t>101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6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BBBFE6-E92C-400B-9937-51AF9B3C93B9}" type="slidenum">
              <a:rPr lang="es-ES">
                <a:solidFill>
                  <a:srgbClr val="000000"/>
                </a:solidFill>
              </a:rPr>
              <a:pPr/>
              <a:t>102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7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ECA8E-CDBB-4D8E-9366-8BD3266B05EC}" type="slidenum">
              <a:rPr lang="es-ES">
                <a:solidFill>
                  <a:srgbClr val="000000"/>
                </a:solidFill>
              </a:rPr>
              <a:pPr/>
              <a:t>103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8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E351C2-A6D1-45D5-AABA-21E3F3C483BE}" type="slidenum">
              <a:rPr lang="es-ES">
                <a:solidFill>
                  <a:srgbClr val="000000"/>
                </a:solidFill>
              </a:rPr>
              <a:pPr/>
              <a:t>104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9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FC6811-8A89-4532-801C-4B5E622FC017}" type="slidenum">
              <a:rPr lang="es-ES">
                <a:solidFill>
                  <a:srgbClr val="000000"/>
                </a:solidFill>
              </a:rPr>
              <a:pPr/>
              <a:t>105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0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9E1613-80E8-4864-A78B-C445013FAA81}" type="slidenum">
              <a:rPr lang="es-ES">
                <a:solidFill>
                  <a:srgbClr val="000000"/>
                </a:solidFill>
              </a:rPr>
              <a:pPr/>
              <a:t>106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1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C4809B-F601-4B70-8A09-EB76ECEAA85D}" type="slidenum">
              <a:rPr lang="es-ES">
                <a:solidFill>
                  <a:srgbClr val="000000"/>
                </a:solidFill>
              </a:rPr>
              <a:pPr/>
              <a:t>107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2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4B1884-20E2-4C15-BF70-F53D83395A96}" type="slidenum">
              <a:rPr lang="es-ES">
                <a:solidFill>
                  <a:srgbClr val="000000"/>
                </a:solidFill>
              </a:rPr>
              <a:pPr/>
              <a:t>108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3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A24A67-1534-4BC2-A64C-BF87B91A32CE}" type="slidenum">
              <a:rPr lang="es-ES">
                <a:solidFill>
                  <a:srgbClr val="000000"/>
                </a:solidFill>
              </a:rPr>
              <a:pPr/>
              <a:t>109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4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E276F1-8C05-4751-82C5-38A8208C28DF}" type="slidenum">
              <a:rPr lang="es-ES"/>
              <a:pPr/>
              <a:t>11</a:t>
            </a:fld>
            <a:endParaRPr lang="es-ES"/>
          </a:p>
        </p:txBody>
      </p:sp>
      <p:sp>
        <p:nvSpPr>
          <p:cNvPr id="234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0B2084-DF36-46B8-8323-119124F1734A}" type="slidenum">
              <a:rPr lang="es-ES">
                <a:solidFill>
                  <a:srgbClr val="000000"/>
                </a:solidFill>
              </a:rPr>
              <a:pPr/>
              <a:t>110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5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A32FD5-B4BD-4113-BD2C-F174F88D608C}" type="slidenum">
              <a:rPr lang="es-ES">
                <a:solidFill>
                  <a:srgbClr val="000000"/>
                </a:solidFill>
              </a:rPr>
              <a:pPr/>
              <a:t>111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6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EC70FD-A2B2-4876-B17B-83073B106A24}" type="slidenum">
              <a:rPr lang="es-ES">
                <a:solidFill>
                  <a:srgbClr val="000000"/>
                </a:solidFill>
              </a:rPr>
              <a:pPr/>
              <a:t>112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7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9A4C32-F21D-49B8-B126-082783D75392}" type="slidenum">
              <a:rPr lang="es-ES">
                <a:solidFill>
                  <a:srgbClr val="000000"/>
                </a:solidFill>
              </a:rPr>
              <a:pPr/>
              <a:t>113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8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D86202-FC0D-4BDB-844C-2B1A6B5E0860}" type="slidenum">
              <a:rPr lang="es-ES">
                <a:solidFill>
                  <a:srgbClr val="000000"/>
                </a:solidFill>
              </a:rPr>
              <a:pPr/>
              <a:t>114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39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DF24BA-FE7D-4390-8B7A-17968B6C1608}" type="slidenum">
              <a:rPr lang="es-ES">
                <a:solidFill>
                  <a:srgbClr val="000000"/>
                </a:solidFill>
              </a:rPr>
              <a:pPr/>
              <a:t>115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40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804536-FD1B-4AE5-A10A-F993E877E68C}" type="slidenum">
              <a:rPr lang="es-ES">
                <a:solidFill>
                  <a:srgbClr val="000000"/>
                </a:solidFill>
              </a:rPr>
              <a:pPr/>
              <a:t>116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42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A2A01E-091D-4FCC-93EC-15CE84668043}" type="slidenum">
              <a:rPr lang="es-ES">
                <a:solidFill>
                  <a:srgbClr val="000000"/>
                </a:solidFill>
              </a:rPr>
              <a:pPr/>
              <a:t>117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43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9F1A5-C3A4-4C29-AE70-70ECCAD14AF9}" type="slidenum">
              <a:rPr lang="es-ES">
                <a:solidFill>
                  <a:srgbClr val="000000"/>
                </a:solidFill>
              </a:rPr>
              <a:pPr/>
              <a:t>118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44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A2F80F-84DD-45E4-A32A-19FB8DA8A60E}" type="slidenum">
              <a:rPr lang="es-ES">
                <a:solidFill>
                  <a:srgbClr val="000000"/>
                </a:solidFill>
              </a:rPr>
              <a:pPr/>
              <a:t>119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45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C9B6CD-01A4-4868-9CB7-FEC3ABEE4D55}" type="slidenum">
              <a:rPr lang="es-ES"/>
              <a:pPr/>
              <a:t>12</a:t>
            </a:fld>
            <a:endParaRPr lang="es-ES"/>
          </a:p>
        </p:txBody>
      </p:sp>
      <p:sp>
        <p:nvSpPr>
          <p:cNvPr id="235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3016C3-3CD9-47B4-9BED-87C62D02D866}" type="slidenum">
              <a:rPr lang="es-ES"/>
              <a:pPr/>
              <a:t>120</a:t>
            </a:fld>
            <a:endParaRPr lang="es-E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6B9DD-B8C7-4DBF-B51B-BF31C77F412D}" type="slidenum">
              <a:rPr lang="en-US">
                <a:solidFill>
                  <a:srgbClr val="000000"/>
                </a:solidFill>
                <a:cs typeface="Arial" charset="0"/>
              </a:rPr>
              <a:pPr/>
              <a:t>121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7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8586B2-205E-48E8-A204-064B6925780F}" type="slidenum">
              <a:rPr lang="en-US">
                <a:solidFill>
                  <a:srgbClr val="000000"/>
                </a:solidFill>
              </a:rPr>
              <a:pPr/>
              <a:t>122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9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E3D2E-F89C-49AF-899D-F99DA57E6E49}" type="slidenum">
              <a:rPr lang="en-US">
                <a:solidFill>
                  <a:srgbClr val="000000"/>
                </a:solidFill>
              </a:rPr>
              <a:pPr/>
              <a:t>123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0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C66B3E-387E-4226-BA81-9910FB4FE0EE}" type="slidenum">
              <a:rPr lang="en-US">
                <a:solidFill>
                  <a:srgbClr val="000000"/>
                </a:solidFill>
              </a:rPr>
              <a:pPr/>
              <a:t>124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760630-7881-4653-AE64-B6D5B9A794C4}" type="slidenum">
              <a:rPr lang="en-US">
                <a:solidFill>
                  <a:srgbClr val="000000"/>
                </a:solidFill>
              </a:rPr>
              <a:pPr/>
              <a:t>125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3EEEAE-904D-4CF1-93FD-480653E0B795}" type="slidenum">
              <a:rPr lang="en-US">
                <a:solidFill>
                  <a:srgbClr val="000000"/>
                </a:solidFill>
              </a:rPr>
              <a:pPr/>
              <a:t>126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3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F2054E-041E-4DAE-93C7-378BF7D0385A}" type="slidenum">
              <a:rPr lang="en-US">
                <a:solidFill>
                  <a:srgbClr val="000000"/>
                </a:solidFill>
              </a:rPr>
              <a:pPr/>
              <a:t>127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B8AE3-6FB5-4A26-82ED-DE5D955E163E}" type="slidenum">
              <a:rPr lang="en-US">
                <a:solidFill>
                  <a:srgbClr val="000000"/>
                </a:solidFill>
              </a:rPr>
              <a:pPr/>
              <a:t>128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5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7B77A1-1BAD-40D8-8C26-3B00416327BE}" type="slidenum">
              <a:rPr lang="en-US">
                <a:solidFill>
                  <a:srgbClr val="000000"/>
                </a:solidFill>
              </a:rPr>
              <a:pPr/>
              <a:t>129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8287CD-D88A-4C40-AB05-60CBD88265BA}" type="slidenum">
              <a:rPr lang="es-ES"/>
              <a:pPr/>
              <a:t>13</a:t>
            </a:fld>
            <a:endParaRPr lang="es-ES"/>
          </a:p>
        </p:txBody>
      </p:sp>
      <p:sp>
        <p:nvSpPr>
          <p:cNvPr id="236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3088AF-1A5D-4494-9678-FD1F5F9A7AE0}" type="slidenum">
              <a:rPr lang="en-US">
                <a:solidFill>
                  <a:srgbClr val="000000"/>
                </a:solidFill>
              </a:rPr>
              <a:pPr/>
              <a:t>130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D0CA91-7C0D-42CB-920F-D0DADE456AB5}" type="slidenum">
              <a:rPr lang="en-US">
                <a:solidFill>
                  <a:srgbClr val="000000"/>
                </a:solidFill>
              </a:rPr>
              <a:pPr/>
              <a:t>131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58209-9522-437A-AA2F-20E69D9BC1D1}" type="slidenum">
              <a:rPr lang="en-US">
                <a:solidFill>
                  <a:srgbClr val="000000"/>
                </a:solidFill>
              </a:rPr>
              <a:pPr/>
              <a:t>132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9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6561D4-DCD2-46AC-9DCE-E91789174BE0}" type="slidenum">
              <a:rPr lang="en-US">
                <a:solidFill>
                  <a:srgbClr val="000000"/>
                </a:solidFill>
              </a:rPr>
              <a:pPr/>
              <a:t>133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BE49B3-5472-432C-A16C-CDFEC6684559}" type="slidenum">
              <a:rPr lang="en-US">
                <a:solidFill>
                  <a:srgbClr val="000000"/>
                </a:solidFill>
                <a:cs typeface="Arial" charset="0"/>
              </a:rPr>
              <a:pPr/>
              <a:t>134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0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A7E75-A296-4B4D-B07A-467E27959B57}" type="slidenum">
              <a:rPr lang="en-US">
                <a:solidFill>
                  <a:srgbClr val="000000"/>
                </a:solidFill>
                <a:cs typeface="Arial" charset="0"/>
              </a:rPr>
              <a:pPr/>
              <a:t>135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1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24DE1E-50C4-41F7-B0F8-CC9F4AE1546F}" type="slidenum">
              <a:rPr lang="en-US">
                <a:solidFill>
                  <a:srgbClr val="000000"/>
                </a:solidFill>
                <a:cs typeface="Arial" charset="0"/>
              </a:rPr>
              <a:pPr/>
              <a:t>136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2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B8B9C8-197B-4CF8-9240-3D229B667439}" type="slidenum">
              <a:rPr lang="en-US">
                <a:solidFill>
                  <a:srgbClr val="000000"/>
                </a:solidFill>
                <a:cs typeface="Arial" charset="0"/>
              </a:rPr>
              <a:pPr/>
              <a:t>137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3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150263-4F0E-4D46-A48E-0A73E83FDA5F}" type="slidenum">
              <a:rPr lang="en-US">
                <a:solidFill>
                  <a:srgbClr val="000000"/>
                </a:solidFill>
                <a:cs typeface="Arial" charset="0"/>
              </a:rPr>
              <a:pPr/>
              <a:t>138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4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5859C-7BE1-4F14-B416-0D374BB4AB3E}" type="slidenum">
              <a:rPr lang="en-US">
                <a:solidFill>
                  <a:srgbClr val="000000"/>
                </a:solidFill>
                <a:cs typeface="Arial" charset="0"/>
              </a:rPr>
              <a:pPr/>
              <a:t>139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5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A96E28-ABB4-4CA6-82A9-E7FEBA6C0B62}" type="slidenum">
              <a:rPr lang="es-ES"/>
              <a:pPr/>
              <a:t>14</a:t>
            </a:fld>
            <a:endParaRPr lang="es-ES"/>
          </a:p>
        </p:txBody>
      </p:sp>
      <p:sp>
        <p:nvSpPr>
          <p:cNvPr id="237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507EAC-F462-4DDF-892A-E008DD079591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6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4077D-435B-41F2-8190-EE5E7A3EAB72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7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D610AE-7899-4E2C-8D0D-AE8AF3BC5E02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BF7054-96C3-49FB-9405-25627B8F9ED5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9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5E672D-57BB-4B76-B5C4-11F9D5B05556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74F739-FC6C-4920-BCFB-DAAA5859969E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1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756AC5-255D-4E78-8F3D-634DDE702E92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2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235C1-DD37-42C0-9520-4112D7E9AC11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3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20B8E-92CC-482B-988D-DDCA1EEE783E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ADA051-ECAB-4C5E-9238-F266BF4C607B}" type="slidenum">
              <a:rPr lang="en-US">
                <a:solidFill>
                  <a:srgbClr val="000000"/>
                </a:solidFill>
                <a:cs typeface="Arial" charset="0"/>
              </a:rPr>
              <a:pPr/>
              <a:t>149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5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DA981A-92E1-4CC5-81FE-CDCC5ACF8887}" type="slidenum">
              <a:rPr lang="es-ES"/>
              <a:pPr/>
              <a:t>15</a:t>
            </a:fld>
            <a:endParaRPr lang="es-ES"/>
          </a:p>
        </p:txBody>
      </p:sp>
      <p:sp>
        <p:nvSpPr>
          <p:cNvPr id="238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798D66-0782-4D64-B2A8-D7C45921BF08}" type="slidenum">
              <a:rPr lang="en-US">
                <a:solidFill>
                  <a:srgbClr val="000000"/>
                </a:solidFill>
                <a:cs typeface="Arial" charset="0"/>
              </a:rPr>
              <a:pPr/>
              <a:t>150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6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F0F043-1936-4288-AFDA-13F68B306C7B}" type="slidenum">
              <a:rPr lang="en-US">
                <a:solidFill>
                  <a:srgbClr val="000000"/>
                </a:solidFill>
                <a:cs typeface="Arial" charset="0"/>
              </a:rPr>
              <a:pPr/>
              <a:t>151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7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B8E6C4-99FB-4575-AC90-B89A2B277BD9}" type="slidenum">
              <a:rPr lang="es-ES"/>
              <a:pPr/>
              <a:t>16</a:t>
            </a:fld>
            <a:endParaRPr lang="es-ES"/>
          </a:p>
        </p:txBody>
      </p:sp>
      <p:sp>
        <p:nvSpPr>
          <p:cNvPr id="239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F14ECB-AD5C-49D0-B50C-F599A1FC96D2}" type="slidenum">
              <a:rPr lang="es-ES"/>
              <a:pPr/>
              <a:t>17</a:t>
            </a:fld>
            <a:endParaRPr lang="es-ES"/>
          </a:p>
        </p:txBody>
      </p:sp>
      <p:sp>
        <p:nvSpPr>
          <p:cNvPr id="240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10D3E2-14FC-41A1-B7DF-ED3311244EA2}" type="slidenum">
              <a:rPr lang="es-ES"/>
              <a:pPr/>
              <a:t>18</a:t>
            </a:fld>
            <a:endParaRPr lang="es-ES"/>
          </a:p>
        </p:txBody>
      </p:sp>
      <p:sp>
        <p:nvSpPr>
          <p:cNvPr id="241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06A676-424B-47C3-9AB9-40B42714C1C7}" type="slidenum">
              <a:rPr lang="es-ES"/>
              <a:pPr/>
              <a:t>19</a:t>
            </a:fld>
            <a:endParaRPr lang="es-ES"/>
          </a:p>
        </p:txBody>
      </p:sp>
      <p:sp>
        <p:nvSpPr>
          <p:cNvPr id="242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A848F-515F-4E8F-88A2-00CCEF1F3C1C}" type="slidenum">
              <a:rPr lang="es-ES"/>
              <a:pPr/>
              <a:t>2</a:t>
            </a:fld>
            <a:endParaRPr lang="es-ES"/>
          </a:p>
        </p:txBody>
      </p:sp>
      <p:sp>
        <p:nvSpPr>
          <p:cNvPr id="225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BC61A9-DB5C-4C22-810D-C53C62CF8BC2}" type="slidenum">
              <a:rPr lang="es-ES"/>
              <a:pPr/>
              <a:t>20</a:t>
            </a:fld>
            <a:endParaRPr lang="es-ES"/>
          </a:p>
        </p:txBody>
      </p:sp>
      <p:sp>
        <p:nvSpPr>
          <p:cNvPr id="243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A19F40-A6F3-4E38-9697-9A055393FF96}" type="slidenum">
              <a:rPr lang="es-ES"/>
              <a:pPr/>
              <a:t>21</a:t>
            </a:fld>
            <a:endParaRPr lang="es-ES"/>
          </a:p>
        </p:txBody>
      </p:sp>
      <p:sp>
        <p:nvSpPr>
          <p:cNvPr id="244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9895A-7E91-4CB4-B80F-19BD6A727AA9}" type="slidenum">
              <a:rPr lang="es-ES"/>
              <a:pPr/>
              <a:t>22</a:t>
            </a:fld>
            <a:endParaRPr lang="es-ES"/>
          </a:p>
        </p:txBody>
      </p:sp>
      <p:sp>
        <p:nvSpPr>
          <p:cNvPr id="245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FB44CD-6DB4-4F1A-BE09-CFABA331A758}" type="slidenum">
              <a:rPr lang="es-ES"/>
              <a:pPr/>
              <a:t>23</a:t>
            </a:fld>
            <a:endParaRPr lang="es-ES"/>
          </a:p>
        </p:txBody>
      </p:sp>
      <p:sp>
        <p:nvSpPr>
          <p:cNvPr id="246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CF7FF9-EE5A-467F-B465-F32684D047A4}" type="slidenum">
              <a:rPr lang="es-ES"/>
              <a:pPr/>
              <a:t>24</a:t>
            </a:fld>
            <a:endParaRPr lang="es-ES"/>
          </a:p>
        </p:txBody>
      </p:sp>
      <p:sp>
        <p:nvSpPr>
          <p:cNvPr id="247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16ACC0-4539-4D2D-870B-B123B3BB9EF2}" type="slidenum">
              <a:rPr lang="es-ES"/>
              <a:pPr/>
              <a:t>25</a:t>
            </a:fld>
            <a:endParaRPr lang="es-ES"/>
          </a:p>
        </p:txBody>
      </p:sp>
      <p:sp>
        <p:nvSpPr>
          <p:cNvPr id="248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9D9169-8BB2-41AC-B253-501FE1684642}" type="slidenum">
              <a:rPr lang="es-ES"/>
              <a:pPr/>
              <a:t>26</a:t>
            </a:fld>
            <a:endParaRPr lang="es-ES"/>
          </a:p>
        </p:txBody>
      </p:sp>
      <p:sp>
        <p:nvSpPr>
          <p:cNvPr id="249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D93045-96EA-402C-B420-5704E5CC0922}" type="slidenum">
              <a:rPr lang="es-ES"/>
              <a:pPr/>
              <a:t>27</a:t>
            </a:fld>
            <a:endParaRPr lang="es-ES"/>
          </a:p>
        </p:txBody>
      </p:sp>
      <p:sp>
        <p:nvSpPr>
          <p:cNvPr id="250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59E9F3-2031-4CD7-919E-0B93CF1E969A}" type="slidenum">
              <a:rPr lang="es-ES"/>
              <a:pPr/>
              <a:t>28</a:t>
            </a:fld>
            <a:endParaRPr lang="es-ES"/>
          </a:p>
        </p:txBody>
      </p:sp>
      <p:sp>
        <p:nvSpPr>
          <p:cNvPr id="251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749D3-FEFB-4B81-8754-D6CCA57BE87F}" type="slidenum">
              <a:rPr lang="es-ES"/>
              <a:pPr/>
              <a:t>29</a:t>
            </a:fld>
            <a:endParaRPr lang="es-ES"/>
          </a:p>
        </p:txBody>
      </p:sp>
      <p:sp>
        <p:nvSpPr>
          <p:cNvPr id="252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9216D7-A5CA-42AD-B638-C3D543061CF0}" type="slidenum">
              <a:rPr lang="es-ES"/>
              <a:pPr/>
              <a:t>3</a:t>
            </a:fld>
            <a:endParaRPr lang="es-ES"/>
          </a:p>
        </p:txBody>
      </p:sp>
      <p:sp>
        <p:nvSpPr>
          <p:cNvPr id="226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D9B5E1-4215-4BB3-8736-66E20D274A1E}" type="slidenum">
              <a:rPr lang="es-ES"/>
              <a:pPr/>
              <a:t>30</a:t>
            </a:fld>
            <a:endParaRPr lang="es-ES"/>
          </a:p>
        </p:txBody>
      </p:sp>
      <p:sp>
        <p:nvSpPr>
          <p:cNvPr id="253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AE99F5-A048-4B6A-9CDD-D52BF1CA13BE}" type="slidenum">
              <a:rPr lang="es-ES"/>
              <a:pPr/>
              <a:t>31</a:t>
            </a:fld>
            <a:endParaRPr lang="es-ES"/>
          </a:p>
        </p:txBody>
      </p:sp>
      <p:sp>
        <p:nvSpPr>
          <p:cNvPr id="254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9993D-2383-4F52-8EC8-C9B138F5207B}" type="slidenum">
              <a:rPr lang="es-ES"/>
              <a:pPr/>
              <a:t>32</a:t>
            </a:fld>
            <a:endParaRPr lang="es-ES"/>
          </a:p>
        </p:txBody>
      </p:sp>
      <p:sp>
        <p:nvSpPr>
          <p:cNvPr id="256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AB6ADA-2BF3-4C81-826F-95EE9EFFF10F}" type="slidenum">
              <a:rPr lang="es-ES"/>
              <a:pPr/>
              <a:t>33</a:t>
            </a:fld>
            <a:endParaRPr lang="es-ES"/>
          </a:p>
        </p:txBody>
      </p:sp>
      <p:sp>
        <p:nvSpPr>
          <p:cNvPr id="257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A1F9A3-80D6-4DEC-A10A-9C51B0755BC8}" type="slidenum">
              <a:rPr lang="es-ES"/>
              <a:pPr/>
              <a:t>34</a:t>
            </a:fld>
            <a:endParaRPr lang="es-ES"/>
          </a:p>
        </p:txBody>
      </p:sp>
      <p:sp>
        <p:nvSpPr>
          <p:cNvPr id="258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C2232D-D129-4F42-BA85-386296325591}" type="slidenum">
              <a:rPr lang="es-ES"/>
              <a:pPr/>
              <a:t>35</a:t>
            </a:fld>
            <a:endParaRPr lang="es-ES"/>
          </a:p>
        </p:txBody>
      </p:sp>
      <p:sp>
        <p:nvSpPr>
          <p:cNvPr id="259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3DB3E4-1F84-4B84-8891-76207931278E}" type="slidenum">
              <a:rPr lang="es-ES"/>
              <a:pPr/>
              <a:t>36</a:t>
            </a:fld>
            <a:endParaRPr lang="es-ES"/>
          </a:p>
        </p:txBody>
      </p:sp>
      <p:sp>
        <p:nvSpPr>
          <p:cNvPr id="260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8EE59A-846A-4BB3-8D0A-6C1F7A5B7EC7}" type="slidenum">
              <a:rPr lang="es-ES"/>
              <a:pPr/>
              <a:t>37</a:t>
            </a:fld>
            <a:endParaRPr lang="es-ES"/>
          </a:p>
        </p:txBody>
      </p:sp>
      <p:sp>
        <p:nvSpPr>
          <p:cNvPr id="261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85C9FE-4094-4BB4-957D-56F80F6566BF}" type="slidenum">
              <a:rPr lang="es-ES"/>
              <a:pPr/>
              <a:t>38</a:t>
            </a:fld>
            <a:endParaRPr lang="es-ES"/>
          </a:p>
        </p:txBody>
      </p:sp>
      <p:sp>
        <p:nvSpPr>
          <p:cNvPr id="262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FF429C-76E7-4E01-8604-D29ADE1F22DC}" type="slidenum">
              <a:rPr lang="es-ES"/>
              <a:pPr/>
              <a:t>39</a:t>
            </a:fld>
            <a:endParaRPr lang="es-ES"/>
          </a:p>
        </p:txBody>
      </p:sp>
      <p:sp>
        <p:nvSpPr>
          <p:cNvPr id="263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01DCA-DFA1-4C97-929B-F747B2645108}" type="slidenum">
              <a:rPr lang="es-ES"/>
              <a:pPr/>
              <a:t>4</a:t>
            </a:fld>
            <a:endParaRPr lang="es-ES"/>
          </a:p>
        </p:txBody>
      </p:sp>
      <p:sp>
        <p:nvSpPr>
          <p:cNvPr id="227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CE7681-BCFF-4217-A8D6-1254EC593171}" type="slidenum">
              <a:rPr lang="es-ES"/>
              <a:pPr/>
              <a:t>40</a:t>
            </a:fld>
            <a:endParaRPr lang="es-ES"/>
          </a:p>
        </p:txBody>
      </p:sp>
      <p:sp>
        <p:nvSpPr>
          <p:cNvPr id="264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C26C9D-9A45-42F2-BC74-78408947E8B5}" type="slidenum">
              <a:rPr lang="es-ES"/>
              <a:pPr/>
              <a:t>41</a:t>
            </a:fld>
            <a:endParaRPr lang="es-ES"/>
          </a:p>
        </p:txBody>
      </p:sp>
      <p:sp>
        <p:nvSpPr>
          <p:cNvPr id="265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924CE6-68A2-471C-8E8E-9E2C7EE8AFC2}" type="slidenum">
              <a:rPr lang="es-ES"/>
              <a:pPr/>
              <a:t>42</a:t>
            </a:fld>
            <a:endParaRPr lang="es-ES"/>
          </a:p>
        </p:txBody>
      </p:sp>
      <p:sp>
        <p:nvSpPr>
          <p:cNvPr id="266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C554B-C435-4810-84DF-0C558E1E213C}" type="slidenum">
              <a:rPr lang="es-ES"/>
              <a:pPr/>
              <a:t>43</a:t>
            </a:fld>
            <a:endParaRPr lang="es-ES"/>
          </a:p>
        </p:txBody>
      </p:sp>
      <p:sp>
        <p:nvSpPr>
          <p:cNvPr id="267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5B0501-7962-4D72-99D4-037766532CC8}" type="slidenum">
              <a:rPr lang="es-ES"/>
              <a:pPr/>
              <a:t>44</a:t>
            </a:fld>
            <a:endParaRPr lang="es-ES"/>
          </a:p>
        </p:txBody>
      </p:sp>
      <p:sp>
        <p:nvSpPr>
          <p:cNvPr id="268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4EA3B-95A0-4EEE-968D-F368B16B251C}" type="slidenum">
              <a:rPr lang="es-ES"/>
              <a:pPr/>
              <a:t>45</a:t>
            </a:fld>
            <a:endParaRPr lang="es-ES"/>
          </a:p>
        </p:txBody>
      </p:sp>
      <p:sp>
        <p:nvSpPr>
          <p:cNvPr id="269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3D131-1099-46BF-A148-464285BAFA43}" type="slidenum">
              <a:rPr lang="es-ES"/>
              <a:pPr/>
              <a:t>46</a:t>
            </a:fld>
            <a:endParaRPr lang="es-ES"/>
          </a:p>
        </p:txBody>
      </p:sp>
      <p:sp>
        <p:nvSpPr>
          <p:cNvPr id="270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B6F4F7-F574-430B-BD91-2127081EDEFF}" type="slidenum">
              <a:rPr lang="es-ES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91016-7092-4B56-B45B-40DBEDDFCF3F}" type="slidenum">
              <a:rPr lang="es-ES_tradnl">
                <a:solidFill>
                  <a:srgbClr val="000000"/>
                </a:solidFill>
              </a:rPr>
              <a:pPr/>
              <a:t>48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253A29-A1AD-46F8-AA7B-13F955A48248}" type="slidenum">
              <a:rPr lang="es-ES_tradnl">
                <a:solidFill>
                  <a:srgbClr val="000000"/>
                </a:solidFill>
              </a:rPr>
              <a:pPr/>
              <a:t>49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3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535318-EBA3-4021-BAA6-EB3BEAC0EE37}" type="slidenum">
              <a:rPr lang="es-ES"/>
              <a:pPr/>
              <a:t>5</a:t>
            </a:fld>
            <a:endParaRPr lang="es-ES"/>
          </a:p>
        </p:txBody>
      </p:sp>
      <p:sp>
        <p:nvSpPr>
          <p:cNvPr id="228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18EC1-5EC7-4EBE-9F0B-8EE803FD2EA9}" type="slidenum">
              <a:rPr lang="es-ES_tradnl">
                <a:solidFill>
                  <a:srgbClr val="000000"/>
                </a:solidFill>
              </a:rPr>
              <a:pPr/>
              <a:t>50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4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2E8110-DC6D-4519-ACAF-7BB697E30B4C}" type="slidenum">
              <a:rPr lang="es-ES_tradnl">
                <a:solidFill>
                  <a:srgbClr val="000000"/>
                </a:solidFill>
              </a:rPr>
              <a:pPr/>
              <a:t>51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EFF7EF-5A4D-4EAC-8982-FDE3577AF1D2}" type="slidenum">
              <a:rPr lang="es-ES_tradnl">
                <a:solidFill>
                  <a:srgbClr val="000000"/>
                </a:solidFill>
              </a:rPr>
              <a:pPr/>
              <a:t>52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6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56C008-C72B-4788-90A8-8D74387E886A}" type="slidenum">
              <a:rPr lang="es-ES_tradnl">
                <a:solidFill>
                  <a:srgbClr val="000000"/>
                </a:solidFill>
              </a:rPr>
              <a:pPr/>
              <a:t>53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A0EE1D-2CDE-4DE2-BCB7-4315612AAE62}" type="slidenum">
              <a:rPr lang="es-ES_tradnl">
                <a:solidFill>
                  <a:srgbClr val="000000"/>
                </a:solidFill>
              </a:rPr>
              <a:pPr/>
              <a:t>54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8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DB897-242E-481A-A8FF-BEAAEEB5C938}" type="slidenum">
              <a:rPr lang="es-ES_tradnl">
                <a:solidFill>
                  <a:srgbClr val="000000"/>
                </a:solidFill>
              </a:rPr>
              <a:pPr/>
              <a:t>55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EC1460-EAC7-43B9-BB3F-7ACD6BBDC98D}" type="slidenum">
              <a:rPr lang="es-ES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B501CD-BDA9-40C6-9965-E3246D0DAEB8}" type="slidenum">
              <a:rPr lang="es-ES">
                <a:solidFill>
                  <a:srgbClr val="000000"/>
                </a:solidFill>
              </a:rPr>
              <a:pPr/>
              <a:t>57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1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2370E3-F6D5-4D36-A3DD-9DE63971471E}" type="slidenum">
              <a:rPr lang="es-ES">
                <a:solidFill>
                  <a:srgbClr val="000000"/>
                </a:solidFill>
              </a:rPr>
              <a:pPr/>
              <a:t>58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2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9986A2-1591-4861-9949-10915FD28D2D}" type="slidenum">
              <a:rPr lang="es-ES">
                <a:solidFill>
                  <a:srgbClr val="000000"/>
                </a:solidFill>
              </a:rPr>
              <a:pPr/>
              <a:t>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3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D30CB1-68E2-4730-BCCA-8D86EF154550}" type="slidenum">
              <a:rPr lang="es-ES"/>
              <a:pPr/>
              <a:t>6</a:t>
            </a:fld>
            <a:endParaRPr lang="es-ES"/>
          </a:p>
        </p:txBody>
      </p:sp>
      <p:sp>
        <p:nvSpPr>
          <p:cNvPr id="229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E47953-8DEF-4F85-BDAC-E714019B8DF8}" type="slidenum">
              <a:rPr lang="es-ES">
                <a:solidFill>
                  <a:srgbClr val="000000"/>
                </a:solidFill>
              </a:rPr>
              <a:pPr/>
              <a:t>60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4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BEDE3C-E4B5-47CA-8F48-239AC8FB00F0}" type="slidenum">
              <a:rPr lang="es-ES">
                <a:solidFill>
                  <a:srgbClr val="000000"/>
                </a:solidFill>
              </a:rPr>
              <a:pPr/>
              <a:t>61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5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0F0E41-5DF6-4981-87CC-2D0215BF81C3}" type="slidenum">
              <a:rPr lang="es-ES">
                <a:solidFill>
                  <a:srgbClr val="000000"/>
                </a:solidFill>
              </a:rPr>
              <a:pPr/>
              <a:t>62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6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3E5CC5-AD0B-4F7A-89E6-EF118AE47E20}" type="slidenum">
              <a:rPr lang="es-ES">
                <a:solidFill>
                  <a:srgbClr val="000000"/>
                </a:solidFill>
              </a:rPr>
              <a:pPr/>
              <a:t>63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7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81021-19B9-47DA-83B5-B2FF7E5D963F}" type="slidenum">
              <a:rPr lang="es-ES">
                <a:solidFill>
                  <a:srgbClr val="000000"/>
                </a:solidFill>
              </a:rPr>
              <a:pPr/>
              <a:t>64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8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6C0C1B-54BD-4633-93DB-17B9FEAEEA5D}" type="slidenum">
              <a:rPr lang="es-ES">
                <a:solidFill>
                  <a:srgbClr val="000000"/>
                </a:solidFill>
              </a:rPr>
              <a:pPr/>
              <a:t>65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5D9FE5-BE9E-4578-9B35-A6C7D5EA1DEC}" type="slidenum">
              <a:rPr lang="es-ES">
                <a:solidFill>
                  <a:srgbClr val="000000"/>
                </a:solidFill>
              </a:rPr>
              <a:pPr/>
              <a:t>66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0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E8D8F1-7807-4642-83C8-19C7EAD9557D}" type="slidenum">
              <a:rPr lang="es-ES">
                <a:solidFill>
                  <a:srgbClr val="000000"/>
                </a:solidFill>
              </a:rPr>
              <a:pPr/>
              <a:t>67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1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381037-6FD2-4F9F-9A4E-C751887D2568}" type="slidenum">
              <a:rPr lang="es-ES">
                <a:solidFill>
                  <a:srgbClr val="000000"/>
                </a:solidFill>
              </a:rPr>
              <a:pPr/>
              <a:t>68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2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0FBF22-D59E-41C6-AA71-9F11370186FF}" type="slidenum">
              <a:rPr lang="es-ES">
                <a:solidFill>
                  <a:srgbClr val="000000"/>
                </a:solidFill>
              </a:rPr>
              <a:pPr/>
              <a:t>69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476487-4ED6-40EE-8D0E-8AF2D938A274}" type="slidenum">
              <a:rPr lang="es-ES"/>
              <a:pPr/>
              <a:t>7</a:t>
            </a:fld>
            <a:endParaRPr lang="es-ES"/>
          </a:p>
        </p:txBody>
      </p:sp>
      <p:sp>
        <p:nvSpPr>
          <p:cNvPr id="230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72EFEE-5763-4FBD-807F-75C9BCFEF66D}" type="slidenum">
              <a:rPr lang="es-ES">
                <a:solidFill>
                  <a:srgbClr val="000000"/>
                </a:solidFill>
              </a:rPr>
              <a:pPr/>
              <a:t>70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4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976446-4252-4447-8B0B-9C5823922C1F}" type="slidenum">
              <a:rPr lang="es-ES">
                <a:solidFill>
                  <a:srgbClr val="000000"/>
                </a:solidFill>
              </a:rPr>
              <a:pPr/>
              <a:t>71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5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7B4257-F276-4F30-9DA3-7527E0364EC7}" type="slidenum">
              <a:rPr lang="es-ES">
                <a:solidFill>
                  <a:srgbClr val="000000"/>
                </a:solidFill>
              </a:rPr>
              <a:pPr/>
              <a:t>72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6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1D58D0-F18D-461D-9984-2E68464D4C81}" type="slidenum">
              <a:rPr lang="es-ES">
                <a:solidFill>
                  <a:srgbClr val="000000"/>
                </a:solidFill>
              </a:rPr>
              <a:pPr/>
              <a:t>73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7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0608AA-3BCE-4A20-8838-563161CE7A4D}" type="slidenum">
              <a:rPr lang="es-ES">
                <a:solidFill>
                  <a:srgbClr val="000000"/>
                </a:solidFill>
              </a:rPr>
              <a:pPr/>
              <a:t>74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99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B1705-ADD1-4200-BDE9-8C6FD8845C98}" type="slidenum">
              <a:rPr lang="es-ES">
                <a:solidFill>
                  <a:srgbClr val="000000"/>
                </a:solidFill>
              </a:rPr>
              <a:pPr/>
              <a:t>75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0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E5CACE-3E18-49DA-83F6-DCF51724A31F}" type="slidenum">
              <a:rPr lang="es-ES">
                <a:solidFill>
                  <a:srgbClr val="000000"/>
                </a:solidFill>
              </a:rPr>
              <a:pPr/>
              <a:t>76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1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AB5424-DFDD-4931-BE9D-A8A4FD9E144D}" type="slidenum">
              <a:rPr lang="es-ES">
                <a:solidFill>
                  <a:srgbClr val="000000"/>
                </a:solidFill>
              </a:rPr>
              <a:pPr/>
              <a:t>77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2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5C89E8-967C-48B8-9697-DCBC91A12ED1}" type="slidenum">
              <a:rPr lang="es-ES">
                <a:solidFill>
                  <a:srgbClr val="000000"/>
                </a:solidFill>
              </a:rPr>
              <a:pPr/>
              <a:t>78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3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719B74-9439-4F78-86A8-A8FAB0D8AED6}" type="slidenum">
              <a:rPr lang="es-ES">
                <a:solidFill>
                  <a:srgbClr val="000000"/>
                </a:solidFill>
              </a:rPr>
              <a:pPr/>
              <a:t>79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4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A383FE-9698-4CB5-AD09-47FECB4C17EA}" type="slidenum">
              <a:rPr lang="es-ES"/>
              <a:pPr/>
              <a:t>8</a:t>
            </a:fld>
            <a:endParaRPr lang="es-ES"/>
          </a:p>
        </p:txBody>
      </p:sp>
      <p:sp>
        <p:nvSpPr>
          <p:cNvPr id="231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BE47DB-ED27-4C96-8FA9-0E62771B4B09}" type="slidenum">
              <a:rPr lang="es-ES">
                <a:solidFill>
                  <a:srgbClr val="000000"/>
                </a:solidFill>
              </a:rPr>
              <a:pPr/>
              <a:t>80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5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AAC59E-A3F0-46CC-926E-A9CE601421B7}" type="slidenum">
              <a:rPr lang="es-ES">
                <a:solidFill>
                  <a:srgbClr val="000000"/>
                </a:solidFill>
              </a:rPr>
              <a:pPr/>
              <a:t>81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6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6797B2-B4F3-406D-B51C-AADA3EEAE62D}" type="slidenum">
              <a:rPr lang="es-ES">
                <a:solidFill>
                  <a:srgbClr val="000000"/>
                </a:solidFill>
              </a:rPr>
              <a:pPr/>
              <a:t>82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0E9BC3-4CAA-493E-8D41-D8F0E40613D3}" type="slidenum">
              <a:rPr lang="es-ES">
                <a:solidFill>
                  <a:srgbClr val="000000"/>
                </a:solidFill>
              </a:rPr>
              <a:pPr/>
              <a:t>83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8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0EBEF6-843D-4015-9CCF-A25E25E8FACF}" type="slidenum">
              <a:rPr lang="es-ES">
                <a:solidFill>
                  <a:srgbClr val="000000"/>
                </a:solidFill>
              </a:rPr>
              <a:pPr/>
              <a:t>84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09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C2D498-603A-4BE8-BB92-506A55B9DA80}" type="slidenum">
              <a:rPr lang="es-ES">
                <a:solidFill>
                  <a:srgbClr val="000000"/>
                </a:solidFill>
              </a:rPr>
              <a:pPr/>
              <a:t>85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0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A19606-71B4-49E2-A948-0A33B2048545}" type="slidenum">
              <a:rPr lang="es-ES">
                <a:solidFill>
                  <a:srgbClr val="000000"/>
                </a:solidFill>
              </a:rPr>
              <a:pPr/>
              <a:t>86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1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7BD480-B157-40C2-848B-D33707FE53F5}" type="slidenum">
              <a:rPr lang="es-ES">
                <a:solidFill>
                  <a:srgbClr val="000000"/>
                </a:solidFill>
              </a:rPr>
              <a:pPr/>
              <a:t>87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2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AAB33E-761F-4C93-A0AF-490E52A66007}" type="slidenum">
              <a:rPr lang="es-ES">
                <a:solidFill>
                  <a:srgbClr val="000000"/>
                </a:solidFill>
              </a:rPr>
              <a:pPr/>
              <a:t>88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3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86A5A0-4E15-42BB-838D-8261E9E61646}" type="slidenum">
              <a:rPr lang="es-ES">
                <a:solidFill>
                  <a:srgbClr val="000000"/>
                </a:solidFill>
              </a:rPr>
              <a:pPr/>
              <a:t>89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4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16AB0-0909-4880-9DFB-EAD8A44A58BA}" type="slidenum">
              <a:rPr lang="es-ES"/>
              <a:pPr/>
              <a:t>9</a:t>
            </a:fld>
            <a:endParaRPr lang="es-ES"/>
          </a:p>
        </p:txBody>
      </p:sp>
      <p:sp>
        <p:nvSpPr>
          <p:cNvPr id="232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92381C-DCD2-4429-A9E5-7377A7167DCD}" type="slidenum">
              <a:rPr lang="es-ES">
                <a:solidFill>
                  <a:srgbClr val="000000"/>
                </a:solidFill>
              </a:rPr>
              <a:pPr/>
              <a:t>90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5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88C86-1DAE-4B9F-A5F1-F492D199B9D3}" type="slidenum">
              <a:rPr lang="es-ES">
                <a:solidFill>
                  <a:srgbClr val="000000"/>
                </a:solidFill>
              </a:rPr>
              <a:pPr/>
              <a:t>91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6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1CFB50-F280-458C-A398-9E95D12020D1}" type="slidenum">
              <a:rPr lang="es-ES">
                <a:solidFill>
                  <a:srgbClr val="000000"/>
                </a:solidFill>
              </a:rPr>
              <a:pPr/>
              <a:t>92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7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6A8D8-14A0-4513-BC39-C41B45FD0AD5}" type="slidenum">
              <a:rPr lang="es-ES">
                <a:solidFill>
                  <a:srgbClr val="000000"/>
                </a:solidFill>
              </a:rPr>
              <a:pPr/>
              <a:t>93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8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E6590A-4226-4515-BA22-7A6FC89184F5}" type="slidenum">
              <a:rPr lang="es-ES">
                <a:solidFill>
                  <a:srgbClr val="000000"/>
                </a:solidFill>
              </a:rPr>
              <a:pPr/>
              <a:t>94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9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1710C5-AB1E-4EE5-976C-1373072E0398}" type="slidenum">
              <a:rPr lang="es-ES">
                <a:solidFill>
                  <a:srgbClr val="000000"/>
                </a:solidFill>
              </a:rPr>
              <a:pPr/>
              <a:t>95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0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F23227-8F43-446E-93D4-A428777C8638}" type="slidenum">
              <a:rPr lang="es-ES">
                <a:solidFill>
                  <a:srgbClr val="000000"/>
                </a:solidFill>
              </a:rPr>
              <a:pPr/>
              <a:t>96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1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F0EE70-D2FA-474F-8D6B-07610B621570}" type="slidenum">
              <a:rPr lang="es-ES">
                <a:solidFill>
                  <a:srgbClr val="000000"/>
                </a:solidFill>
              </a:rPr>
              <a:pPr/>
              <a:t>97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2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56A207-418E-4E66-BC52-34E21AFE8664}" type="slidenum">
              <a:rPr lang="es-ES">
                <a:solidFill>
                  <a:srgbClr val="000000"/>
                </a:solidFill>
              </a:rPr>
              <a:pPr/>
              <a:t>98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23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C9625-EA95-43D4-A788-3FAAD5705BAD}" type="slidenum">
              <a:rPr lang="es-ES"/>
              <a:pPr/>
              <a:t>99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962400"/>
            <a:ext cx="56388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486400"/>
            <a:ext cx="56388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6F320F-C8AB-425A-87BC-CE90D4D4C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C429-D9BB-46D4-BBE9-4E5F9A45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0488"/>
            <a:ext cx="203835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596265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4BC6-C5E7-4AC5-B613-E0382221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8"/>
            <a:ext cx="6019800" cy="1190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FF38-FF73-4A97-AF3D-D6CB7018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1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Click to edit Master subtitle style</a:t>
            </a:r>
          </a:p>
        </p:txBody>
      </p:sp>
      <p:sp>
        <p:nvSpPr>
          <p:cNvPr id="1341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s-ES_tradnl" noProof="0" smtClean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2A824-8F59-4450-8097-22143EA7F7D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901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A7DA-B71A-4F03-9BF5-B9DC89CF203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6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6C8F-40BF-4266-85FD-42941B6A5F1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032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E7CE-0B89-4535-AAF9-882DF19157B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24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8882-E6B7-4905-B53A-347FA1E052F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818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BB84-E85E-40F5-8ECE-CAF4A3906D2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559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28A3-F142-4829-B503-CB28564953D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35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E50D-48C7-4387-B774-C7CC71E7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C99A-ADA9-4963-BAD4-9BC6C00FF86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306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BF58-4D1C-4920-AC85-CA27B14AE8A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491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297D-1F3B-407C-B6C0-166A1334362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3235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026D-2340-4FB0-A3C9-6ED5FA89E88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8724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86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s-ES_tradnl" noProof="0" smtClean="0"/>
              <a:t>Click to edit Master title style</a:t>
            </a:r>
          </a:p>
        </p:txBody>
      </p:sp>
      <p:sp>
        <p:nvSpPr>
          <p:cNvPr id="2386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04CCC-7294-4DC4-A7CB-D41414D6301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575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FD5D-7153-4C82-B495-AD59E70EA01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7709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11B5-D593-479D-9F22-0177B6738D7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462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67F0-88C3-465C-A31F-A075BD942D1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081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9BAC-8EE6-4B5B-A3CA-267433C5211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792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94D9-7C4C-46FC-B7B9-A15E28C0BE7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7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481F-2261-40A0-85F1-5FFEC8B6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5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74E0-B112-4AF1-B8A4-83F13E511AD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3899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B24F-D75D-432F-A296-24BAD2CA42D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5302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5A1F-29D9-4CAB-8A2F-0F932D1A14F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041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6AF6-99E5-4B12-9DF6-CAAE2FA7DDA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9678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DC28C-3884-4A8B-9BD2-A42EC7FBC47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3704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385762 w 989"/>
              <a:gd name="T1" fmla="*/ 0 h 602"/>
              <a:gd name="T2" fmla="*/ 1568450 w 989"/>
              <a:gd name="T3" fmla="*/ 549275 h 602"/>
              <a:gd name="T4" fmla="*/ 1512887 w 989"/>
              <a:gd name="T5" fmla="*/ 952500 h 602"/>
              <a:gd name="T6" fmla="*/ 0 w 989"/>
              <a:gd name="T7" fmla="*/ 954088 h 602"/>
              <a:gd name="T8" fmla="*/ 385762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679450 h 429"/>
              <a:gd name="T2" fmla="*/ 677863 w 988"/>
              <a:gd name="T3" fmla="*/ 0 h 429"/>
              <a:gd name="T4" fmla="*/ 1566863 w 988"/>
              <a:gd name="T5" fmla="*/ 347662 h 429"/>
              <a:gd name="T6" fmla="*/ 1566863 w 988"/>
              <a:gd name="T7" fmla="*/ 679450 h 429"/>
              <a:gd name="T8" fmla="*/ 0 w 988"/>
              <a:gd name="T9" fmla="*/ 679450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209800 w 1393"/>
              <a:gd name="T3" fmla="*/ 381000 h 4320"/>
              <a:gd name="T4" fmla="*/ 457200 w 1393"/>
              <a:gd name="T5" fmla="*/ 6856413 h 4320"/>
              <a:gd name="T6" fmla="*/ 0 w 1393"/>
              <a:gd name="T7" fmla="*/ 6856413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1520825 w 959"/>
              <a:gd name="T3" fmla="*/ 549275 h 4330"/>
              <a:gd name="T4" fmla="*/ 454025 w 959"/>
              <a:gd name="T5" fmla="*/ 6872288 h 4330"/>
              <a:gd name="T6" fmla="*/ 0 w 959"/>
              <a:gd name="T7" fmla="*/ 6872288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_tradnl" noProof="0" smtClean="0"/>
              <a:t>Click to edit Master title style</a:t>
            </a:r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s-ES_tradnl" noProof="0" smtClean="0"/>
              <a:t>Click to edit Master subtitle style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36D2AF3-E6FE-45F4-A9CC-C0FC59219FB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790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821B63C-1C44-47C9-99BF-56E9617A2B5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3913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5B69206-4D40-4F2E-BF32-7F5B5A96311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750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9E93B4F-7E43-44DC-8337-F7C37C8BFDF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4383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A64F63A-F102-43AB-9BE1-4B9A238DB71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687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D39A-DED3-49C3-B937-F557CFB1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0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31E60B3-CAF4-40B0-92D2-F1A921731BA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516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EB01232-E281-46FA-9FCE-3A07048C67A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145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F4D8041-348F-4DCD-94AE-F162FE2B2F0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5130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796D156-4EAB-47FA-9AF1-CD19551652A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1838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74B6FE2-C1BB-4958-9804-D4B8EC93FB7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6674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D00AEE2-8CC9-4BF7-A088-9CEB3D9781F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3861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_tradnl" noProof="0" smtClean="0"/>
              <a:t>Click to edit Master title style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ABC6B0E-4658-495F-903C-9E40F5E83EA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72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63A3FFA-E3D3-4B66-80B2-9CD57347747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366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4E977BF-9809-4505-822C-570DC3F1E2A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0087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412B81D-004E-42EE-967D-677D4941FC5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37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437D-7B3E-433A-A4F7-31353AD5F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572DD49-D5D9-4E17-B3FA-3B670F46AE0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5509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1BC54AB-D2CB-483D-9507-A4D8008AC90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9914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ECF6EAB-9870-42E6-BAB4-FD52E0DAE52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850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324D2C4-5739-4077-927B-48DC393803D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8868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998655D-5CA7-4F4C-81D3-0F67606095F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3206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DAF607C-281B-43E4-83DC-60C0C2BF589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4242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2C39DF6-06A9-435B-961D-0548DA4DB92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6103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F5AAC5D-7B15-4939-A718-B708550D44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8331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66ADC92-4F42-4525-8390-5C1C4885EB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653446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6105304-4849-4890-B015-7E22F64C70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23050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E3D2-7E49-4C57-A28A-91D3A6BC7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1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35D5FC5-BBA5-4DFE-BE93-ACA461434A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941949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5A47C42-F783-4F10-9696-195D14C5A6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492316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576BAF1-DDDA-4540-940F-82A5E353FF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503755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7F257B5-1DC7-4BC0-88DA-BDEFFF3803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448463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12118A3-2119-4861-84E7-BE0B796C0F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321087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88ABEB7-167F-41CE-B3ED-E6EDE38970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261805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E4A0DCE-EF28-4EDA-9A6C-4678A86E05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909594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4974AAA-C475-4004-89A8-2D016C1313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105047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Click to edit Master subtitle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s-E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C200324-85EA-469A-BD22-262D34D514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9450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D257E12-FE88-4211-8D1F-7C52431307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0381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A4DD-7489-42B4-9A28-4331C60B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9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64BC388-B543-4BDC-B097-6FA7EEE05B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415306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19ECF077-E022-4441-A618-A0E92857C5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482746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24200B1B-BE56-403A-809B-213CB873C9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945633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12A921F6-D67E-400C-9D82-CC1C883D21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95840"/>
      </p:ext>
    </p:extLst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D385DE0-6329-4A9C-8FA7-80D4A62574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119118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F5A2808-B7C7-44EE-9E7F-B9A59DCC3A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610181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4F84727-0FE7-4435-A6E1-CE7E00BA71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692329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140D24B-65F4-4155-865C-1B608B2CF5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134275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94B965D-0456-49B9-BA5C-1A25DBEC72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01147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4D3E0B3-B5B8-4DAB-BECE-A5D36EEDB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1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6454-F8AE-4302-BBBD-30EC5790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45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C9476F-98A7-45F7-9472-48FBF24C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82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CF98E1-6F4F-40E8-B38E-A92C93D2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42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6BF20D-AF8D-4BC2-91D5-BAD5C83C4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8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BDB127-F553-49BF-901B-67E37069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2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4BB4E6-B2D5-48EB-BB21-87D3EBA2A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3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294A18-FE79-49CD-B15A-15DE7874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77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58B9C3-48E8-4AF6-B9AB-28559FC0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2EBCE1-176C-46B2-9EDB-14471D55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0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3E9BA5-A520-4228-96F2-5FEF84D19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4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BDE0F0-3ACF-454F-92CE-C2A4E2604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F7F6-7ECD-4466-8A8D-1DD628C9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4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0488"/>
            <a:ext cx="601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E408D9AA-4D33-4E52-95F8-84009CFD1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331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331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1331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8315C681-2076-416B-86CF-0D95C02DF36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5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5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5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5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75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75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75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CE0B6E-928B-4A7B-BE23-92A7B766077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2375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375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3758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3758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3758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3758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23758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385762 w 989"/>
              <a:gd name="T1" fmla="*/ 0 h 602"/>
              <a:gd name="T2" fmla="*/ 1568450 w 989"/>
              <a:gd name="T3" fmla="*/ 549275 h 602"/>
              <a:gd name="T4" fmla="*/ 1512887 w 989"/>
              <a:gd name="T5" fmla="*/ 952500 h 602"/>
              <a:gd name="T6" fmla="*/ 0 w 989"/>
              <a:gd name="T7" fmla="*/ 954088 h 602"/>
              <a:gd name="T8" fmla="*/ 385762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679450 h 429"/>
              <a:gd name="T2" fmla="*/ 677863 w 988"/>
              <a:gd name="T3" fmla="*/ 0 h 429"/>
              <a:gd name="T4" fmla="*/ 1566863 w 988"/>
              <a:gd name="T5" fmla="*/ 347662 h 429"/>
              <a:gd name="T6" fmla="*/ 1566863 w 988"/>
              <a:gd name="T7" fmla="*/ 679450 h 429"/>
              <a:gd name="T8" fmla="*/ 0 w 988"/>
              <a:gd name="T9" fmla="*/ 679450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209800 w 1393"/>
              <a:gd name="T3" fmla="*/ 381000 h 4320"/>
              <a:gd name="T4" fmla="*/ 457200 w 1393"/>
              <a:gd name="T5" fmla="*/ 6856413 h 4320"/>
              <a:gd name="T6" fmla="*/ 0 w 1393"/>
              <a:gd name="T7" fmla="*/ 6856413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1520825 w 959"/>
              <a:gd name="T3" fmla="*/ 549275 h 4330"/>
              <a:gd name="T4" fmla="*/ 454025 w 959"/>
              <a:gd name="T5" fmla="*/ 6872288 h 4330"/>
              <a:gd name="T6" fmla="*/ 0 w 959"/>
              <a:gd name="T7" fmla="*/ 6872288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8816C21-5AC9-4357-8019-CCAE37CE759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128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8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8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C96FAD0-94A5-4BD2-8125-1AD368F1E94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  <p:bldP spid="205831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8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8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8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8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8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8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83D879-2B48-46FC-B914-025BF34A29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5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52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52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52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52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52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61EA2453-2045-484A-9BEF-C635C8880D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337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2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83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E125306-1B0C-4227-B4BA-64AC51474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0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0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jpe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0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0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0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LMTvxOaeE" TargetMode="Externa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Orientación 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smtClean="0"/>
              <a:t>Introducción:</a:t>
            </a:r>
            <a:br>
              <a:rPr lang="es-ES" sz="2000" smtClean="0"/>
            </a:br>
            <a:r>
              <a:rPr lang="es-ES" sz="2000" smtClean="0"/>
              <a:t>Definición y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dirty="0" err="1" smtClean="0">
                <a:latin typeface="Arial Narrow" pitchFamily="34" charset="0"/>
              </a:rPr>
              <a:t>Consejeria</a:t>
            </a:r>
            <a:r>
              <a:rPr lang="es-ES" u="sng" dirty="0" smtClean="0">
                <a:latin typeface="Arial Narrow" pitchFamily="34" charset="0"/>
              </a:rPr>
              <a:t> #2 -  Transformación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u="sng" dirty="0" smtClean="0">
                <a:latin typeface="Arial Narrow" pitchFamily="34" charset="0"/>
              </a:rPr>
              <a:t>Buscando y Andando en </a:t>
            </a:r>
            <a:r>
              <a:rPr lang="es-ES" sz="2400" u="sng" dirty="0" err="1" smtClean="0">
                <a:latin typeface="Arial Narrow" pitchFamily="34" charset="0"/>
              </a:rPr>
              <a:t>Sabuduría</a:t>
            </a:r>
            <a:endParaRPr lang="es-ES" sz="2400" u="sng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400" u="sng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u="sng" dirty="0" smtClean="0">
                <a:latin typeface="Arial Narrow" pitchFamily="34" charset="0"/>
              </a:rPr>
              <a:t>Reconociendo la Maldad</a:t>
            </a:r>
            <a:br>
              <a:rPr lang="es-ES" sz="2400" u="sng" dirty="0" smtClean="0">
                <a:latin typeface="Arial Narrow" pitchFamily="34" charset="0"/>
              </a:rPr>
            </a:br>
            <a:endParaRPr lang="es-ES" sz="2400" u="sng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u="sng" dirty="0" smtClean="0">
                <a:latin typeface="Arial Narrow" pitchFamily="34" charset="0"/>
              </a:rPr>
              <a:t>Orientación Bíblica 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6000" b="1" u="sng" smtClean="0">
                <a:latin typeface="Arial Narrow" pitchFamily="34" charset="0"/>
              </a:rPr>
              <a:t>Adicciones y Vicios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b="1" smtClean="0">
                <a:latin typeface="Arial Narrow" pitchFamily="34" charset="0"/>
              </a:rPr>
              <a:t>Hebreos 12:1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800" smtClean="0">
                <a:latin typeface="Arial Narrow" pitchFamily="34" charset="0"/>
              </a:rPr>
              <a:t>Por tanto, nosotros también, teniendo en derredor nuestro tan grande nube de testigos, despojémonos de todo peso y del PECADO QUE NOS ASEDIA, y corramos con paciencia la carrera.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800" b="1" smtClean="0"/>
              <a:t>Tipos de Adicciones</a:t>
            </a:r>
            <a:endParaRPr lang="es-ES" sz="2000" smtClean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4400" b="1" smtClean="0">
                <a:latin typeface="Arial Narrow" pitchFamily="34" charset="0"/>
              </a:rPr>
              <a:t>Carnales </a:t>
            </a:r>
            <a:r>
              <a:rPr lang="es-ES" sz="2400" b="1" smtClean="0">
                <a:latin typeface="Arial Narrow" pitchFamily="34" charset="0"/>
              </a:rPr>
              <a:t>(exceso de comida, fornicación, drogadicción, placeres y deportes)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4400" b="1" smtClean="0">
                <a:latin typeface="Arial Narrow" pitchFamily="34" charset="0"/>
              </a:rPr>
              <a:t>Materialistas </a:t>
            </a:r>
            <a:r>
              <a:rPr lang="es-ES" sz="2400" b="1" smtClean="0">
                <a:latin typeface="Arial Narrow" pitchFamily="34" charset="0"/>
              </a:rPr>
              <a:t>(vicios financieros, negocios e inversiones, envidias, compras, lujos, preocupaciones, juegos de azar, “adicto del trabajo”)</a:t>
            </a:r>
            <a:endParaRPr lang="es-ES" sz="44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4400" b="1" smtClean="0">
                <a:latin typeface="Arial Narrow" pitchFamily="34" charset="0"/>
              </a:rPr>
              <a:t>Mentales y sensuales</a:t>
            </a:r>
            <a:r>
              <a:rPr lang="es-ES" sz="2400" b="1" smtClean="0">
                <a:latin typeface="Arial Narrow" pitchFamily="34" charset="0"/>
              </a:rPr>
              <a:t>  (novelas, lectura de recreo, adicto a la educación sin una meta buena, pornografía)</a:t>
            </a:r>
            <a:r>
              <a:rPr lang="es-ES" sz="4400" b="1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4400" b="1" smtClean="0">
                <a:latin typeface="Arial Narrow" pitchFamily="34" charset="0"/>
              </a:rPr>
              <a:t>Emocionales </a:t>
            </a:r>
            <a:r>
              <a:rPr lang="es-ES" sz="2400" b="1" smtClean="0">
                <a:latin typeface="Arial Narrow" pitchFamily="34" charset="0"/>
              </a:rPr>
              <a:t>(recreo, busca simpatía, ira)</a:t>
            </a:r>
            <a:endParaRPr lang="es-ES" sz="44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4400" b="1" smtClean="0">
                <a:latin typeface="Arial Narrow" pitchFamily="34" charset="0"/>
              </a:rPr>
              <a:t>Sociales </a:t>
            </a:r>
            <a:r>
              <a:rPr lang="es-ES" sz="2400" b="1" smtClean="0">
                <a:latin typeface="Arial Narrow" pitchFamily="34" charset="0"/>
              </a:rPr>
              <a:t>(fiestas, chismes)</a:t>
            </a:r>
            <a:endParaRPr lang="es-ES" sz="4400" smtClean="0"/>
          </a:p>
        </p:txBody>
      </p:sp>
    </p:spTree>
  </p:cSld>
  <p:clrMapOvr>
    <a:masterClrMapping/>
  </p:clrMapOvr>
  <p:transition>
    <p:wedg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b="1" smtClean="0">
                <a:latin typeface="Arial Narrow" pitchFamily="34" charset="0"/>
              </a:rPr>
              <a:t>El “Ser” del Hombre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smtClean="0">
                <a:latin typeface="Arial Narrow" pitchFamily="34" charset="0"/>
              </a:rPr>
              <a:t>Intelectual</a:t>
            </a:r>
            <a:endParaRPr lang="es-ES" sz="240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sz="240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smtClean="0">
                <a:latin typeface="Arial Narrow" pitchFamily="34" charset="0"/>
              </a:rPr>
              <a:t>Social	--</a:t>
            </a:r>
            <a:r>
              <a:rPr lang="es-ES" sz="5400" b="1" u="sng" smtClean="0">
                <a:latin typeface="Arial Narrow" pitchFamily="34" charset="0"/>
              </a:rPr>
              <a:t>Espiritual</a:t>
            </a:r>
            <a:r>
              <a:rPr lang="es-ES" sz="5400" smtClean="0">
                <a:latin typeface="Arial Narrow" pitchFamily="34" charset="0"/>
              </a:rPr>
              <a:t>-</a:t>
            </a:r>
            <a:r>
              <a:rPr lang="es-ES" sz="4000" smtClean="0">
                <a:latin typeface="Arial Narrow" pitchFamily="34" charset="0"/>
              </a:rPr>
              <a:t>-	 Emocional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400" smtClean="0">
                <a:latin typeface="Arial Narrow" pitchFamily="34" charset="0"/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4000" smtClean="0">
                <a:latin typeface="Arial Narrow" pitchFamily="34" charset="0"/>
              </a:rPr>
              <a:t> Físico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b="1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b="1" smtClean="0">
                <a:latin typeface="Arial Narrow" pitchFamily="34" charset="0"/>
              </a:rPr>
              <a:t>La parte que le motiva muestra su espiritualidad.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6000" b="1" u="sng" smtClean="0">
                <a:latin typeface="Arial Narrow" pitchFamily="34" charset="0"/>
              </a:rPr>
              <a:t>Remedios</a:t>
            </a:r>
            <a:r>
              <a:rPr lang="es-ES" sz="6000" b="1" smtClean="0">
                <a:latin typeface="Arial Narrow" pitchFamily="34" charset="0"/>
              </a:rPr>
              <a:t>: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u="sng" smtClean="0">
                <a:latin typeface="Arial Narrow" pitchFamily="34" charset="0"/>
              </a:rPr>
              <a:t>1 Tes. 5:23</a:t>
            </a:r>
            <a:r>
              <a:rPr lang="es-ES" sz="4000" b="1" smtClean="0">
                <a:latin typeface="Arial Narrow" pitchFamily="34" charset="0"/>
              </a:rPr>
              <a:t>   El mismo Dios de paz os santifique por completo; y todo vuestro ser, espíritu, alma y cuerpo, sea guardado irreprensible...</a:t>
            </a:r>
          </a:p>
          <a:p>
            <a:pPr eaLnBrk="1" hangingPunct="1">
              <a:defRPr/>
            </a:pPr>
            <a:endParaRPr lang="es-ES" sz="20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000" b="1" u="sng" smtClean="0">
                <a:latin typeface="Arial Narrow" pitchFamily="34" charset="0"/>
              </a:rPr>
              <a:t>Dios hizo al hombre complejo y Dios tiene que “santificar todo su ser</a:t>
            </a:r>
            <a:r>
              <a:rPr lang="es-ES" sz="4000" b="1" smtClean="0">
                <a:latin typeface="Arial Narrow" pitchFamily="34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u="sng" smtClean="0">
                <a:latin typeface="Arial Narrow" pitchFamily="34" charset="0"/>
              </a:rPr>
              <a:t>I.  Pasos generales para la salud </a:t>
            </a:r>
            <a:br>
              <a:rPr lang="es-ES" b="1" u="sng" smtClean="0">
                <a:latin typeface="Arial Narrow" pitchFamily="34" charset="0"/>
              </a:rPr>
            </a:br>
            <a:r>
              <a:rPr lang="es-ES" sz="3600" b="1" u="sng" smtClean="0">
                <a:latin typeface="Arial Narrow" pitchFamily="34" charset="0"/>
              </a:rPr>
              <a:t>(fisica y espiritual):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000" b="1" u="sng" smtClean="0">
                <a:latin typeface="Arial Narrow" pitchFamily="34" charset="0"/>
              </a:rPr>
              <a:t>A.  Pasos físicos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ES" sz="4000" smtClean="0">
                <a:latin typeface="Arial Narrow" pitchFamily="34" charset="0"/>
              </a:rPr>
              <a:t>Nunca </a:t>
            </a:r>
            <a:r>
              <a:rPr lang="es-ES" sz="4000" b="1" u="sng" smtClean="0">
                <a:latin typeface="Arial Narrow" pitchFamily="34" charset="0"/>
              </a:rPr>
              <a:t>comenzar</a:t>
            </a:r>
            <a:r>
              <a:rPr lang="es-ES" sz="4000" smtClean="0">
                <a:latin typeface="Arial Narrow" pitchFamily="34" charset="0"/>
              </a:rPr>
              <a:t> el vicio – vivir por la gloria de Dios desde su niñez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" sz="3600" smtClean="0">
                <a:latin typeface="Arial Narrow" pitchFamily="34" charset="0"/>
              </a:rPr>
              <a:t>(2 Timoteo 3:15)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s-ES" sz="1200" smtClean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ES" sz="4000" smtClean="0">
                <a:latin typeface="Arial Narrow" pitchFamily="34" charset="0"/>
              </a:rPr>
              <a:t>Busca ayuda </a:t>
            </a:r>
            <a:r>
              <a:rPr lang="es-ES" sz="4000" b="1" u="sng" smtClean="0">
                <a:latin typeface="Arial Narrow" pitchFamily="34" charset="0"/>
              </a:rPr>
              <a:t>médica</a:t>
            </a:r>
            <a:r>
              <a:rPr lang="es-ES" sz="4000" smtClean="0">
                <a:latin typeface="Arial Narrow" pitchFamily="34" charset="0"/>
              </a:rPr>
              <a:t> (o suple necesidades fisicas si es necesario) para poder pensar y razonar claramente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Narrow" pitchFamily="34" charset="0"/>
              </a:rPr>
              <a:t>B.  Pasos sicológicos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400" smtClean="0">
                <a:latin typeface="Arial Narrow" pitchFamily="34" charset="0"/>
              </a:rPr>
              <a:t>3.  Aprende y reconoce </a:t>
            </a:r>
            <a:r>
              <a:rPr lang="es-ES" sz="4400" b="1" u="sng" smtClean="0">
                <a:latin typeface="Arial Narrow" pitchFamily="34" charset="0"/>
              </a:rPr>
              <a:t>POR QUE</a:t>
            </a:r>
            <a:r>
              <a:rPr lang="es-ES" sz="4400" smtClean="0">
                <a:latin typeface="Arial Narrow" pitchFamily="34" charset="0"/>
              </a:rPr>
              <a:t> hace mal y que cuales influencias en su vida contribuían a su vicio—entender su naturaleza, el trasfondo y las influencias que fomentan los vicios (pero el </a:t>
            </a:r>
            <a:r>
              <a:rPr lang="es-ES" sz="4400" u="sng" smtClean="0">
                <a:latin typeface="Arial Narrow" pitchFamily="34" charset="0"/>
              </a:rPr>
              <a:t>pecado</a:t>
            </a:r>
            <a:r>
              <a:rPr lang="es-ES" sz="4400" smtClean="0">
                <a:latin typeface="Arial Narrow" pitchFamily="34" charset="0"/>
              </a:rPr>
              <a:t> es la causa).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buFontTx/>
              <a:buAutoNum type="alphaUcPeriod" startAt="3"/>
              <a:defRPr/>
            </a:pPr>
            <a:r>
              <a:rPr lang="es-ES" sz="5400" b="1" smtClean="0">
                <a:latin typeface="Arial Narrow" pitchFamily="34" charset="0"/>
              </a:rPr>
              <a:t>Ayuda espiritual </a:t>
            </a:r>
            <a:br>
              <a:rPr lang="es-ES" sz="5400" b="1" smtClean="0">
                <a:latin typeface="Arial Narrow" pitchFamily="34" charset="0"/>
              </a:rPr>
            </a:br>
            <a:r>
              <a:rPr lang="es-ES" sz="2800" b="1" smtClean="0">
                <a:latin typeface="Arial Narrow" pitchFamily="34" charset="0"/>
              </a:rPr>
              <a:t>(el único remedio eficaz)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800" smtClean="0">
                <a:latin typeface="Arial Narrow" pitchFamily="34" charset="0"/>
              </a:rPr>
              <a:t>4.  Llevarle al </a:t>
            </a:r>
            <a:r>
              <a:rPr lang="es-ES" sz="4800" b="1" u="sng" smtClean="0">
                <a:latin typeface="Arial Narrow" pitchFamily="34" charset="0"/>
              </a:rPr>
              <a:t>arrepentimiento</a:t>
            </a:r>
            <a:r>
              <a:rPr lang="es-ES" sz="4800" smtClean="0">
                <a:latin typeface="Arial Narrow" pitchFamily="34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endParaRPr lang="es-ES" sz="2400" smtClean="0">
              <a:latin typeface="Arial Narrow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s-ES" sz="4400" smtClean="0">
                <a:latin typeface="Arial Narrow" pitchFamily="34" charset="0"/>
              </a:rPr>
              <a:t>Reconocer y recordar los </a:t>
            </a:r>
            <a:r>
              <a:rPr lang="es-ES" sz="4400" b="1" u="sng" smtClean="0">
                <a:latin typeface="Arial Narrow" pitchFamily="34" charset="0"/>
              </a:rPr>
              <a:t>resultados</a:t>
            </a:r>
            <a:r>
              <a:rPr lang="es-ES" sz="4400" smtClean="0">
                <a:latin typeface="Arial Narrow" pitchFamily="34" charset="0"/>
              </a:rPr>
              <a:t> </a:t>
            </a:r>
            <a:r>
              <a:rPr lang="es-ES" sz="4400" b="1" u="sng" smtClean="0">
                <a:latin typeface="Arial Narrow" pitchFamily="34" charset="0"/>
              </a:rPr>
              <a:t>terribles</a:t>
            </a:r>
            <a:r>
              <a:rPr lang="es-ES" sz="4400" smtClean="0">
                <a:latin typeface="Arial Narrow" pitchFamily="34" charset="0"/>
              </a:rPr>
              <a:t> del vicio a uno mismo, a otros, a la iglesia, a Dios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s-ES" sz="4000" smtClean="0">
                <a:latin typeface="Arial Narrow" pitchFamily="34" charset="0"/>
              </a:rPr>
              <a:t>Convencerle de que HAY </a:t>
            </a:r>
            <a:r>
              <a:rPr lang="es-ES" sz="4000" b="1" u="sng" smtClean="0">
                <a:latin typeface="Arial Narrow" pitchFamily="34" charset="0"/>
              </a:rPr>
              <a:t>ESPERANZA</a:t>
            </a:r>
            <a:r>
              <a:rPr lang="es-ES" sz="4000" smtClean="0">
                <a:latin typeface="Arial Narrow" pitchFamily="34" charset="0"/>
              </a:rPr>
              <a:t> – Hay un remedio</a:t>
            </a:r>
            <a:r>
              <a:rPr lang="es-ES" b="1" i="1" smtClean="0">
                <a:latin typeface="Arial Narrow" pitchFamily="34" charset="0"/>
              </a:rPr>
              <a:t> (el </a:t>
            </a:r>
            <a:r>
              <a:rPr lang="es-ES" b="1" i="1" u="sng" smtClean="0">
                <a:latin typeface="Arial Narrow" pitchFamily="34" charset="0"/>
              </a:rPr>
              <a:t>único</a:t>
            </a:r>
            <a:r>
              <a:rPr lang="es-ES" b="1" i="1" smtClean="0">
                <a:latin typeface="Arial Narrow" pitchFamily="34" charset="0"/>
              </a:rPr>
              <a:t>)</a:t>
            </a:r>
            <a:r>
              <a:rPr lang="es-ES" sz="4000" smtClean="0">
                <a:latin typeface="Arial Narrow" pitchFamily="34" charset="0"/>
              </a:rPr>
              <a:t> EN CRISTO</a:t>
            </a:r>
          </a:p>
          <a:p>
            <a:pPr marL="990600" lvl="1" indent="-533400" eaLnBrk="1" hangingPunct="1">
              <a:defRPr/>
            </a:pPr>
            <a:r>
              <a:rPr lang="es-ES" sz="3600" smtClean="0">
                <a:latin typeface="Arial Narrow" pitchFamily="34" charset="0"/>
              </a:rPr>
              <a:t>El convencimiento es obra del </a:t>
            </a:r>
            <a:r>
              <a:rPr lang="es-ES" sz="3600" u="sng" smtClean="0">
                <a:latin typeface="Arial Narrow" pitchFamily="34" charset="0"/>
              </a:rPr>
              <a:t>ESPÍRITU-ORAR</a:t>
            </a:r>
            <a:r>
              <a:rPr lang="es-ES" sz="3600" smtClean="0">
                <a:latin typeface="Arial Narrow" pitchFamily="34" charset="0"/>
              </a:rPr>
              <a:t> por él.</a:t>
            </a:r>
            <a:endParaRPr lang="es-ES" sz="1400" smtClean="0"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 startAt="5"/>
              <a:defRPr/>
            </a:pPr>
            <a:r>
              <a:rPr lang="es-ES" sz="4000" smtClean="0">
                <a:latin typeface="Arial Narrow" pitchFamily="34" charset="0"/>
              </a:rPr>
              <a:t>SER </a:t>
            </a:r>
            <a:r>
              <a:rPr lang="es-ES" sz="4000" b="1" u="sng" smtClean="0">
                <a:latin typeface="Arial Narrow" pitchFamily="34" charset="0"/>
              </a:rPr>
              <a:t>SALVO</a:t>
            </a:r>
            <a:r>
              <a:rPr lang="es-ES" sz="4000" smtClean="0">
                <a:latin typeface="Arial Narrow" pitchFamily="34" charset="0"/>
              </a:rPr>
              <a:t> Y entregado al Señor </a:t>
            </a:r>
            <a:r>
              <a:rPr lang="es-ES" sz="3600" smtClean="0">
                <a:latin typeface="Arial Narrow" pitchFamily="34" charset="0"/>
              </a:rPr>
              <a:t>(lleno del Espiritu con un deseo de agradar a Cristo y ser usado sobre todo)</a:t>
            </a:r>
            <a:r>
              <a:rPr lang="es-ES" sz="4000" smtClean="0">
                <a:latin typeface="Arial Narrow" pitchFamily="34" charset="0"/>
              </a:rPr>
              <a:t>    </a:t>
            </a:r>
          </a:p>
          <a:p>
            <a:pPr marL="990600" lvl="1" indent="-533400" eaLnBrk="1" hangingPunct="1">
              <a:buFont typeface="Wingdings" pitchFamily="2" charset="2"/>
              <a:buChar char="n"/>
              <a:defRPr/>
            </a:pPr>
            <a:r>
              <a:rPr lang="es-ES" sz="3600" smtClean="0">
                <a:solidFill>
                  <a:schemeClr val="hlink"/>
                </a:solidFill>
                <a:latin typeface="Arial Narrow" pitchFamily="34" charset="0"/>
              </a:rPr>
              <a:t>2ª Corintios 5:17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 startAt="7"/>
              <a:defRPr/>
            </a:pPr>
            <a:r>
              <a:rPr lang="es-ES" sz="4000" b="1" u="sng" smtClean="0">
                <a:latin typeface="Arial Narrow" pitchFamily="34" charset="0"/>
              </a:rPr>
              <a:t>Dejar</a:t>
            </a:r>
            <a:r>
              <a:rPr lang="es-ES" sz="4000" smtClean="0">
                <a:latin typeface="Arial Narrow" pitchFamily="34" charset="0"/>
              </a:rPr>
              <a:t> el hábito malo, creciendo en el </a:t>
            </a:r>
            <a:r>
              <a:rPr lang="es-ES" sz="4000" b="1" smtClean="0">
                <a:latin typeface="Arial Narrow" pitchFamily="34" charset="0"/>
              </a:rPr>
              <a:t>poder del Espíritu Santo--</a:t>
            </a:r>
            <a:r>
              <a:rPr lang="es-ES" sz="3600" b="1" smtClean="0">
                <a:latin typeface="Arial Narrow" pitchFamily="34" charset="0"/>
              </a:rPr>
              <a:t>Efes 5:18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s-ES" sz="3600" b="1" u="sng" smtClean="0">
                <a:latin typeface="Arial Narrow" pitchFamily="34" charset="0"/>
              </a:rPr>
              <a:t>Separarse</a:t>
            </a:r>
            <a:r>
              <a:rPr lang="es-ES" sz="3600" b="1" smtClean="0">
                <a:latin typeface="Arial Narrow" pitchFamily="34" charset="0"/>
              </a:rPr>
              <a:t> de toda tentación;  2 Tim. 2:22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s-ES" sz="3600" b="1" smtClean="0">
                <a:latin typeface="Arial Narrow" pitchFamily="34" charset="0"/>
              </a:rPr>
              <a:t>Llenarse de la Palabra de Dios,  Col. 3:16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s-ES" sz="3600" b="1" smtClean="0">
                <a:latin typeface="Arial Narrow" pitchFamily="34" charset="0"/>
              </a:rPr>
              <a:t>Orar mucho (a solas y con otros) con accion de gracias,  Filip. 4:6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s-ES" sz="3600" b="1" smtClean="0">
                <a:latin typeface="Arial Narrow" pitchFamily="34" charset="0"/>
              </a:rPr>
              <a:t>Compañerismo crisitano en la iglesia y familia …. y ….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800" b="1" u="sng" smtClean="0">
                <a:latin typeface="Times New Roman" pitchFamily="18" charset="0"/>
              </a:rPr>
              <a:t>Reconociendo su maldad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467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>
                <a:latin typeface="Times New Roman" pitchFamily="18" charset="0"/>
              </a:rPr>
              <a:t>Proverbios 14:12  Hay camino que al hombre le parece derecho; Pero su fin es camino de muerte.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>
                <a:latin typeface="Times New Roman" pitchFamily="18" charset="0"/>
              </a:rPr>
              <a:t>Efesios 4:22  En cuanto a la pasada manera de vivir, despojaos del viejo hombre, que está viciado conforme a los deseos engañosos.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800" b="1" smtClean="0">
                <a:latin typeface="Arial Narrow" pitchFamily="34" charset="0"/>
              </a:rPr>
              <a:t>e.  Servicio cristiano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800" b="1" i="1" smtClean="0">
                <a:latin typeface="Arial Narrow" pitchFamily="34" charset="0"/>
              </a:rPr>
              <a:t> Hace falta </a:t>
            </a:r>
            <a:r>
              <a:rPr lang="es-ES" sz="4800" b="1" i="1" u="sng" smtClean="0">
                <a:latin typeface="Arial Narrow" pitchFamily="34" charset="0"/>
              </a:rPr>
              <a:t>mucha</a:t>
            </a:r>
            <a:r>
              <a:rPr lang="es-ES" sz="4800" b="1" i="1" smtClean="0">
                <a:latin typeface="Arial Narrow" pitchFamily="34" charset="0"/>
              </a:rPr>
              <a:t> </a:t>
            </a:r>
            <a:r>
              <a:rPr lang="es-ES" sz="4800" b="1" i="1" u="sng" smtClean="0">
                <a:latin typeface="Arial Narrow" pitchFamily="34" charset="0"/>
              </a:rPr>
              <a:t>comunión con Dios</a:t>
            </a:r>
            <a:r>
              <a:rPr lang="es-ES" sz="4800" b="1" i="1" smtClean="0">
                <a:latin typeface="Arial Narrow" pitchFamily="34" charset="0"/>
              </a:rPr>
              <a:t> y </a:t>
            </a:r>
            <a:r>
              <a:rPr lang="es-ES" sz="4800" b="1" i="1" u="sng" smtClean="0">
                <a:latin typeface="Arial Narrow" pitchFamily="34" charset="0"/>
              </a:rPr>
              <a:t>actividad</a:t>
            </a:r>
            <a:r>
              <a:rPr lang="es-ES" sz="4800" b="1" i="1" smtClean="0">
                <a:latin typeface="Arial Narrow" pitchFamily="34" charset="0"/>
              </a:rPr>
              <a:t> espiritual de estudio bíblico, oración, evangelismo y servicio cristiano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1600" b="1" i="1" smtClean="0">
                <a:latin typeface="Arial Narrow" pitchFamily="34" charset="0"/>
              </a:rPr>
              <a:t> </a:t>
            </a:r>
            <a:r>
              <a:rPr lang="es-ES" sz="3600" b="1" i="1" smtClean="0">
                <a:latin typeface="Arial Narrow" pitchFamily="34" charset="0"/>
              </a:rPr>
              <a:t>pensar en OTROS, en vez de tener tiempo para pensar en el vicio</a:t>
            </a:r>
            <a:endParaRPr lang="es-ES" sz="3600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4000" b="1" i="1" smtClean="0">
                <a:solidFill>
                  <a:schemeClr val="hlink"/>
                </a:solidFill>
                <a:latin typeface="Arial Narrow" pitchFamily="34" charset="0"/>
              </a:rPr>
              <a:t>Gálatas 5:16, 25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6000" smtClean="0">
                <a:latin typeface="Arial Narrow" pitchFamily="34" charset="0"/>
              </a:rPr>
              <a:t>8.  Reemplazar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smtClean="0">
                <a:latin typeface="Arial Narrow" pitchFamily="34" charset="0"/>
              </a:rPr>
              <a:t>Reemplazar los vicios con </a:t>
            </a:r>
            <a:r>
              <a:rPr lang="es-ES" sz="5400" b="1" u="sng" smtClean="0">
                <a:latin typeface="Arial Narrow" pitchFamily="34" charset="0"/>
              </a:rPr>
              <a:t>NUEVOS</a:t>
            </a:r>
            <a:r>
              <a:rPr lang="es-ES" sz="5400" smtClean="0">
                <a:latin typeface="Arial Narrow" pitchFamily="34" charset="0"/>
              </a:rPr>
              <a:t> hábitos y gustos por medio de disciplinarse en el poder del Espíritu.   </a:t>
            </a:r>
          </a:p>
          <a:p>
            <a:pPr lvl="1" eaLnBrk="1" hangingPunct="1">
              <a:defRPr/>
            </a:pPr>
            <a:r>
              <a:rPr lang="es-ES" sz="4800" smtClean="0">
                <a:latin typeface="Arial Narrow" pitchFamily="34" charset="0"/>
              </a:rPr>
              <a:t>Efesios 4:22-24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6000" smtClean="0">
                <a:latin typeface="Arial Narrow" pitchFamily="34" charset="0"/>
              </a:rPr>
              <a:t>Reconocer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9"/>
              <a:defRPr/>
            </a:pPr>
            <a:r>
              <a:rPr lang="es-ES" sz="4000" smtClean="0">
                <a:latin typeface="Arial Narrow" pitchFamily="34" charset="0"/>
              </a:rPr>
              <a:t>Reconocer que </a:t>
            </a:r>
            <a:r>
              <a:rPr lang="es-ES" sz="4000" b="1" u="sng" smtClean="0">
                <a:latin typeface="Arial Narrow" pitchFamily="34" charset="0"/>
              </a:rPr>
              <a:t>siempre</a:t>
            </a:r>
            <a:r>
              <a:rPr lang="es-ES" sz="4000" smtClean="0">
                <a:latin typeface="Arial Narrow" pitchFamily="34" charset="0"/>
              </a:rPr>
              <a:t> tendrá sus debilidades y tendencias a caer </a:t>
            </a:r>
          </a:p>
          <a:p>
            <a:pPr marL="990600" lvl="1" indent="-533400" eaLnBrk="1" hangingPunct="1">
              <a:defRPr/>
            </a:pPr>
            <a:r>
              <a:rPr lang="es-ES" sz="3600" smtClean="0">
                <a:latin typeface="Arial Narrow" pitchFamily="34" charset="0"/>
              </a:rPr>
              <a:t>1ª Cor. 10:12</a:t>
            </a:r>
          </a:p>
          <a:p>
            <a:pPr marL="609600" indent="-609600" eaLnBrk="1" hangingPunct="1">
              <a:buFont typeface="Wingdings" pitchFamily="2" charset="2"/>
              <a:buAutoNum type="arabicPeriod" startAt="9"/>
              <a:defRPr/>
            </a:pPr>
            <a:r>
              <a:rPr lang="es-ES" sz="4000" smtClean="0">
                <a:latin typeface="Arial Narrow" pitchFamily="34" charset="0"/>
              </a:rPr>
              <a:t>Reconocer que si uno cae Dios siempre está allí para </a:t>
            </a:r>
            <a:r>
              <a:rPr lang="es-ES" sz="4000" b="1" u="sng" smtClean="0">
                <a:latin typeface="Arial Narrow" pitchFamily="34" charset="0"/>
              </a:rPr>
              <a:t>perdonar</a:t>
            </a:r>
            <a:r>
              <a:rPr lang="es-ES" sz="4000" smtClean="0">
                <a:latin typeface="Arial Narrow" pitchFamily="34" charset="0"/>
              </a:rPr>
              <a:t> y cambiarnos si queremos apartarnos del mal </a:t>
            </a:r>
          </a:p>
          <a:p>
            <a:pPr marL="990600" lvl="1" indent="-533400" eaLnBrk="1" hangingPunct="1">
              <a:defRPr/>
            </a:pPr>
            <a:r>
              <a:rPr lang="es-ES" sz="3600" smtClean="0">
                <a:latin typeface="Arial Narrow" pitchFamily="34" charset="0"/>
              </a:rPr>
              <a:t>1 Cor. 10:13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Arial Narrow" pitchFamily="34" charset="0"/>
              </a:rPr>
              <a:t>II. Remedios </a:t>
            </a:r>
            <a:r>
              <a:rPr lang="es-ES" b="1" u="sng" smtClean="0">
                <a:latin typeface="Arial Narrow" pitchFamily="34" charset="0"/>
              </a:rPr>
              <a:t>FISICOS</a:t>
            </a:r>
            <a:r>
              <a:rPr lang="es-ES" u="sng" smtClean="0">
                <a:latin typeface="Arial Narrow" pitchFamily="34" charset="0"/>
              </a:rPr>
              <a:t> preparatorios: </a:t>
            </a:r>
            <a:br>
              <a:rPr lang="es-ES" u="sng" smtClean="0">
                <a:latin typeface="Arial Narrow" pitchFamily="34" charset="0"/>
              </a:rPr>
            </a:br>
            <a:r>
              <a:rPr lang="es-ES" sz="3600" u="sng" smtClean="0">
                <a:latin typeface="Arial Narrow" pitchFamily="34" charset="0"/>
              </a:rPr>
              <a:t>1ª Corintios 3:16-17; 6:19-20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2400" smtClean="0">
                <a:latin typeface="Arial Narrow" pitchFamily="34" charset="0"/>
              </a:rPr>
              <a:t> </a:t>
            </a:r>
            <a:r>
              <a:rPr lang="es-ES" b="1" smtClean="0">
                <a:latin typeface="Arial Narrow" pitchFamily="34" charset="0"/>
              </a:rPr>
              <a:t>1.  </a:t>
            </a:r>
            <a:r>
              <a:rPr lang="es-ES" sz="3600" b="1" smtClean="0">
                <a:latin typeface="Arial Narrow" pitchFamily="34" charset="0"/>
              </a:rPr>
              <a:t>Ayuda médica</a:t>
            </a:r>
            <a:r>
              <a:rPr lang="es-ES" b="1" smtClean="0">
                <a:latin typeface="Arial Narrow" pitchFamily="34" charset="0"/>
              </a:rPr>
              <a:t> </a:t>
            </a:r>
            <a:endParaRPr lang="es-ES" sz="2400" b="1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s-ES" sz="2400" b="1" smtClean="0">
                <a:latin typeface="Arial Narrow" pitchFamily="34" charset="0"/>
              </a:rPr>
              <a:t>Eliminar las drogas de la sangre;  proveer medicina que causa “disgustos” por la droga;  hospitalizarse para separarse de la droga; chequear desequilibrios químicos en el cuerpo.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12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smtClean="0">
                <a:latin typeface="Arial Narrow" pitchFamily="34" charset="0"/>
              </a:rPr>
              <a:t>	* Nota – </a:t>
            </a:r>
            <a:r>
              <a:rPr lang="es-ES" b="1" smtClean="0">
                <a:latin typeface="Arial Narrow" pitchFamily="34" charset="0"/>
              </a:rPr>
              <a:t>Ayuda médica o física ayuda sólo </a:t>
            </a:r>
            <a:r>
              <a:rPr lang="es-ES" b="1" u="sng" smtClean="0">
                <a:latin typeface="Arial Narrow" pitchFamily="34" charset="0"/>
              </a:rPr>
              <a:t>temporalmente</a:t>
            </a:r>
            <a:r>
              <a:rPr lang="es-ES" b="1" smtClean="0">
                <a:latin typeface="Arial Narrow" pitchFamily="34" charset="0"/>
              </a:rPr>
              <a:t> para “aclarar la mente”, pero </a:t>
            </a:r>
            <a:r>
              <a:rPr lang="es-ES" b="1" i="1" smtClean="0">
                <a:latin typeface="Arial Narrow" pitchFamily="34" charset="0"/>
              </a:rPr>
              <a:t>no provee un remedio permanente</a:t>
            </a:r>
            <a:r>
              <a:rPr lang="es-ES" b="1" smtClean="0">
                <a:latin typeface="Arial Narrow" pitchFamily="34" charset="0"/>
              </a:rPr>
              <a:t>.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b="1" smtClean="0">
                <a:latin typeface="Arial Narrow" pitchFamily="34" charset="0"/>
              </a:rPr>
              <a:t>(Proverbios 26:11)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s-ES" sz="4000" b="1" smtClean="0">
                <a:latin typeface="Arial Narrow" pitchFamily="34" charset="0"/>
              </a:rPr>
              <a:t>2.  Practica la régimen disciplinada sana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s-ES" b="1" u="sng" smtClean="0">
                <a:latin typeface="Arial Narrow" pitchFamily="34" charset="0"/>
              </a:rPr>
              <a:t>Ejercicio</a:t>
            </a:r>
            <a:r>
              <a:rPr lang="es-ES" smtClean="0">
                <a:latin typeface="Arial Narrow" pitchFamily="34" charset="0"/>
              </a:rPr>
              <a:t> (1ª Timoteo 4:8)</a:t>
            </a:r>
          </a:p>
          <a:p>
            <a:pPr marL="2209800" lvl="4" indent="-381000" eaLnBrk="1" hangingPunct="1">
              <a:defRPr/>
            </a:pPr>
            <a:endParaRPr lang="es-ES" smtClean="0">
              <a:latin typeface="Arial Narrow" pitchFamily="34" charset="0"/>
            </a:endParaRPr>
          </a:p>
          <a:p>
            <a:pPr marL="609600" indent="-609600" eaLnBrk="1" hangingPunct="1">
              <a:defRPr/>
            </a:pPr>
            <a:r>
              <a:rPr lang="es-ES" b="1" u="sng" smtClean="0">
                <a:latin typeface="Arial Narrow" pitchFamily="34" charset="0"/>
              </a:rPr>
              <a:t>Comida</a:t>
            </a:r>
            <a:r>
              <a:rPr lang="es-ES" smtClean="0">
                <a:latin typeface="Arial Narrow" pitchFamily="34" charset="0"/>
              </a:rPr>
              <a:t> sana  (1a Timoteo 4:3-4)  </a:t>
            </a:r>
          </a:p>
          <a:p>
            <a:pPr marL="2209800" lvl="4" indent="-381000" eaLnBrk="1" hangingPunct="1">
              <a:defRPr/>
            </a:pPr>
            <a:endParaRPr lang="es-ES" smtClean="0">
              <a:latin typeface="Arial Narrow" pitchFamily="34" charset="0"/>
            </a:endParaRPr>
          </a:p>
          <a:p>
            <a:pPr marL="609600" indent="-609600" eaLnBrk="1" hangingPunct="1">
              <a:defRPr/>
            </a:pPr>
            <a:r>
              <a:rPr lang="es-ES" b="1" u="sng" smtClean="0">
                <a:latin typeface="Arial Narrow" pitchFamily="34" charset="0"/>
              </a:rPr>
              <a:t>Descanso</a:t>
            </a:r>
            <a:r>
              <a:rPr lang="es-ES" smtClean="0">
                <a:latin typeface="Arial Narrow" pitchFamily="34" charset="0"/>
              </a:rPr>
              <a:t> (Salmo 127:2)</a:t>
            </a:r>
          </a:p>
          <a:p>
            <a:pPr marL="609600" indent="-609600" eaLnBrk="1" hangingPunct="1">
              <a:defRPr/>
            </a:pPr>
            <a:endParaRPr lang="es-ES" sz="1800" smtClean="0">
              <a:latin typeface="Arial Narrow" pitchFamily="34" charset="0"/>
            </a:endParaRPr>
          </a:p>
          <a:p>
            <a:pPr marL="609600" indent="-609600" eaLnBrk="1" hangingPunct="1">
              <a:defRPr/>
            </a:pPr>
            <a:r>
              <a:rPr lang="es-ES" b="1" smtClean="0">
                <a:latin typeface="Arial Narrow" pitchFamily="34" charset="0"/>
              </a:rPr>
              <a:t>Relaciones matrimoniales</a:t>
            </a:r>
            <a:r>
              <a:rPr lang="es-ES" smtClean="0">
                <a:latin typeface="Arial Narrow" pitchFamily="34" charset="0"/>
              </a:rPr>
              <a:t> (1 Corintios 7:1-5)</a:t>
            </a:r>
          </a:p>
          <a:p>
            <a:pPr marL="609600" indent="-609600" eaLnBrk="1" hangingPunct="1">
              <a:defRPr/>
            </a:pPr>
            <a:endParaRPr lang="es-ES" sz="1600" smtClean="0">
              <a:latin typeface="Arial Narrow" pitchFamily="34" charset="0"/>
            </a:endParaRPr>
          </a:p>
          <a:p>
            <a:pPr marL="609600" indent="-609600" eaLnBrk="1" hangingPunct="1">
              <a:defRPr/>
            </a:pPr>
            <a:r>
              <a:rPr lang="es-ES" b="1" smtClean="0">
                <a:latin typeface="Arial Narrow" pitchFamily="34" charset="0"/>
              </a:rPr>
              <a:t>Amistades de contabilidad y ánimo-reprensión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Arial Narrow" pitchFamily="34" charset="0"/>
              </a:rPr>
              <a:t>Remedios Intelectuales e Sicológicos</a:t>
            </a:r>
            <a:r>
              <a:rPr lang="es-ES" smtClean="0">
                <a:latin typeface="Arial Narrow" pitchFamily="34" charset="0"/>
              </a:rPr>
              <a:t>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3600" smtClean="0">
                <a:latin typeface="Arial Narrow" pitchFamily="34" charset="0"/>
              </a:rPr>
              <a:t>Reconocer que algunos tienen “incapacidad mental” y no pueden “razonar”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smtClean="0">
                <a:latin typeface="Arial Narrow" pitchFamily="34" charset="0"/>
              </a:rPr>
              <a:t>Por un “cortocircuito” en los nervios de su cerebro o por un imbalance químico allí.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smtClean="0">
                <a:latin typeface="Arial Narrow" pitchFamily="34" charset="0"/>
              </a:rPr>
              <a:t>Por causa de falta de oxígeno aun en la cuna o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smtClean="0">
                <a:latin typeface="Arial Narrow" pitchFamily="34" charset="0"/>
              </a:rPr>
              <a:t>Por falta de un desarrollo adecuado en el seno de su madre o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smtClean="0">
                <a:latin typeface="Arial Narrow" pitchFamily="34" charset="0"/>
              </a:rPr>
              <a:t>Por un ataque bacterial o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smtClean="0">
                <a:latin typeface="Arial Narrow" pitchFamily="34" charset="0"/>
              </a:rPr>
              <a:t>De drogras o alcohol que han dañado los nervios.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b="1" smtClean="0">
                <a:latin typeface="Arial Narrow" pitchFamily="34" charset="0"/>
              </a:rPr>
              <a:t>2. Disciplina espiritual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400" smtClean="0">
                <a:latin typeface="Arial Narrow" pitchFamily="34" charset="0"/>
              </a:rPr>
              <a:t>Todos necesitan </a:t>
            </a:r>
            <a:r>
              <a:rPr lang="es-ES" sz="4400" b="1" u="sng" smtClean="0">
                <a:latin typeface="Arial Narrow" pitchFamily="34" charset="0"/>
              </a:rPr>
              <a:t>disciplina</a:t>
            </a:r>
            <a:r>
              <a:rPr lang="es-ES" sz="4400" smtClean="0">
                <a:latin typeface="Arial Narrow" pitchFamily="34" charset="0"/>
              </a:rPr>
              <a:t> para romper malos hábitos de pensar y </a:t>
            </a:r>
            <a:r>
              <a:rPr lang="es-ES" sz="4400" b="1" u="sng" smtClean="0">
                <a:latin typeface="Arial Narrow" pitchFamily="34" charset="0"/>
              </a:rPr>
              <a:t>reemplazarlos</a:t>
            </a:r>
            <a:r>
              <a:rPr lang="es-ES" sz="4400" smtClean="0">
                <a:latin typeface="Arial Narrow" pitchFamily="34" charset="0"/>
              </a:rPr>
              <a:t> con buenos hábitos (1ª Cor 9:24-27; Filipenses 4:8-9)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1800" smtClean="0">
              <a:latin typeface="Arial Narrow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s-ES" sz="3600" b="1" i="1" smtClean="0">
                <a:latin typeface="Arial Narrow" pitchFamily="34" charset="0"/>
              </a:rPr>
              <a:t>Llena mente de agradecimiento y servicio por otros para no volver a meditar en amarguras, ansiedades, etc.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b="1" smtClean="0">
                <a:latin typeface="Arial Narrow" pitchFamily="34" charset="0"/>
              </a:rPr>
              <a:t>3. Estar </a:t>
            </a:r>
            <a:r>
              <a:rPr lang="es-ES" sz="5400" b="1" u="sng" smtClean="0">
                <a:latin typeface="Arial Narrow" pitchFamily="34" charset="0"/>
              </a:rPr>
              <a:t>convencidos</a:t>
            </a:r>
            <a:endParaRPr lang="es-ES" sz="5400" b="1" smtClean="0">
              <a:latin typeface="Arial Narrow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400" b="1" smtClean="0">
                <a:latin typeface="Arial Narrow" pitchFamily="34" charset="0"/>
              </a:rPr>
              <a:t>Convencidos de lo malo del pecado y de que </a:t>
            </a:r>
            <a:r>
              <a:rPr lang="es-ES" sz="4400" b="1" u="sng" smtClean="0">
                <a:latin typeface="Arial Narrow" pitchFamily="34" charset="0"/>
              </a:rPr>
              <a:t>hay</a:t>
            </a:r>
            <a:r>
              <a:rPr lang="es-ES" sz="4400" b="1" smtClean="0">
                <a:latin typeface="Arial Narrow" pitchFamily="34" charset="0"/>
              </a:rPr>
              <a:t> </a:t>
            </a:r>
            <a:r>
              <a:rPr lang="es-ES" sz="4400" b="1" u="sng" smtClean="0">
                <a:latin typeface="Arial Narrow" pitchFamily="34" charset="0"/>
              </a:rPr>
              <a:t>esperanza</a:t>
            </a:r>
            <a:r>
              <a:rPr lang="es-ES" sz="4400" b="1" smtClean="0">
                <a:latin typeface="Arial Narrow" pitchFamily="34" charset="0"/>
              </a:rPr>
              <a:t> en Cristo</a:t>
            </a:r>
            <a:r>
              <a:rPr lang="es-ES" sz="4000" smtClean="0">
                <a:latin typeface="Arial Narrow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Amigos o maestros respetados convencen muchos de que su vicio no es malo, o de que no hay escape para ellos, o que no es SU culpa, y asi no pueden hacer nada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y a veces algunos se convencen fácilmente y dan excusas por su rebelión – Tito 1:9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800" b="1" smtClean="0">
                <a:latin typeface="Arial Narrow" pitchFamily="34" charset="0"/>
              </a:rPr>
              <a:t>4. Resolver Conflictos básicos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>
                <a:latin typeface="Arial Narrow" pitchFamily="34" charset="0"/>
              </a:rPr>
              <a:t>Algunos tienen que reconocer por qué comenzaron a enviciarse y resolver los CONFLICTOS BASICOS que les guiaron al vicio: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Ansiedades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Amarguras y hostilidades (aun desde su niñez contra sus padres)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Inseguridad, fracasos, inutilidad, desesperación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Hogar conflictivo o desanimador que le acusa mucho  (Efesios 4:27, 29-31)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smtClean="0">
                <a:latin typeface="Arial Narrow" pitchFamily="34" charset="0"/>
              </a:rPr>
              <a:t>Reconocer y </a:t>
            </a:r>
            <a:r>
              <a:rPr lang="es-ES" b="1" smtClean="0">
                <a:latin typeface="Arial Narrow" pitchFamily="34" charset="0"/>
              </a:rPr>
              <a:t>Confesar</a:t>
            </a:r>
            <a:r>
              <a:rPr lang="es-ES" sz="6000" b="1" smtClean="0">
                <a:latin typeface="Arial Narrow" pitchFamily="34" charset="0"/>
              </a:rPr>
              <a:t> </a:t>
            </a:r>
            <a:r>
              <a:rPr lang="es-ES" sz="4800" b="1" i="1" u="sng" smtClean="0">
                <a:latin typeface="Arial Narrow" pitchFamily="34" charset="0"/>
              </a:rPr>
              <a:t>nuestra</a:t>
            </a:r>
            <a:r>
              <a:rPr lang="es-ES" sz="4800" b="1" smtClean="0">
                <a:latin typeface="Arial Narrow" pitchFamily="34" charset="0"/>
              </a:rPr>
              <a:t> culpa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400" smtClean="0">
                <a:latin typeface="Arial Narrow" pitchFamily="34" charset="0"/>
              </a:rPr>
              <a:t>NOTA:  Realmente cada “causa” es NUESTRO </a:t>
            </a:r>
            <a:r>
              <a:rPr lang="es-ES" sz="4400" b="1" u="sng" smtClean="0">
                <a:latin typeface="Arial Narrow" pitchFamily="34" charset="0"/>
              </a:rPr>
              <a:t>PECADO</a:t>
            </a:r>
            <a:r>
              <a:rPr lang="es-ES" sz="4400" smtClean="0">
                <a:latin typeface="Arial Narrow" pitchFamily="34" charset="0"/>
              </a:rPr>
              <a:t>  -</a:t>
            </a:r>
            <a:r>
              <a:rPr lang="es-ES" b="1" smtClean="0">
                <a:latin typeface="Arial Narrow" pitchFamily="34" charset="0"/>
              </a:rPr>
              <a:t>Egoismo y orgullo</a:t>
            </a:r>
          </a:p>
          <a:p>
            <a:pPr lvl="1" eaLnBrk="1" hangingPunct="1">
              <a:defRPr/>
            </a:pPr>
            <a:r>
              <a:rPr lang="es-ES" sz="4000" smtClean="0">
                <a:latin typeface="Arial Narrow" pitchFamily="34" charset="0"/>
              </a:rPr>
              <a:t>No podemos culpar a nadie más, especialmente porque: 			</a:t>
            </a:r>
            <a:r>
              <a:rPr lang="es-ES" sz="4000" b="1" smtClean="0">
                <a:latin typeface="Arial Narrow" pitchFamily="34" charset="0"/>
              </a:rPr>
              <a:t>DIOS OFRECE UN REMEDIO.</a:t>
            </a:r>
          </a:p>
          <a:p>
            <a:pPr lvl="1" algn="ctr" eaLnBrk="1" hangingPunct="1">
              <a:buFontTx/>
              <a:buNone/>
              <a:defRPr/>
            </a:pPr>
            <a:r>
              <a:rPr lang="es-ES" sz="4000" b="1" i="1" smtClean="0">
                <a:solidFill>
                  <a:schemeClr val="hlink"/>
                </a:solidFill>
                <a:latin typeface="Arial Narrow" pitchFamily="34" charset="0"/>
              </a:rPr>
              <a:t>Proverbios 28:13-14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El entendimiento del “pecado” nos ayuda a entender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el evangelismo,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el discipulado,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la familia, etc.</a:t>
            </a:r>
          </a:p>
          <a:p>
            <a:pPr eaLnBrk="1" hangingPunct="1">
              <a:defRPr/>
            </a:pPr>
            <a:endParaRPr lang="es-ES_tradnl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Hace falta conocer la naturaleza de lo que deseas “reparar”</a:t>
            </a:r>
          </a:p>
          <a:p>
            <a:pPr lvl="1" eaLnBrk="1" hangingPunct="1">
              <a:defRPr/>
            </a:pPr>
            <a:r>
              <a:rPr lang="es-ES_tradnl" smtClean="0">
                <a:latin typeface="Times New Roman" pitchFamily="18" charset="0"/>
              </a:rPr>
              <a:t>(por ej. No podemos reparar plástico con una soldadura de metal.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29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/>
              <a:t>Aconsejando</a:t>
            </a:r>
            <a:r>
              <a:rPr lang="en-US" sz="4800" dirty="0" smtClean="0"/>
              <a:t> </a:t>
            </a:r>
            <a:r>
              <a:rPr lang="en-US" sz="4800" dirty="0"/>
              <a:t>con la </a:t>
            </a:r>
            <a:r>
              <a:rPr lang="en-US" sz="4800" dirty="0" err="1" smtClean="0"/>
              <a:t>Biblia</a:t>
            </a:r>
            <a:r>
              <a:rPr lang="en-US" sz="4800" dirty="0" smtClean="0"/>
              <a:t>;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Orientación</a:t>
            </a:r>
            <a:r>
              <a:rPr lang="en-US" sz="4800" dirty="0" smtClean="0"/>
              <a:t> de </a:t>
            </a:r>
            <a:r>
              <a:rPr lang="en-US" sz="4800" dirty="0" err="1" smtClean="0"/>
              <a:t>Jóvenes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 err="1" smtClean="0"/>
              <a:t>por</a:t>
            </a:r>
            <a:r>
              <a:rPr lang="en-US" sz="1400" dirty="0" smtClean="0"/>
              <a:t> Seth Esteban </a:t>
            </a:r>
            <a:r>
              <a:rPr lang="en-US" sz="1400" dirty="0" err="1" smtClean="0"/>
              <a:t>Armstorng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</a:t>
            </a:r>
            <a:r>
              <a:rPr lang="en-US" dirty="0" err="1" smtClean="0"/>
              <a:t>sicología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Hay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psicología</a:t>
            </a:r>
            <a:r>
              <a:rPr lang="en-US" dirty="0" smtClean="0"/>
              <a:t>, </a:t>
            </a:r>
            <a:r>
              <a:rPr lang="en-US" dirty="0" err="1" smtClean="0"/>
              <a:t>algunos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 son </a:t>
            </a:r>
            <a:r>
              <a:rPr lang="en-US" dirty="0" err="1" smtClean="0"/>
              <a:t>buenos</a:t>
            </a:r>
            <a:r>
              <a:rPr lang="en-US" dirty="0" smtClean="0"/>
              <a:t> </a:t>
            </a:r>
            <a:r>
              <a:rPr lang="en-US" dirty="0" err="1" smtClean="0"/>
              <a:t>aunque</a:t>
            </a:r>
            <a:r>
              <a:rPr lang="en-US" dirty="0" smtClean="0"/>
              <a:t> no son </a:t>
            </a:r>
            <a:r>
              <a:rPr lang="en-US" dirty="0" err="1" smtClean="0"/>
              <a:t>cristianos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ayudan</a:t>
            </a:r>
            <a:r>
              <a:rPr lang="en-US" dirty="0" smtClean="0"/>
              <a:t> un </a:t>
            </a:r>
            <a:r>
              <a:rPr lang="en-US" dirty="0" err="1" smtClean="0"/>
              <a:t>poco</a:t>
            </a:r>
            <a:r>
              <a:rPr lang="en-US" dirty="0" smtClean="0"/>
              <a:t> a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el </a:t>
            </a:r>
            <a:r>
              <a:rPr lang="en-US" dirty="0" err="1" smtClean="0"/>
              <a:t>cerebro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personas se </a:t>
            </a:r>
            <a:r>
              <a:rPr lang="en-US" dirty="0" err="1" smtClean="0"/>
              <a:t>desarrollan</a:t>
            </a:r>
            <a:r>
              <a:rPr lang="en-US" dirty="0" smtClean="0"/>
              <a:t> </a:t>
            </a:r>
            <a:r>
              <a:rPr lang="en-US" dirty="0" err="1" smtClean="0"/>
              <a:t>físicamente</a:t>
            </a:r>
            <a:r>
              <a:rPr lang="en-US" dirty="0" smtClean="0"/>
              <a:t>, y </a:t>
            </a:r>
            <a:r>
              <a:rPr lang="en-US" dirty="0" err="1" smtClean="0"/>
              <a:t>como</a:t>
            </a:r>
            <a:r>
              <a:rPr lang="en-US" dirty="0" smtClean="0"/>
              <a:t> personas se </a:t>
            </a:r>
            <a:r>
              <a:rPr lang="en-US" dirty="0" err="1" smtClean="0"/>
              <a:t>relacionan</a:t>
            </a:r>
            <a:r>
              <a:rPr lang="en-US" dirty="0" smtClean="0"/>
              <a:t> con </a:t>
            </a:r>
            <a:r>
              <a:rPr lang="en-US" dirty="0" err="1" smtClean="0"/>
              <a:t>otros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Pero</a:t>
            </a:r>
            <a:r>
              <a:rPr lang="en-US" dirty="0" smtClean="0"/>
              <a:t> hay un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psicología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llama </a:t>
            </a:r>
            <a:r>
              <a:rPr lang="en-US" dirty="0" err="1" smtClean="0"/>
              <a:t>psicoterapia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parte en la </a:t>
            </a:r>
            <a:r>
              <a:rPr lang="en-US" dirty="0" err="1" smtClean="0"/>
              <a:t>vida</a:t>
            </a:r>
            <a:r>
              <a:rPr lang="en-US" dirty="0" smtClean="0"/>
              <a:t> de un </a:t>
            </a:r>
            <a:r>
              <a:rPr lang="en-US" dirty="0" err="1" smtClean="0"/>
              <a:t>cristiano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Psicoterapia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psicología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ayudan</a:t>
            </a:r>
            <a:r>
              <a:rPr lang="en-US" dirty="0" smtClean="0"/>
              <a:t> a personas a </a:t>
            </a:r>
            <a:r>
              <a:rPr lang="en-US" dirty="0" err="1" smtClean="0"/>
              <a:t>arreglar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Hay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teorías</a:t>
            </a:r>
            <a:r>
              <a:rPr lang="en-US" dirty="0" smtClean="0"/>
              <a:t> y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ciencia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Dice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ayudarnos</a:t>
            </a:r>
            <a:r>
              <a:rPr lang="en-US" dirty="0" smtClean="0"/>
              <a:t> con los </a:t>
            </a:r>
            <a:r>
              <a:rPr lang="en-US" dirty="0" err="1" smtClean="0"/>
              <a:t>problemas</a:t>
            </a:r>
            <a:r>
              <a:rPr lang="en-US" dirty="0" smtClean="0"/>
              <a:t> en la </a:t>
            </a:r>
            <a:r>
              <a:rPr lang="en-US" dirty="0" err="1" smtClean="0"/>
              <a:t>vida</a:t>
            </a:r>
            <a:r>
              <a:rPr lang="en-US" dirty="0" smtClean="0"/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 </a:t>
            </a:r>
            <a:r>
              <a:rPr lang="en-US" dirty="0" err="1" smtClean="0"/>
              <a:t>Suficiencia</a:t>
            </a:r>
            <a:r>
              <a:rPr lang="en-US" dirty="0" smtClean="0"/>
              <a:t> de la </a:t>
            </a:r>
            <a:r>
              <a:rPr lang="en-US" dirty="0" err="1" smtClean="0"/>
              <a:t>Biblia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 </a:t>
            </a:r>
            <a:r>
              <a:rPr lang="en-US" dirty="0" err="1" smtClean="0"/>
              <a:t>Biblia</a:t>
            </a:r>
            <a:r>
              <a:rPr lang="en-US" dirty="0" smtClean="0"/>
              <a:t> no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enseña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saber de </a:t>
            </a:r>
            <a:r>
              <a:rPr lang="en-US" dirty="0" err="1" smtClean="0"/>
              <a:t>medicina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fisicias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enseña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saber </a:t>
            </a:r>
            <a:r>
              <a:rPr lang="en-US" dirty="0" err="1" smtClean="0"/>
              <a:t>acerca</a:t>
            </a:r>
            <a:r>
              <a:rPr lang="en-US" dirty="0" smtClean="0"/>
              <a:t> de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enfrentar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 de la </a:t>
            </a:r>
            <a:r>
              <a:rPr lang="en-US" dirty="0" err="1" smtClean="0"/>
              <a:t>vida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prepararnos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enfrentar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a la </a:t>
            </a:r>
            <a:r>
              <a:rPr lang="en-US" dirty="0" err="1" smtClean="0"/>
              <a:t>vida</a:t>
            </a:r>
            <a:r>
              <a:rPr lang="en-US" dirty="0" smtClean="0"/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Suficiencia</a:t>
            </a:r>
            <a:r>
              <a:rPr lang="en-US" dirty="0" smtClean="0"/>
              <a:t> de la </a:t>
            </a:r>
            <a:r>
              <a:rPr lang="en-US" dirty="0" err="1" smtClean="0"/>
              <a:t>Biblia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2 Pedro 1:3 </a:t>
            </a:r>
            <a:r>
              <a:rPr lang="es-ES_tradnl" dirty="0"/>
              <a:t>Como todas las cosas que pertenecen a la vida y a la piedad nos han sido dadas por su divino poder, mediante el conocimiento de aquel que nos llamó por su gloria y excelencia, </a:t>
            </a:r>
            <a:endParaRPr lang="es-ES_tradnl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_tradnl" dirty="0" smtClean="0"/>
              <a:t>Tenemos todo lo que necesitamos para la vida para vivir piadosamente.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dirty="0" smtClean="0"/>
              <a:t>No necesitamos la sabiduría del mundo para vivir vidas que agraden a Dios.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Suficiencia</a:t>
            </a:r>
            <a:r>
              <a:rPr lang="en-US" dirty="0" smtClean="0"/>
              <a:t> de La </a:t>
            </a:r>
            <a:r>
              <a:rPr lang="en-US" dirty="0" err="1" smtClean="0"/>
              <a:t>Biblia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Hay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piensan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mezclar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teorías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aconsejar</a:t>
            </a:r>
            <a:r>
              <a:rPr lang="en-US" dirty="0" smtClean="0"/>
              <a:t> a personas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diciendo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 y la </a:t>
            </a:r>
            <a:r>
              <a:rPr lang="en-US" dirty="0" err="1" smtClean="0"/>
              <a:t>piedad</a:t>
            </a:r>
            <a:r>
              <a:rPr lang="en-US" dirty="0" smtClean="0"/>
              <a:t>,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opiniones</a:t>
            </a:r>
            <a:r>
              <a:rPr lang="en-US" dirty="0" smtClean="0"/>
              <a:t> de personas </a:t>
            </a:r>
            <a:r>
              <a:rPr lang="en-US" dirty="0" err="1" smtClean="0"/>
              <a:t>inconversas</a:t>
            </a:r>
            <a:r>
              <a:rPr lang="en-US" dirty="0" smtClean="0"/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Salvación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 primer </a:t>
            </a:r>
            <a:r>
              <a:rPr lang="en-US" dirty="0" err="1" smtClean="0"/>
              <a:t>lugar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/>
              <a:t>ú</a:t>
            </a:r>
            <a:r>
              <a:rPr lang="en-US" dirty="0" err="1" smtClean="0"/>
              <a:t>nico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la </a:t>
            </a:r>
            <a:r>
              <a:rPr lang="en-US" dirty="0" err="1" smtClean="0"/>
              <a:t>salvación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reconocer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raíz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en 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pecado</a:t>
            </a:r>
            <a:r>
              <a:rPr lang="en-US" dirty="0"/>
              <a:t> </a:t>
            </a:r>
            <a:r>
              <a:rPr lang="en-US" dirty="0" smtClean="0"/>
              <a:t>(Santiago 4:1-2)</a:t>
            </a:r>
          </a:p>
          <a:p>
            <a:pPr>
              <a:defRPr/>
            </a:pPr>
            <a:r>
              <a:rPr lang="en-US" dirty="0" smtClean="0"/>
              <a:t>Solo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la </a:t>
            </a:r>
            <a:r>
              <a:rPr lang="en-US" dirty="0" err="1" smtClean="0"/>
              <a:t>salvación</a:t>
            </a:r>
            <a:r>
              <a:rPr lang="en-US" dirty="0" smtClean="0"/>
              <a:t> en Cristo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victoria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pecado</a:t>
            </a:r>
            <a:r>
              <a:rPr lang="en-US" dirty="0" smtClean="0"/>
              <a:t>. Rom. 6:17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Salvación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con </a:t>
            </a:r>
            <a:r>
              <a:rPr lang="en-US" dirty="0" err="1" smtClean="0"/>
              <a:t>mostrarles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enseña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salvos del </a:t>
            </a:r>
            <a:r>
              <a:rPr lang="en-US" dirty="0" err="1" smtClean="0"/>
              <a:t>pecado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No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un </a:t>
            </a:r>
            <a:r>
              <a:rPr lang="en-US" dirty="0" err="1" smtClean="0"/>
              <a:t>muerto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(</a:t>
            </a:r>
            <a:r>
              <a:rPr lang="en-US" dirty="0" err="1" smtClean="0"/>
              <a:t>Ef</a:t>
            </a:r>
            <a:r>
              <a:rPr lang="en-US" dirty="0" smtClean="0"/>
              <a:t>. 2:1), al o </a:t>
            </a:r>
            <a:r>
              <a:rPr lang="en-US" dirty="0" err="1" smtClean="0"/>
              <a:t>mejor</a:t>
            </a:r>
            <a:r>
              <a:rPr lang="en-US" dirty="0" smtClean="0"/>
              <a:t> les </a:t>
            </a:r>
            <a:r>
              <a:rPr lang="en-US" dirty="0" err="1" smtClean="0"/>
              <a:t>ayudamos</a:t>
            </a:r>
            <a:r>
              <a:rPr lang="en-US" dirty="0" smtClean="0"/>
              <a:t> a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algunas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hasta </a:t>
            </a:r>
            <a:r>
              <a:rPr lang="en-US" dirty="0" err="1" smtClean="0"/>
              <a:t>que</a:t>
            </a:r>
            <a:r>
              <a:rPr lang="en-US" dirty="0" smtClean="0"/>
              <a:t> Dios cambia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corazón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van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esclavos</a:t>
            </a:r>
            <a:r>
              <a:rPr lang="en-US" dirty="0" smtClean="0"/>
              <a:t> del </a:t>
            </a:r>
            <a:r>
              <a:rPr lang="en-US" dirty="0" err="1" smtClean="0"/>
              <a:t>pecado</a:t>
            </a:r>
            <a:r>
              <a:rPr lang="en-US" dirty="0" smtClean="0"/>
              <a:t>, y </a:t>
            </a:r>
            <a:r>
              <a:rPr lang="en-US" dirty="0" err="1" smtClean="0"/>
              <a:t>sufrir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con el </a:t>
            </a:r>
            <a:r>
              <a:rPr lang="en-US" dirty="0" err="1" smtClean="0"/>
              <a:t>pecado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Santificación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enseña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salvos, la </a:t>
            </a:r>
            <a:r>
              <a:rPr lang="en-US" dirty="0" err="1" smtClean="0"/>
              <a:t>Biblía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da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madurarnos</a:t>
            </a:r>
            <a:r>
              <a:rPr lang="en-US" dirty="0" smtClean="0"/>
              <a:t> y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completos</a:t>
            </a:r>
            <a:r>
              <a:rPr lang="en-US" dirty="0" smtClean="0"/>
              <a:t>, </a:t>
            </a:r>
            <a:r>
              <a:rPr lang="en-US" dirty="0" err="1" smtClean="0"/>
              <a:t>preparados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al </a:t>
            </a:r>
            <a:r>
              <a:rPr lang="en-US" dirty="0" err="1" smtClean="0"/>
              <a:t>Señor</a:t>
            </a:r>
            <a:r>
              <a:rPr lang="en-US" dirty="0" smtClean="0"/>
              <a:t>. 2 Tim. 3:16-17</a:t>
            </a:r>
          </a:p>
          <a:p>
            <a:pPr>
              <a:defRPr/>
            </a:pPr>
            <a:r>
              <a:rPr lang="en-US" dirty="0" smtClean="0"/>
              <a:t>No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filosofías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saber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enfrentar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 de la </a:t>
            </a:r>
            <a:r>
              <a:rPr lang="en-US" dirty="0" err="1" smtClean="0"/>
              <a:t>vida</a:t>
            </a:r>
            <a:r>
              <a:rPr lang="en-US" dirty="0" smtClean="0"/>
              <a:t>, solo </a:t>
            </a:r>
            <a:r>
              <a:rPr lang="en-US" dirty="0" err="1" smtClean="0"/>
              <a:t>necesitamos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r>
              <a:rPr lang="en-US" dirty="0" smtClean="0"/>
              <a:t>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smtClean="0">
                <a:latin typeface="Times New Roman" pitchFamily="18" charset="0"/>
              </a:rPr>
              <a:t>Malos diagnosis:</a:t>
            </a:r>
            <a:br>
              <a:rPr lang="es-ES_tradnl" sz="4000" smtClean="0">
                <a:latin typeface="Times New Roman" pitchFamily="18" charset="0"/>
              </a:rPr>
            </a:br>
            <a:r>
              <a:rPr lang="es-ES_tradnl" sz="4000" b="1" smtClean="0">
                <a:solidFill>
                  <a:schemeClr val="tx1"/>
                </a:solidFill>
                <a:latin typeface="Times New Roman" pitchFamily="18" charset="0"/>
              </a:rPr>
              <a:t>Consejería</a:t>
            </a:r>
            <a:r>
              <a:rPr lang="es-ES_tradnl" sz="4000" smtClean="0">
                <a:latin typeface="Times New Roman" pitchFamily="18" charset="0"/>
              </a:rPr>
              <a:t>:  Problemas por causa de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Un hogar inestable en su niñez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Bajo estima propio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Emociones “dañadas”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Debilidad (“enfermedad”) para alcohol, drogas, etc.</a:t>
            </a:r>
          </a:p>
          <a:p>
            <a:pPr eaLnBrk="1" hangingPunct="1">
              <a:defRPr/>
            </a:pP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Usando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Enseñanza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Necesitan</a:t>
            </a:r>
            <a:r>
              <a:rPr lang="en-US" dirty="0" smtClean="0"/>
              <a:t> saber lo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 </a:t>
            </a:r>
            <a:r>
              <a:rPr lang="en-US" dirty="0" err="1" smtClean="0"/>
              <a:t>enseña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endParaRPr lang="en-US" dirty="0"/>
          </a:p>
          <a:p>
            <a:pPr lvl="2">
              <a:defRPr/>
            </a:pPr>
            <a:r>
              <a:rPr lang="en-US" dirty="0" err="1" smtClean="0"/>
              <a:t>nosotros</a:t>
            </a:r>
            <a:r>
              <a:rPr lang="en-US" dirty="0" smtClean="0"/>
              <a:t> (</a:t>
            </a:r>
            <a:r>
              <a:rPr lang="en-US" dirty="0" err="1" smtClean="0"/>
              <a:t>pecadores</a:t>
            </a:r>
            <a:r>
              <a:rPr lang="en-US" dirty="0" smtClean="0"/>
              <a:t> </a:t>
            </a:r>
            <a:r>
              <a:rPr lang="en-US" dirty="0" err="1" smtClean="0"/>
              <a:t>débiles</a:t>
            </a:r>
            <a:r>
              <a:rPr lang="en-US" dirty="0" smtClean="0"/>
              <a:t> en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ayuda</a:t>
            </a:r>
            <a:r>
              <a:rPr lang="en-US" dirty="0" smtClean="0"/>
              <a:t> </a:t>
            </a:r>
            <a:r>
              <a:rPr lang="en-US" dirty="0"/>
              <a:t>J</a:t>
            </a:r>
            <a:r>
              <a:rPr lang="en-US" dirty="0" smtClean="0"/>
              <a:t>er. 17:9, </a:t>
            </a:r>
            <a:r>
              <a:rPr lang="en-US" dirty="0" err="1" smtClean="0"/>
              <a:t>creados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glorificar</a:t>
            </a:r>
            <a:r>
              <a:rPr lang="en-US" dirty="0" smtClean="0"/>
              <a:t> a Dios </a:t>
            </a:r>
            <a:r>
              <a:rPr lang="en-US" dirty="0" err="1" smtClean="0"/>
              <a:t>Ef</a:t>
            </a:r>
            <a:r>
              <a:rPr lang="en-US" dirty="0" smtClean="0"/>
              <a:t>. 1:14, etc.)</a:t>
            </a:r>
          </a:p>
          <a:p>
            <a:pPr lvl="2">
              <a:defRPr/>
            </a:pPr>
            <a:r>
              <a:rPr lang="en-US" dirty="0" smtClean="0"/>
              <a:t>Dios (</a:t>
            </a:r>
            <a:r>
              <a:rPr lang="en-US" dirty="0" err="1" smtClean="0"/>
              <a:t>santo</a:t>
            </a:r>
            <a:r>
              <a:rPr lang="en-US" dirty="0" smtClean="0"/>
              <a:t> Is. 6:3; </a:t>
            </a:r>
            <a:r>
              <a:rPr lang="en-US" dirty="0" err="1" smtClean="0"/>
              <a:t>Creador</a:t>
            </a:r>
            <a:r>
              <a:rPr lang="en-US" dirty="0" smtClean="0"/>
              <a:t> Gen. 1; Salvador Juan 3:16, </a:t>
            </a:r>
            <a:r>
              <a:rPr lang="en-US" dirty="0" err="1" smtClean="0"/>
              <a:t>soberano</a:t>
            </a:r>
            <a:r>
              <a:rPr lang="en-US" dirty="0" smtClean="0"/>
              <a:t> Rom. 8:28; </a:t>
            </a:r>
            <a:r>
              <a:rPr lang="en-US" dirty="0" err="1" smtClean="0"/>
              <a:t>poderoso</a:t>
            </a:r>
            <a:r>
              <a:rPr lang="en-US" dirty="0" smtClean="0"/>
              <a:t> Is. 40; </a:t>
            </a:r>
            <a:r>
              <a:rPr lang="en-US" dirty="0" err="1" smtClean="0"/>
              <a:t>sabio</a:t>
            </a:r>
            <a:r>
              <a:rPr lang="en-US" dirty="0" smtClean="0"/>
              <a:t> Rom. 11:33 etc.)</a:t>
            </a:r>
          </a:p>
          <a:p>
            <a:pPr lvl="1">
              <a:defRPr/>
            </a:pPr>
            <a:r>
              <a:rPr lang="en-US" dirty="0" smtClean="0"/>
              <a:t>Para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enseñar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conocer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Escrituras</a:t>
            </a:r>
            <a:r>
              <a:rPr lang="en-US" dirty="0" smtClean="0"/>
              <a:t>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mismos</a:t>
            </a:r>
            <a:r>
              <a:rPr lang="en-US" dirty="0" smtClean="0"/>
              <a:t>. 2 Tim. 2:15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Usando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Reprender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el </a:t>
            </a:r>
            <a:r>
              <a:rPr lang="en-US" dirty="0" err="1" smtClean="0"/>
              <a:t>pecado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a la </a:t>
            </a:r>
            <a:r>
              <a:rPr lang="en-US" dirty="0" err="1" smtClean="0"/>
              <a:t>raíz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. </a:t>
            </a:r>
          </a:p>
          <a:p>
            <a:pPr lvl="2">
              <a:defRPr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claros</a:t>
            </a:r>
            <a:r>
              <a:rPr lang="en-US" dirty="0" smtClean="0"/>
              <a:t> (</a:t>
            </a:r>
            <a:r>
              <a:rPr lang="en-US" dirty="0" err="1" smtClean="0"/>
              <a:t>Ef</a:t>
            </a:r>
            <a:r>
              <a:rPr lang="en-US" dirty="0" smtClean="0"/>
              <a:t>. 4:29)</a:t>
            </a:r>
          </a:p>
          <a:p>
            <a:pPr lvl="2">
              <a:defRPr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principios</a:t>
            </a:r>
            <a:r>
              <a:rPr lang="en-US" dirty="0" smtClean="0"/>
              <a:t> (1 Cor. 6:19-20)</a:t>
            </a:r>
          </a:p>
          <a:p>
            <a:pPr lvl="1">
              <a:defRPr/>
            </a:pP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pecado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Da </a:t>
            </a:r>
            <a:r>
              <a:rPr lang="en-US" dirty="0" err="1" smtClean="0"/>
              <a:t>esperanza</a:t>
            </a:r>
            <a:r>
              <a:rPr lang="en-US" dirty="0" smtClean="0"/>
              <a:t>, no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arrepentirme</a:t>
            </a:r>
            <a:r>
              <a:rPr lang="en-US" dirty="0" smtClean="0"/>
              <a:t> y </a:t>
            </a:r>
            <a:r>
              <a:rPr lang="en-US" dirty="0" err="1" smtClean="0"/>
              <a:t>pedir</a:t>
            </a:r>
            <a:r>
              <a:rPr lang="en-US" dirty="0" smtClean="0"/>
              <a:t> la </a:t>
            </a:r>
            <a:r>
              <a:rPr lang="en-US" dirty="0" err="1" smtClean="0"/>
              <a:t>ayuda</a:t>
            </a:r>
            <a:r>
              <a:rPr lang="en-US" dirty="0" smtClean="0"/>
              <a:t> del </a:t>
            </a:r>
            <a:r>
              <a:rPr lang="en-US" dirty="0" err="1" smtClean="0"/>
              <a:t>Señor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.  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Usando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Corregir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Mostrarles</a:t>
            </a:r>
            <a:r>
              <a:rPr lang="en-US" dirty="0" smtClean="0"/>
              <a:t> no solo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haciendo</a:t>
            </a:r>
            <a:r>
              <a:rPr lang="en-US" dirty="0" smtClean="0"/>
              <a:t> mal,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mostrarles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r>
              <a:rPr lang="en-US" dirty="0" smtClean="0"/>
              <a:t> dice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reemplazar</a:t>
            </a:r>
            <a:r>
              <a:rPr lang="en-US" dirty="0" smtClean="0"/>
              <a:t> lo </a:t>
            </a:r>
            <a:r>
              <a:rPr lang="en-US" dirty="0" err="1" smtClean="0"/>
              <a:t>malo</a:t>
            </a:r>
            <a:r>
              <a:rPr lang="en-US" dirty="0" smtClean="0"/>
              <a:t> con lo </a:t>
            </a:r>
            <a:r>
              <a:rPr lang="en-US" dirty="0" err="1" smtClean="0"/>
              <a:t>bueno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err="1" smtClean="0"/>
              <a:t>Ef</a:t>
            </a:r>
            <a:r>
              <a:rPr lang="en-US" dirty="0" smtClean="0"/>
              <a:t>. 4:25-32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Usando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Disciplina</a:t>
            </a:r>
            <a:r>
              <a:rPr lang="en-US" dirty="0" smtClean="0"/>
              <a:t> en </a:t>
            </a:r>
            <a:r>
              <a:rPr lang="en-US" dirty="0" err="1" smtClean="0"/>
              <a:t>Justicia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ayudarles</a:t>
            </a:r>
            <a:r>
              <a:rPr lang="en-US" dirty="0" smtClean="0"/>
              <a:t> a </a:t>
            </a:r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</a:t>
            </a:r>
            <a:r>
              <a:rPr lang="en-US" dirty="0" err="1" smtClean="0"/>
              <a:t>buenos</a:t>
            </a:r>
            <a:r>
              <a:rPr lang="en-US" dirty="0" smtClean="0"/>
              <a:t>, </a:t>
            </a:r>
            <a:r>
              <a:rPr lang="en-US" dirty="0" err="1" smtClean="0"/>
              <a:t>disciplina</a:t>
            </a:r>
            <a:r>
              <a:rPr lang="en-US" dirty="0" smtClean="0"/>
              <a:t> en </a:t>
            </a:r>
            <a:r>
              <a:rPr lang="en-US" dirty="0" err="1" smtClean="0"/>
              <a:t>justicia</a:t>
            </a:r>
            <a:r>
              <a:rPr lang="en-US" dirty="0" smtClean="0"/>
              <a:t>. </a:t>
            </a:r>
          </a:p>
          <a:p>
            <a:pPr lvl="1">
              <a:defRPr/>
            </a:pPr>
            <a:r>
              <a:rPr lang="en-US" dirty="0" err="1" smtClean="0"/>
              <a:t>Gálatas</a:t>
            </a:r>
            <a:r>
              <a:rPr lang="en-US" dirty="0" smtClean="0"/>
              <a:t> 5:16-26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Problemas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Necesidad de </a:t>
            </a:r>
            <a:r>
              <a:rPr lang="es-ES_tradnl" dirty="0" err="1" smtClean="0">
                <a:solidFill>
                  <a:schemeClr val="hlink"/>
                </a:solidFill>
              </a:rPr>
              <a:t>Salvac</a:t>
            </a:r>
            <a:r>
              <a:rPr lang="en-US" dirty="0" err="1" smtClean="0">
                <a:solidFill>
                  <a:schemeClr val="hlink"/>
                </a:solidFill>
              </a:rPr>
              <a:t>ión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Juan 3:7 </a:t>
            </a:r>
            <a:r>
              <a:rPr lang="es-ES_tradnl" dirty="0" smtClean="0"/>
              <a:t>No te maravilles de que te dije: Os es necesario nacer de nuevo. </a:t>
            </a:r>
          </a:p>
          <a:p>
            <a:pPr lvl="1" eaLnBrk="1" hangingPunct="1">
              <a:defRPr/>
            </a:pPr>
            <a:r>
              <a:rPr lang="en-US" dirty="0" smtClean="0"/>
              <a:t>Sin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nacimiento</a:t>
            </a:r>
            <a:r>
              <a:rPr lang="en-US" dirty="0" smtClean="0"/>
              <a:t> no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, </a:t>
            </a:r>
            <a:r>
              <a:rPr lang="en-US" dirty="0" err="1" smtClean="0"/>
              <a:t>están</a:t>
            </a:r>
            <a:r>
              <a:rPr lang="en-US" dirty="0" smtClean="0"/>
              <a:t> en </a:t>
            </a:r>
            <a:r>
              <a:rPr lang="en-US" dirty="0" err="1" smtClean="0"/>
              <a:t>rumbo</a:t>
            </a:r>
            <a:r>
              <a:rPr lang="en-US" dirty="0" smtClean="0"/>
              <a:t> al </a:t>
            </a:r>
            <a:r>
              <a:rPr lang="en-US" dirty="0" err="1" smtClean="0"/>
              <a:t>infierno</a:t>
            </a:r>
            <a:r>
              <a:rPr lang="en-US" dirty="0" smtClean="0"/>
              <a:t>, y no hay </a:t>
            </a:r>
            <a:r>
              <a:rPr lang="en-US" dirty="0" err="1" smtClean="0"/>
              <a:t>esperanza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verdadero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Mas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cualquiera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,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asegurarnos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joven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nacido</a:t>
            </a:r>
            <a:r>
              <a:rPr lang="en-US" dirty="0" smtClean="0"/>
              <a:t> de </a:t>
            </a:r>
            <a:r>
              <a:rPr lang="en-US" dirty="0" err="1" smtClean="0"/>
              <a:t>nuevo</a:t>
            </a:r>
            <a:r>
              <a:rPr lang="en-US" dirty="0" smtClean="0"/>
              <a:t>.</a:t>
            </a:r>
            <a:endParaRPr lang="es-ES_tradnl" dirty="0" smtClean="0"/>
          </a:p>
        </p:txBody>
      </p:sp>
      <p:pic>
        <p:nvPicPr>
          <p:cNvPr id="39940" name="Picture 4" descr="C:\Users\Owner\AppData\Local\Microsoft\Windows\Temporary Internet Files\Content.IE5\Q6UQHE5Q\MCj043639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333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endParaRPr lang="es-ES_tradnl" dirty="0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Después</a:t>
            </a:r>
            <a:r>
              <a:rPr lang="en-US" sz="2800" dirty="0" smtClean="0"/>
              <a:t> de </a:t>
            </a:r>
            <a:r>
              <a:rPr lang="en-US" sz="2800" dirty="0" err="1" smtClean="0"/>
              <a:t>ser</a:t>
            </a:r>
            <a:r>
              <a:rPr lang="en-US" sz="2800" dirty="0" smtClean="0"/>
              <a:t> salvos, </a:t>
            </a:r>
            <a:r>
              <a:rPr lang="en-US" sz="2800" dirty="0" err="1" smtClean="0"/>
              <a:t>todavía</a:t>
            </a:r>
            <a:r>
              <a:rPr lang="en-US" sz="2800" dirty="0" smtClean="0"/>
              <a:t> van a </a:t>
            </a:r>
            <a:r>
              <a:rPr lang="en-US" sz="2800" dirty="0" err="1" smtClean="0"/>
              <a:t>enfrentar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Tenemos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estar</a:t>
            </a:r>
            <a:r>
              <a:rPr lang="en-US" sz="2800" dirty="0" smtClean="0"/>
              <a:t> </a:t>
            </a:r>
            <a:r>
              <a:rPr lang="en-US" sz="2800" dirty="0" err="1" smtClean="0"/>
              <a:t>convencidos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Palabra</a:t>
            </a:r>
            <a:r>
              <a:rPr lang="en-US" sz="2800" dirty="0" smtClean="0"/>
              <a:t> de Dios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suficiente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vivir</a:t>
            </a:r>
            <a:r>
              <a:rPr lang="en-US" sz="2800" dirty="0" smtClean="0"/>
              <a:t>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agrada</a:t>
            </a:r>
            <a:r>
              <a:rPr lang="en-US" sz="2800" dirty="0" smtClean="0"/>
              <a:t> a Dios.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2 Pedro 1:3 </a:t>
            </a:r>
            <a:r>
              <a:rPr lang="es-ES_tradnl" sz="2800" dirty="0" smtClean="0"/>
              <a:t>Como todas las cosas que pertenecen a la vida y a la piedad nos han sido dadas por su divino poder, mediante el conocimiento de aquel que nos llamó por su gloria y excelencia,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Muchos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juveniles son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causa</a:t>
            </a:r>
            <a:r>
              <a:rPr lang="en-US" sz="2800" dirty="0" smtClean="0"/>
              <a:t> de </a:t>
            </a:r>
            <a:r>
              <a:rPr lang="en-US" sz="2800" dirty="0" err="1" smtClean="0">
                <a:solidFill>
                  <a:schemeClr val="hlink"/>
                </a:solidFill>
              </a:rPr>
              <a:t>desobedecer</a:t>
            </a:r>
            <a:r>
              <a:rPr lang="en-US" sz="2800" dirty="0" smtClean="0"/>
              <a:t> la </a:t>
            </a:r>
            <a:r>
              <a:rPr lang="en-US" sz="2800" dirty="0" err="1" smtClean="0"/>
              <a:t>Biblia</a:t>
            </a:r>
            <a:endParaRPr lang="es-ES_tradnl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endParaRPr lang="es-ES_tradnl" dirty="0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Bulimia (</a:t>
            </a:r>
            <a:r>
              <a:rPr lang="en-US" sz="2800" dirty="0" err="1" smtClean="0"/>
              <a:t>comiendo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demasiado</a:t>
            </a:r>
            <a:r>
              <a:rPr lang="en-US" sz="2800" dirty="0" smtClean="0"/>
              <a:t> </a:t>
            </a:r>
            <a:r>
              <a:rPr lang="en-US" sz="2800" dirty="0" err="1" smtClean="0"/>
              <a:t>entonces</a:t>
            </a:r>
            <a:r>
              <a:rPr lang="en-US" sz="2800" dirty="0" smtClean="0"/>
              <a:t> </a:t>
            </a:r>
            <a:r>
              <a:rPr lang="en-US" sz="2800" dirty="0" err="1" smtClean="0"/>
              <a:t>purgándose</a:t>
            </a:r>
            <a:r>
              <a:rPr lang="en-US" sz="2800" dirty="0" smtClean="0"/>
              <a:t>) y Anorexia (no </a:t>
            </a:r>
            <a:r>
              <a:rPr lang="en-US" sz="2800" dirty="0" err="1" smtClean="0"/>
              <a:t>comiendo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hlink"/>
                </a:solidFill>
              </a:rPr>
              <a:t>bastante</a:t>
            </a:r>
            <a:r>
              <a:rPr lang="en-US" sz="2800" dirty="0" smtClean="0"/>
              <a:t>)</a:t>
            </a:r>
          </a:p>
          <a:p>
            <a:pPr lvl="2" eaLnBrk="1" hangingPunct="1">
              <a:defRPr/>
            </a:pPr>
            <a:r>
              <a:rPr lang="en-US" sz="2000" dirty="0" err="1" smtClean="0"/>
              <a:t>Problema</a:t>
            </a:r>
            <a:r>
              <a:rPr lang="en-US" sz="2000" dirty="0" smtClean="0"/>
              <a:t>: </a:t>
            </a:r>
            <a:r>
              <a:rPr lang="en-US" sz="2000" dirty="0" err="1" smtClean="0"/>
              <a:t>Destruye</a:t>
            </a:r>
            <a:r>
              <a:rPr lang="en-US" sz="2000" dirty="0" smtClean="0"/>
              <a:t> el </a:t>
            </a:r>
            <a:r>
              <a:rPr lang="en-US" sz="2000" dirty="0" err="1" smtClean="0"/>
              <a:t>cuerpo</a:t>
            </a:r>
            <a:r>
              <a:rPr lang="en-US" sz="2000" dirty="0" smtClean="0"/>
              <a:t>, </a:t>
            </a:r>
            <a:r>
              <a:rPr lang="en-US" sz="2000" dirty="0" err="1" smtClean="0"/>
              <a:t>basada</a:t>
            </a:r>
            <a:r>
              <a:rPr lang="en-US" sz="2000" dirty="0" smtClean="0"/>
              <a:t> en </a:t>
            </a:r>
            <a:r>
              <a:rPr lang="en-US" sz="2000" dirty="0" err="1" smtClean="0">
                <a:solidFill>
                  <a:schemeClr val="hlink"/>
                </a:solidFill>
              </a:rPr>
              <a:t>orgullo</a:t>
            </a:r>
            <a:r>
              <a:rPr lang="en-US" sz="2000" dirty="0" smtClean="0"/>
              <a:t>,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control 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deseos</a:t>
            </a:r>
            <a:endParaRPr lang="en-US" sz="2000" dirty="0" smtClean="0"/>
          </a:p>
          <a:p>
            <a:pPr lvl="2" eaLnBrk="1" hangingPunct="1">
              <a:defRPr/>
            </a:pPr>
            <a:r>
              <a:rPr lang="en-US" sz="2000" dirty="0" err="1" smtClean="0"/>
              <a:t>Porque</a:t>
            </a:r>
            <a:r>
              <a:rPr lang="en-US" sz="2000" dirty="0" smtClean="0"/>
              <a:t>: </a:t>
            </a:r>
            <a:r>
              <a:rPr lang="en-US" sz="2000" dirty="0" err="1" smtClean="0"/>
              <a:t>Quieren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flacas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otros</a:t>
            </a:r>
            <a:r>
              <a:rPr lang="en-US" sz="2000" dirty="0" smtClean="0"/>
              <a:t>, no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controlar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deseos</a:t>
            </a:r>
            <a:r>
              <a:rPr lang="en-US" sz="2000" dirty="0" smtClean="0"/>
              <a:t> (bulimia)</a:t>
            </a:r>
          </a:p>
          <a:p>
            <a:pPr lvl="2" eaLnBrk="1" hangingPunct="1">
              <a:defRPr/>
            </a:pPr>
            <a:r>
              <a:rPr lang="en-US" sz="2000" dirty="0" err="1" smtClean="0"/>
              <a:t>Solución</a:t>
            </a:r>
            <a:endParaRPr lang="en-US" sz="2000" dirty="0" smtClean="0"/>
          </a:p>
          <a:p>
            <a:pPr lvl="3" eaLnBrk="1" hangingPunct="1">
              <a:defRPr/>
            </a:pPr>
            <a:r>
              <a:rPr lang="en-US" sz="1800" dirty="0" err="1" smtClean="0"/>
              <a:t>Reconocer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cuerpo</a:t>
            </a:r>
            <a:r>
              <a:rPr lang="en-US" sz="1800" dirty="0" smtClean="0"/>
              <a:t> no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hlink"/>
                </a:solidFill>
              </a:rPr>
              <a:t>suya</a:t>
            </a:r>
            <a:endParaRPr lang="en-US" sz="1800" dirty="0" smtClean="0">
              <a:solidFill>
                <a:schemeClr val="hlink"/>
              </a:solidFill>
            </a:endParaRPr>
          </a:p>
          <a:p>
            <a:pPr lvl="4" eaLnBrk="1" hangingPunct="1">
              <a:defRPr/>
            </a:pPr>
            <a:r>
              <a:rPr lang="en-US" sz="1800" dirty="0" smtClean="0"/>
              <a:t>1 Cor. 6:19-20</a:t>
            </a:r>
          </a:p>
          <a:p>
            <a:pPr lvl="3" eaLnBrk="1" hangingPunct="1">
              <a:defRPr/>
            </a:pPr>
            <a:r>
              <a:rPr lang="en-US" sz="1800" dirty="0" err="1" smtClean="0"/>
              <a:t>Enfocarse</a:t>
            </a:r>
            <a:r>
              <a:rPr lang="en-US" sz="1800" dirty="0" smtClean="0"/>
              <a:t> mas en el </a:t>
            </a:r>
            <a:r>
              <a:rPr lang="en-US" sz="1800" dirty="0" err="1" smtClean="0"/>
              <a:t>corazón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en </a:t>
            </a:r>
            <a:r>
              <a:rPr lang="en-US" sz="1800" dirty="0" err="1" smtClean="0">
                <a:solidFill>
                  <a:schemeClr val="hlink"/>
                </a:solidFill>
              </a:rPr>
              <a:t>aparecía</a:t>
            </a:r>
            <a:endParaRPr lang="en-US" sz="1800" dirty="0" smtClean="0">
              <a:solidFill>
                <a:schemeClr val="hlink"/>
              </a:solidFill>
            </a:endParaRPr>
          </a:p>
          <a:p>
            <a:pPr lvl="4" eaLnBrk="1" hangingPunct="1">
              <a:defRPr/>
            </a:pPr>
            <a:r>
              <a:rPr lang="en-US" sz="1800" dirty="0" smtClean="0"/>
              <a:t>1 Samuel 16:7</a:t>
            </a:r>
          </a:p>
          <a:p>
            <a:pPr lvl="3" eaLnBrk="1" hangingPunct="1">
              <a:defRPr/>
            </a:pPr>
            <a:r>
              <a:rPr lang="en-US" sz="1800" dirty="0" err="1" smtClean="0">
                <a:solidFill>
                  <a:schemeClr val="hlink"/>
                </a:solidFill>
              </a:rPr>
              <a:t>Controlar</a:t>
            </a:r>
            <a:r>
              <a:rPr lang="en-US" sz="1800" dirty="0" smtClean="0"/>
              <a:t> </a:t>
            </a:r>
            <a:r>
              <a:rPr lang="en-US" sz="1800" dirty="0" err="1" smtClean="0"/>
              <a:t>sus</a:t>
            </a:r>
            <a:r>
              <a:rPr lang="en-US" sz="1800" dirty="0" smtClean="0"/>
              <a:t> </a:t>
            </a:r>
            <a:r>
              <a:rPr lang="en-US" sz="1800" dirty="0" err="1" smtClean="0"/>
              <a:t>deseos</a:t>
            </a:r>
            <a:endParaRPr lang="en-US" sz="1800" dirty="0" smtClean="0"/>
          </a:p>
          <a:p>
            <a:pPr lvl="4" eaLnBrk="1" hangingPunct="1">
              <a:defRPr/>
            </a:pPr>
            <a:r>
              <a:rPr lang="en-US" sz="1800" dirty="0" err="1" smtClean="0"/>
              <a:t>Gálatas</a:t>
            </a:r>
            <a:r>
              <a:rPr lang="en-US" sz="1800" dirty="0" smtClean="0"/>
              <a:t> 5:16</a:t>
            </a: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endParaRPr lang="es-ES_tradnl" dirty="0" smtClean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371600"/>
            <a:ext cx="854075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Obesidad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Problema</a:t>
            </a:r>
            <a:r>
              <a:rPr lang="en-US" sz="2400" dirty="0" smtClean="0"/>
              <a:t>: </a:t>
            </a:r>
            <a:r>
              <a:rPr lang="en-US" sz="2400" dirty="0" err="1" smtClean="0"/>
              <a:t>Destruye</a:t>
            </a:r>
            <a:r>
              <a:rPr lang="en-US" sz="2400" dirty="0" smtClean="0"/>
              <a:t> el </a:t>
            </a:r>
            <a:r>
              <a:rPr lang="en-US" sz="2400" dirty="0" err="1" smtClean="0"/>
              <a:t>cuerpo</a:t>
            </a:r>
            <a:r>
              <a:rPr lang="en-US" sz="2400" dirty="0" smtClean="0"/>
              <a:t>, no </a:t>
            </a:r>
            <a:r>
              <a:rPr lang="en-US" sz="2400" dirty="0" err="1" smtClean="0"/>
              <a:t>controla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deseos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Porque</a:t>
            </a:r>
            <a:r>
              <a:rPr lang="en-US" sz="2400" dirty="0" smtClean="0"/>
              <a:t>: </a:t>
            </a:r>
            <a:r>
              <a:rPr lang="en-US" sz="2400" dirty="0" err="1" smtClean="0"/>
              <a:t>Quieren</a:t>
            </a:r>
            <a:r>
              <a:rPr lang="en-US" sz="2400" dirty="0" smtClean="0"/>
              <a:t> comer </a:t>
            </a:r>
            <a:r>
              <a:rPr lang="en-US" sz="2400" dirty="0" err="1" smtClean="0"/>
              <a:t>demasiado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Solución</a:t>
            </a:r>
            <a:r>
              <a:rPr lang="en-US" sz="2400" dirty="0" smtClean="0"/>
              <a:t>: </a:t>
            </a:r>
            <a:r>
              <a:rPr lang="en-US" sz="2400" dirty="0" err="1" smtClean="0"/>
              <a:t>Igual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Bulimia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Daño</a:t>
            </a:r>
            <a:r>
              <a:rPr lang="en-US" sz="2800" dirty="0" smtClean="0"/>
              <a:t> a </a:t>
            </a:r>
            <a:r>
              <a:rPr lang="en-US" sz="2800" dirty="0" err="1" smtClean="0"/>
              <a:t>uno</a:t>
            </a:r>
            <a:r>
              <a:rPr lang="en-US" sz="2800" dirty="0" smtClean="0"/>
              <a:t> </a:t>
            </a:r>
            <a:r>
              <a:rPr lang="en-US" sz="2800" dirty="0" err="1" smtClean="0"/>
              <a:t>mismo</a:t>
            </a:r>
            <a:r>
              <a:rPr lang="en-US" sz="2800" dirty="0" smtClean="0"/>
              <a:t> (</a:t>
            </a:r>
            <a:r>
              <a:rPr lang="en-US" sz="2800" dirty="0" err="1" smtClean="0">
                <a:solidFill>
                  <a:schemeClr val="hlink"/>
                </a:solidFill>
              </a:rPr>
              <a:t>cortando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Problema</a:t>
            </a:r>
            <a:r>
              <a:rPr lang="en-US" sz="2400" dirty="0" smtClean="0"/>
              <a:t>: </a:t>
            </a:r>
            <a:r>
              <a:rPr lang="en-US" sz="2400" dirty="0" err="1" smtClean="0"/>
              <a:t>Destruye</a:t>
            </a:r>
            <a:r>
              <a:rPr lang="en-US" sz="2400" dirty="0" smtClean="0"/>
              <a:t> el </a:t>
            </a:r>
            <a:r>
              <a:rPr lang="en-US" sz="2400" dirty="0" err="1" smtClean="0"/>
              <a:t>cuerpo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Porque</a:t>
            </a:r>
            <a:r>
              <a:rPr lang="en-US" sz="2400" dirty="0" smtClean="0"/>
              <a:t>: </a:t>
            </a:r>
            <a:r>
              <a:rPr lang="en-US" sz="2400" dirty="0" err="1" smtClean="0"/>
              <a:t>Da</a:t>
            </a:r>
            <a:r>
              <a:rPr lang="en-US" sz="2400" dirty="0" smtClean="0"/>
              <a:t> un </a:t>
            </a:r>
            <a:r>
              <a:rPr lang="en-US" sz="2400" dirty="0" err="1" smtClean="0"/>
              <a:t>sentimiento</a:t>
            </a:r>
            <a:r>
              <a:rPr lang="en-US" sz="2400" dirty="0" smtClean="0"/>
              <a:t> de </a:t>
            </a:r>
            <a:r>
              <a:rPr lang="en-US" sz="2400" dirty="0" smtClean="0">
                <a:solidFill>
                  <a:schemeClr val="hlink"/>
                </a:solidFill>
              </a:rPr>
              <a:t>control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 smtClean="0"/>
              <a:t>ayuda</a:t>
            </a:r>
            <a:r>
              <a:rPr lang="en-US" sz="2400" dirty="0" smtClean="0"/>
              <a:t> con dolor </a:t>
            </a:r>
            <a:r>
              <a:rPr lang="en-US" sz="2400" dirty="0" err="1" smtClean="0">
                <a:solidFill>
                  <a:schemeClr val="hlink"/>
                </a:solidFill>
              </a:rPr>
              <a:t>interno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causa</a:t>
            </a:r>
            <a:r>
              <a:rPr lang="en-US" sz="2400" dirty="0" smtClean="0"/>
              <a:t> de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 smtClean="0"/>
              <a:t>problemas</a:t>
            </a:r>
            <a:r>
              <a:rPr lang="en-US" sz="2400" dirty="0" smtClean="0"/>
              <a:t> con </a:t>
            </a:r>
            <a:r>
              <a:rPr lang="en-US" sz="2400" dirty="0" err="1" smtClean="0"/>
              <a:t>familia</a:t>
            </a:r>
            <a:r>
              <a:rPr lang="en-US" sz="2400" dirty="0" smtClean="0"/>
              <a:t>, amigos,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Solución</a:t>
            </a:r>
            <a:endParaRPr lang="en-US" sz="24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Mostrarles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cuerpo</a:t>
            </a:r>
            <a:r>
              <a:rPr lang="en-US" sz="2000" dirty="0" smtClean="0"/>
              <a:t> no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suyo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Mostrarles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Dios</a:t>
            </a:r>
            <a:r>
              <a:rPr lang="en-US" sz="2000" dirty="0" smtClean="0"/>
              <a:t>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ayudar</a:t>
            </a:r>
            <a:r>
              <a:rPr lang="en-US" sz="2000" dirty="0" smtClean="0"/>
              <a:t> y </a:t>
            </a:r>
            <a:r>
              <a:rPr lang="en-US" sz="2000" dirty="0" err="1" smtClean="0"/>
              <a:t>traer</a:t>
            </a:r>
            <a:r>
              <a:rPr lang="en-US" sz="2000" dirty="0" smtClean="0"/>
              <a:t> </a:t>
            </a:r>
            <a:r>
              <a:rPr lang="en-US" sz="2000" dirty="0" err="1" smtClean="0"/>
              <a:t>paz</a:t>
            </a:r>
            <a:endParaRPr lang="en-US" sz="2000" dirty="0" smtClean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Salmo</a:t>
            </a:r>
            <a:r>
              <a:rPr lang="en-US" sz="1800" dirty="0" smtClean="0"/>
              <a:t> 32:7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s-ES_tradnl" sz="2400" dirty="0" smtClean="0"/>
          </a:p>
        </p:txBody>
      </p:sp>
      <p:pic>
        <p:nvPicPr>
          <p:cNvPr id="46084" name="Picture 4" descr="C:\Users\Owner\AppData\Local\Microsoft\Windows\Temporary Internet Files\Content.IE5\Q6UQHE5Q\MPj044378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795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kerrileetv.com/wp-content/uploads/2008/12/cutti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9907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endParaRPr lang="es-ES_tradnl" dirty="0" smtClean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Drogas</a:t>
            </a:r>
            <a:r>
              <a:rPr lang="en-US" sz="2800" dirty="0" smtClean="0"/>
              <a:t>, alcohol, y </a:t>
            </a:r>
            <a:r>
              <a:rPr lang="en-US" sz="2800" dirty="0" err="1" smtClean="0"/>
              <a:t>fumando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Problema</a:t>
            </a:r>
            <a:r>
              <a:rPr lang="en-US" sz="2400" dirty="0" smtClean="0"/>
              <a:t>: </a:t>
            </a:r>
            <a:r>
              <a:rPr lang="en-US" sz="2400" dirty="0" err="1" smtClean="0"/>
              <a:t>Destruyen</a:t>
            </a:r>
            <a:r>
              <a:rPr lang="en-US" sz="2400" dirty="0" smtClean="0"/>
              <a:t> el </a:t>
            </a:r>
            <a:r>
              <a:rPr lang="en-US" sz="2400" dirty="0" err="1" smtClean="0"/>
              <a:t>cuerpo</a:t>
            </a:r>
            <a:r>
              <a:rPr lang="en-US" sz="2400" dirty="0" smtClean="0"/>
              <a:t>, </a:t>
            </a:r>
            <a:r>
              <a:rPr lang="en-US" sz="2400" dirty="0" err="1" smtClean="0"/>
              <a:t>pierdes</a:t>
            </a:r>
            <a:r>
              <a:rPr lang="en-US" sz="2400" dirty="0" smtClean="0"/>
              <a:t> control de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acciones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Porque</a:t>
            </a:r>
            <a:r>
              <a:rPr lang="en-US" sz="2400" dirty="0" smtClean="0"/>
              <a:t>: </a:t>
            </a:r>
            <a:r>
              <a:rPr lang="en-US" sz="2400" dirty="0" err="1" smtClean="0"/>
              <a:t>Quieren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parte del </a:t>
            </a:r>
            <a:r>
              <a:rPr lang="en-US" sz="2400" dirty="0" err="1" smtClean="0">
                <a:solidFill>
                  <a:schemeClr val="hlink"/>
                </a:solidFill>
              </a:rPr>
              <a:t>grupo</a:t>
            </a:r>
            <a:r>
              <a:rPr lang="en-US" sz="2400" dirty="0" smtClean="0"/>
              <a:t>, </a:t>
            </a:r>
            <a:r>
              <a:rPr lang="en-US" sz="2400" dirty="0" err="1" smtClean="0"/>
              <a:t>siente</a:t>
            </a:r>
            <a:r>
              <a:rPr lang="en-US" sz="2400" dirty="0" smtClean="0"/>
              <a:t> </a:t>
            </a:r>
            <a:r>
              <a:rPr lang="en-US" sz="2400" dirty="0" err="1" smtClean="0"/>
              <a:t>bien</a:t>
            </a:r>
            <a:r>
              <a:rPr lang="en-US" sz="2400" dirty="0" smtClean="0"/>
              <a:t>, </a:t>
            </a:r>
            <a:r>
              <a:rPr lang="en-US" sz="2400" dirty="0" err="1" smtClean="0"/>
              <a:t>quieren</a:t>
            </a:r>
            <a:r>
              <a:rPr lang="en-US" sz="2400" dirty="0" smtClean="0"/>
              <a:t> </a:t>
            </a:r>
            <a:r>
              <a:rPr lang="en-US" sz="2400" dirty="0" err="1" smtClean="0"/>
              <a:t>perder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angustias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Solución</a:t>
            </a:r>
            <a:endParaRPr lang="en-US" sz="2400" dirty="0" smtClean="0"/>
          </a:p>
          <a:p>
            <a:pPr lvl="2" eaLnBrk="1" hangingPunct="1">
              <a:defRPr/>
            </a:pP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>
                <a:solidFill>
                  <a:schemeClr val="hlink"/>
                </a:solidFill>
              </a:rPr>
              <a:t>Espíritu</a:t>
            </a:r>
            <a:r>
              <a:rPr lang="en-US" sz="2000" dirty="0" smtClean="0"/>
              <a:t> en </a:t>
            </a:r>
            <a:r>
              <a:rPr lang="en-US" sz="2000" dirty="0" err="1" smtClean="0"/>
              <a:t>vez</a:t>
            </a:r>
            <a:r>
              <a:rPr lang="en-US" sz="2000" dirty="0" smtClean="0"/>
              <a:t> de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sustancia</a:t>
            </a:r>
            <a:endParaRPr lang="en-US" sz="2000" dirty="0" smtClean="0"/>
          </a:p>
          <a:p>
            <a:pPr lvl="3" eaLnBrk="1" hangingPunct="1">
              <a:defRPr/>
            </a:pPr>
            <a:r>
              <a:rPr lang="en-US" sz="1800" dirty="0" err="1" smtClean="0"/>
              <a:t>Efesios</a:t>
            </a:r>
            <a:r>
              <a:rPr lang="en-US" sz="1800" dirty="0" smtClean="0"/>
              <a:t> 5:18</a:t>
            </a:r>
          </a:p>
          <a:p>
            <a:pPr lvl="2" eaLnBrk="1" hangingPunct="1">
              <a:defRPr/>
            </a:pPr>
            <a:r>
              <a:rPr lang="en-US" sz="2000" dirty="0" err="1" smtClean="0"/>
              <a:t>Desear</a:t>
            </a:r>
            <a:r>
              <a:rPr lang="en-US" sz="2000" dirty="0" smtClean="0"/>
              <a:t> </a:t>
            </a:r>
            <a:r>
              <a:rPr lang="en-US" sz="2000" dirty="0" err="1" smtClean="0"/>
              <a:t>agradar</a:t>
            </a:r>
            <a:r>
              <a:rPr lang="en-US" sz="2000" dirty="0" smtClean="0"/>
              <a:t> a Dios en </a:t>
            </a:r>
            <a:r>
              <a:rPr lang="en-US" sz="2000" dirty="0" err="1" smtClean="0"/>
              <a:t>vez</a:t>
            </a:r>
            <a:r>
              <a:rPr lang="en-US" sz="2000" dirty="0" smtClean="0"/>
              <a:t> de </a:t>
            </a:r>
            <a:r>
              <a:rPr lang="en-US" sz="2000" dirty="0" smtClean="0">
                <a:solidFill>
                  <a:schemeClr val="hlink"/>
                </a:solidFill>
              </a:rPr>
              <a:t>amigos</a:t>
            </a:r>
          </a:p>
          <a:p>
            <a:pPr lvl="3" eaLnBrk="1" hangingPunct="1">
              <a:defRPr/>
            </a:pPr>
            <a:r>
              <a:rPr lang="en-US" sz="1800" dirty="0" smtClean="0"/>
              <a:t>Gal. 1:10</a:t>
            </a:r>
          </a:p>
          <a:p>
            <a:pPr lvl="2" eaLnBrk="1" hangingPunct="1">
              <a:defRPr/>
            </a:pPr>
            <a:r>
              <a:rPr lang="en-US" sz="2000" dirty="0" err="1" smtClean="0"/>
              <a:t>Llevar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angustias</a:t>
            </a:r>
            <a:r>
              <a:rPr lang="en-US" sz="2000" dirty="0" smtClean="0"/>
              <a:t> a Dios</a:t>
            </a:r>
          </a:p>
          <a:p>
            <a:pPr lvl="3" eaLnBrk="1" hangingPunct="1">
              <a:defRPr/>
            </a:pPr>
            <a:r>
              <a:rPr lang="en-US" sz="1800" dirty="0" err="1" smtClean="0"/>
              <a:t>Fil</a:t>
            </a:r>
            <a:r>
              <a:rPr lang="en-US" sz="1800" dirty="0" smtClean="0"/>
              <a:t>. 4:6</a:t>
            </a:r>
            <a:endParaRPr lang="es-ES_tradnl" sz="1800" dirty="0" smtClean="0"/>
          </a:p>
        </p:txBody>
      </p:sp>
      <p:pic>
        <p:nvPicPr>
          <p:cNvPr id="48132" name="Picture 4" descr="C:\Users\Owner\AppData\Local\Microsoft\Windows\Temporary Internet Files\Content.IE5\Q6UQHE5Q\MCj0319786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637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endParaRPr lang="es-ES_tradnl" dirty="0" smtClean="0"/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Confusión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papeles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Mujeres</a:t>
            </a:r>
            <a:r>
              <a:rPr lang="en-US" dirty="0" smtClean="0"/>
              <a:t> </a:t>
            </a:r>
            <a:r>
              <a:rPr lang="en-US" dirty="0" err="1" smtClean="0"/>
              <a:t>actúan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hombres y hombres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mujeres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guiar</a:t>
            </a:r>
            <a:r>
              <a:rPr lang="en-US" dirty="0" smtClean="0"/>
              <a:t> a </a:t>
            </a:r>
            <a:r>
              <a:rPr lang="en-US" dirty="0" err="1" smtClean="0"/>
              <a:t>homosexualidad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: No </a:t>
            </a:r>
            <a:r>
              <a:rPr lang="en-US" dirty="0" err="1" smtClean="0"/>
              <a:t>tienen</a:t>
            </a:r>
            <a:r>
              <a:rPr lang="en-US" dirty="0" smtClean="0"/>
              <a:t> padres o </a:t>
            </a:r>
            <a:r>
              <a:rPr lang="en-US" dirty="0" err="1" smtClean="0"/>
              <a:t>madres</a:t>
            </a:r>
            <a:r>
              <a:rPr lang="en-US" dirty="0" smtClean="0"/>
              <a:t>, o no son </a:t>
            </a:r>
            <a:r>
              <a:rPr lang="en-US" dirty="0" err="1" smtClean="0"/>
              <a:t>enseñados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Solución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 smtClean="0"/>
              <a:t>Enseñar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Dios ha </a:t>
            </a:r>
            <a:r>
              <a:rPr lang="en-US" dirty="0" err="1" smtClean="0"/>
              <a:t>creado</a:t>
            </a:r>
            <a:r>
              <a:rPr lang="en-US" dirty="0" smtClean="0"/>
              <a:t> la </a:t>
            </a:r>
            <a:r>
              <a:rPr lang="en-US" dirty="0" err="1" smtClean="0"/>
              <a:t>mujer</a:t>
            </a:r>
            <a:r>
              <a:rPr lang="en-US" dirty="0" smtClean="0"/>
              <a:t> y el hombre </a:t>
            </a:r>
            <a:r>
              <a:rPr lang="en-US" dirty="0" err="1" smtClean="0">
                <a:solidFill>
                  <a:schemeClr val="hlink"/>
                </a:solidFill>
              </a:rPr>
              <a:t>diferentes</a:t>
            </a:r>
            <a:r>
              <a:rPr lang="en-US" dirty="0" smtClean="0"/>
              <a:t> a </a:t>
            </a:r>
            <a:r>
              <a:rPr lang="en-US" dirty="0" err="1" smtClean="0"/>
              <a:t>propósito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Gen. 1:27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 smtClean="0"/>
              <a:t>Ayudar</a:t>
            </a:r>
            <a:r>
              <a:rPr lang="en-US" dirty="0" smtClean="0"/>
              <a:t> a hombres y </a:t>
            </a:r>
            <a:r>
              <a:rPr lang="en-US" dirty="0" err="1" smtClean="0"/>
              <a:t>mujeres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chemeClr val="hlink"/>
                </a:solidFill>
              </a:rPr>
              <a:t>actuar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hombres y </a:t>
            </a:r>
            <a:r>
              <a:rPr lang="en-US" dirty="0" err="1" smtClean="0"/>
              <a:t>mujeres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defRPr/>
            </a:pPr>
            <a:endParaRPr lang="es-ES_tradnl" dirty="0" smtClean="0"/>
          </a:p>
        </p:txBody>
      </p:sp>
      <p:pic>
        <p:nvPicPr>
          <p:cNvPr id="66564" name="Picture 4" descr="C:\Users\Owner\AppData\Local\Microsoft\Windows\Temporary Internet Files\Content.IE5\90YGGYE8\MPj0439294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219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C:\Users\Owner\AppData\Local\Microsoft\Windows\Temporary Internet Files\Content.IE5\Q6UQHE5Q\MPj0446486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smtClean="0">
                <a:solidFill>
                  <a:schemeClr val="tx1"/>
                </a:solidFill>
                <a:latin typeface="Times New Roman" pitchFamily="18" charset="0"/>
              </a:rPr>
              <a:t>Sociedad</a:t>
            </a:r>
            <a:r>
              <a:rPr lang="es-ES_tradnl" smtClean="0">
                <a:latin typeface="Times New Roman" pitchFamily="18" charset="0"/>
              </a:rPr>
              <a:t>:  Problemas causados por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s-ES_tradnl" smtClean="0">
                <a:latin typeface="Times New Roman" pitchFamily="18" charset="0"/>
              </a:rPr>
              <a:t>Falta de educación, Pobreza, Familias (suegros, etc.); malos amigos</a:t>
            </a:r>
          </a:p>
          <a:p>
            <a:pPr lvl="1" eaLnBrk="1" hangingPunct="1">
              <a:defRPr/>
            </a:pPr>
            <a:r>
              <a:rPr lang="es-ES_tradnl" smtClean="0">
                <a:latin typeface="Times New Roman" pitchFamily="18" charset="0"/>
              </a:rPr>
              <a:t>La influencia de la tele</a:t>
            </a:r>
          </a:p>
          <a:p>
            <a:pPr lvl="1" eaLnBrk="1" hangingPunct="1">
              <a:defRPr/>
            </a:pPr>
            <a:r>
              <a:rPr lang="es-ES_tradnl" smtClean="0">
                <a:latin typeface="Times New Roman" pitchFamily="18" charset="0"/>
              </a:rPr>
              <a:t>Inmadurez</a:t>
            </a:r>
          </a:p>
          <a:p>
            <a:pPr lvl="1" eaLnBrk="1" hangingPunct="1">
              <a:defRPr/>
            </a:pPr>
            <a:r>
              <a:rPr lang="es-ES_tradnl" smtClean="0">
                <a:latin typeface="Times New Roman" pitchFamily="18" charset="0"/>
              </a:rPr>
              <a:t>Cambios de la pubertad</a:t>
            </a:r>
          </a:p>
          <a:p>
            <a:pPr lvl="1" eaLnBrk="1" hangingPunct="1">
              <a:defRPr/>
            </a:pPr>
            <a:endParaRPr lang="es-ES_tradnl" smtClean="0">
              <a:latin typeface="Times New Roman" pitchFamily="18" charset="0"/>
            </a:endParaRPr>
          </a:p>
          <a:p>
            <a:pPr lvl="1" eaLnBrk="1" hangingPunct="1">
              <a:defRPr/>
            </a:pPr>
            <a:endParaRPr lang="es-ES_tradnl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Problemas Emocionales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800" dirty="0" smtClean="0"/>
              <a:t>Depresión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Problema</a:t>
            </a:r>
            <a:r>
              <a:rPr lang="en-US" sz="2400" dirty="0" smtClean="0"/>
              <a:t>: </a:t>
            </a:r>
            <a:r>
              <a:rPr lang="en-US" sz="2400" dirty="0" err="1" smtClean="0"/>
              <a:t>Quita</a:t>
            </a:r>
            <a:r>
              <a:rPr lang="en-US" sz="2400" dirty="0" smtClean="0"/>
              <a:t> el </a:t>
            </a:r>
            <a:r>
              <a:rPr lang="en-US" sz="2400" dirty="0" err="1" smtClean="0">
                <a:solidFill>
                  <a:schemeClr val="hlink"/>
                </a:solidFill>
              </a:rPr>
              <a:t>gozo</a:t>
            </a:r>
            <a:r>
              <a:rPr lang="en-US" sz="2400" dirty="0" smtClean="0"/>
              <a:t> del </a:t>
            </a:r>
            <a:r>
              <a:rPr lang="en-US" sz="2400" dirty="0" err="1" smtClean="0"/>
              <a:t>Señor</a:t>
            </a:r>
            <a:r>
              <a:rPr lang="en-US" sz="2400" dirty="0" smtClean="0"/>
              <a:t>, </a:t>
            </a:r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uno</a:t>
            </a:r>
            <a:r>
              <a:rPr lang="en-US" sz="2400" dirty="0" smtClean="0"/>
              <a:t> no </a:t>
            </a:r>
            <a:r>
              <a:rPr lang="en-US" sz="2400" dirty="0" err="1" smtClean="0"/>
              <a:t>sirve</a:t>
            </a:r>
            <a:r>
              <a:rPr lang="en-US" sz="2400" dirty="0" smtClean="0"/>
              <a:t> al </a:t>
            </a:r>
            <a:r>
              <a:rPr lang="en-US" sz="2400" dirty="0" err="1" smtClean="0"/>
              <a:t>Señor</a:t>
            </a:r>
            <a:r>
              <a:rPr lang="en-US" sz="2400" dirty="0" smtClean="0"/>
              <a:t>,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smtClean="0"/>
              <a:t>guiar</a:t>
            </a:r>
            <a:r>
              <a:rPr lang="en-US" sz="2400" dirty="0" smtClean="0"/>
              <a:t> a </a:t>
            </a:r>
            <a:r>
              <a:rPr lang="en-US" sz="2400" dirty="0" err="1" smtClean="0">
                <a:solidFill>
                  <a:schemeClr val="hlink"/>
                </a:solidFill>
              </a:rPr>
              <a:t>suicidarse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Porque</a:t>
            </a:r>
            <a:r>
              <a:rPr lang="en-US" sz="2400" dirty="0" smtClean="0"/>
              <a:t>: </a:t>
            </a:r>
            <a:r>
              <a:rPr lang="en-US" sz="2400" dirty="0" err="1" smtClean="0"/>
              <a:t>Pecado</a:t>
            </a:r>
            <a:r>
              <a:rPr lang="en-US" sz="2400" dirty="0" smtClean="0"/>
              <a:t>, </a:t>
            </a:r>
            <a:r>
              <a:rPr lang="en-US" sz="2400" dirty="0" err="1" smtClean="0"/>
              <a:t>Circunstancias</a:t>
            </a:r>
            <a:r>
              <a:rPr lang="en-US" sz="2400" dirty="0" smtClean="0"/>
              <a:t> </a:t>
            </a:r>
            <a:r>
              <a:rPr lang="en-US" sz="2400" dirty="0" err="1" smtClean="0"/>
              <a:t>difíciles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Solución</a:t>
            </a:r>
            <a:r>
              <a:rPr lang="en-US" sz="2400" dirty="0" smtClean="0"/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Confesar</a:t>
            </a:r>
            <a:r>
              <a:rPr lang="en-US" sz="2000" dirty="0" smtClean="0"/>
              <a:t> y </a:t>
            </a:r>
            <a:r>
              <a:rPr lang="en-US" sz="2000" dirty="0" err="1" smtClean="0">
                <a:solidFill>
                  <a:schemeClr val="hlink"/>
                </a:solidFill>
              </a:rPr>
              <a:t>aceptar</a:t>
            </a:r>
            <a:r>
              <a:rPr lang="en-US" sz="2000" dirty="0" smtClean="0"/>
              <a:t> </a:t>
            </a:r>
            <a:r>
              <a:rPr lang="en-US" sz="2000" dirty="0" err="1" smtClean="0"/>
              <a:t>perdón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pecado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1 Juan 1:9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Enfocarse</a:t>
            </a:r>
            <a:r>
              <a:rPr lang="en-US" sz="2000" dirty="0" smtClean="0"/>
              <a:t> en </a:t>
            </a:r>
            <a:r>
              <a:rPr lang="en-US" sz="2000" dirty="0" err="1" smtClean="0">
                <a:solidFill>
                  <a:schemeClr val="hlink"/>
                </a:solidFill>
              </a:rPr>
              <a:t>otros</a:t>
            </a:r>
            <a:r>
              <a:rPr lang="en-US" sz="2000" dirty="0" smtClean="0"/>
              <a:t> en </a:t>
            </a:r>
            <a:r>
              <a:rPr lang="en-US" sz="2000" dirty="0" err="1" smtClean="0"/>
              <a:t>vez</a:t>
            </a:r>
            <a:r>
              <a:rPr lang="en-US" sz="2000" dirty="0" smtClean="0"/>
              <a:t> de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egoístas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Rom. 12:10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solidFill>
                  <a:schemeClr val="hlink"/>
                </a:solidFill>
              </a:rPr>
              <a:t>Confiar</a:t>
            </a:r>
            <a:r>
              <a:rPr lang="en-US" sz="2000" dirty="0" smtClean="0"/>
              <a:t> en Dios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enfrentar</a:t>
            </a:r>
            <a:r>
              <a:rPr lang="en-US" sz="2000" dirty="0" smtClean="0"/>
              <a:t> </a:t>
            </a:r>
            <a:r>
              <a:rPr lang="en-US" sz="2000" dirty="0" err="1" smtClean="0"/>
              <a:t>dificultades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Prov. 3:5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Asegurarse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todo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bien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físicamente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Falta</a:t>
            </a:r>
            <a:r>
              <a:rPr lang="en-US" sz="1800" dirty="0" smtClean="0"/>
              <a:t> de </a:t>
            </a:r>
            <a:r>
              <a:rPr lang="en-US" sz="1800" dirty="0" err="1" smtClean="0"/>
              <a:t>dormir</a:t>
            </a:r>
            <a:r>
              <a:rPr lang="en-US" sz="1800" dirty="0" smtClean="0"/>
              <a:t>, </a:t>
            </a:r>
            <a:r>
              <a:rPr lang="en-US" sz="1800" dirty="0" err="1" smtClean="0"/>
              <a:t>enfermedad</a:t>
            </a:r>
            <a:r>
              <a:rPr lang="en-US" sz="1800" dirty="0" smtClean="0"/>
              <a:t>, no </a:t>
            </a:r>
            <a:r>
              <a:rPr lang="en-US" sz="1800" dirty="0" err="1" smtClean="0"/>
              <a:t>comiendo</a:t>
            </a:r>
            <a:r>
              <a:rPr lang="en-US" sz="1800" dirty="0" smtClean="0"/>
              <a:t> </a:t>
            </a:r>
            <a:r>
              <a:rPr lang="en-US" sz="1800" dirty="0" err="1" smtClean="0"/>
              <a:t>bien</a:t>
            </a:r>
            <a:r>
              <a:rPr lang="en-US" sz="1800" dirty="0" smtClean="0"/>
              <a:t>, etc. </a:t>
            </a:r>
            <a:r>
              <a:rPr lang="en-US" sz="1800" dirty="0" err="1" smtClean="0"/>
              <a:t>aunque</a:t>
            </a:r>
            <a:r>
              <a:rPr lang="en-US" sz="1800" dirty="0" smtClean="0"/>
              <a:t> </a:t>
            </a:r>
            <a:r>
              <a:rPr lang="en-US" sz="1800" i="1" dirty="0" err="1" smtClean="0"/>
              <a:t>nunca</a:t>
            </a:r>
            <a:r>
              <a:rPr lang="en-US" sz="1800" i="1" dirty="0" smtClean="0"/>
              <a:t> son </a:t>
            </a:r>
            <a:r>
              <a:rPr lang="en-US" sz="1800" i="1" dirty="0" err="1" smtClean="0"/>
              <a:t>excusas</a:t>
            </a:r>
            <a:r>
              <a:rPr lang="en-US" sz="1800" dirty="0" smtClean="0"/>
              <a:t>, </a:t>
            </a:r>
            <a:r>
              <a:rPr lang="en-US" sz="1800" dirty="0" err="1" smtClean="0"/>
              <a:t>pueden</a:t>
            </a:r>
            <a:r>
              <a:rPr lang="en-US" sz="1800" dirty="0" smtClean="0"/>
              <a:t> </a:t>
            </a:r>
            <a:r>
              <a:rPr lang="en-US" sz="1800" dirty="0" err="1" smtClean="0"/>
              <a:t>hacerlo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difícil</a:t>
            </a:r>
            <a:r>
              <a:rPr lang="en-US" sz="1800" dirty="0" smtClean="0"/>
              <a:t> de </a:t>
            </a:r>
            <a:r>
              <a:rPr lang="en-US" sz="1800" dirty="0" err="1" smtClean="0"/>
              <a:t>tener</a:t>
            </a:r>
            <a:r>
              <a:rPr lang="en-US" sz="1800" dirty="0" smtClean="0"/>
              <a:t> la </a:t>
            </a:r>
            <a:r>
              <a:rPr lang="en-US" sz="1800" dirty="0" err="1" smtClean="0"/>
              <a:t>actitud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agrada</a:t>
            </a:r>
            <a:r>
              <a:rPr lang="en-US" sz="1800" dirty="0" smtClean="0"/>
              <a:t> al </a:t>
            </a:r>
            <a:r>
              <a:rPr lang="en-US" sz="1800" dirty="0" err="1" smtClean="0"/>
              <a:t>Señor</a:t>
            </a:r>
            <a:r>
              <a:rPr lang="en-US" sz="1800" dirty="0" smtClean="0"/>
              <a:t> 1 Reyes 19:1-8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s-ES_tradnl" sz="2400" dirty="0" smtClean="0"/>
          </a:p>
        </p:txBody>
      </p:sp>
      <p:pic>
        <p:nvPicPr>
          <p:cNvPr id="50180" name="Picture 4" descr="C:\Users\Owner\AppData\Local\Microsoft\Windows\Temporary Internet Files\Content.IE5\LMYUAPTB\MPj044436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819400"/>
            <a:ext cx="25479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Emocionales</a:t>
            </a:r>
            <a:endParaRPr lang="es-ES_tradnl" dirty="0" smtClean="0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Enojo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Problema</a:t>
            </a:r>
            <a:r>
              <a:rPr lang="en-US" sz="2400" dirty="0" smtClean="0"/>
              <a:t>: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manifestarse</a:t>
            </a:r>
            <a:r>
              <a:rPr lang="en-US" sz="2400" dirty="0" smtClean="0"/>
              <a:t> de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manera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pecado</a:t>
            </a:r>
            <a:r>
              <a:rPr lang="en-US" sz="2400" dirty="0" smtClean="0"/>
              <a:t>, </a:t>
            </a:r>
            <a:r>
              <a:rPr lang="en-US" sz="2400" dirty="0" err="1" smtClean="0"/>
              <a:t>internalizándolo</a:t>
            </a:r>
            <a:r>
              <a:rPr lang="en-US" sz="2400" dirty="0" smtClean="0"/>
              <a:t> o </a:t>
            </a:r>
            <a:r>
              <a:rPr lang="en-US" sz="2400" dirty="0" err="1" smtClean="0"/>
              <a:t>explotando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Porque</a:t>
            </a:r>
            <a:r>
              <a:rPr lang="en-US" sz="2400" dirty="0" smtClean="0"/>
              <a:t>: </a:t>
            </a:r>
            <a:r>
              <a:rPr lang="en-US" sz="2400" dirty="0" err="1" smtClean="0"/>
              <a:t>Falta</a:t>
            </a:r>
            <a:r>
              <a:rPr lang="en-US" sz="2400" dirty="0" smtClean="0"/>
              <a:t> de </a:t>
            </a:r>
            <a:r>
              <a:rPr lang="en-US" sz="2400" dirty="0" err="1" smtClean="0">
                <a:solidFill>
                  <a:schemeClr val="hlink"/>
                </a:solidFill>
              </a:rPr>
              <a:t>dominio</a:t>
            </a:r>
            <a:r>
              <a:rPr lang="en-US" sz="2400" dirty="0" smtClean="0"/>
              <a:t> </a:t>
            </a:r>
            <a:r>
              <a:rPr lang="en-US" sz="2400" dirty="0" err="1" smtClean="0"/>
              <a:t>propio</a:t>
            </a:r>
            <a:r>
              <a:rPr lang="en-US" sz="2400" dirty="0" smtClean="0"/>
              <a:t>, no </a:t>
            </a:r>
            <a:r>
              <a:rPr lang="en-US" sz="2400" dirty="0" err="1" smtClean="0"/>
              <a:t>reciben</a:t>
            </a:r>
            <a:r>
              <a:rPr lang="en-US" sz="2400" dirty="0" smtClean="0"/>
              <a:t>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quieren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Solución</a:t>
            </a:r>
            <a:endParaRPr lang="en-US" sz="2400" dirty="0" smtClean="0"/>
          </a:p>
          <a:p>
            <a:pPr lvl="2" eaLnBrk="1" hangingPunct="1">
              <a:defRPr/>
            </a:pPr>
            <a:r>
              <a:rPr lang="en-US" sz="2000" dirty="0" err="1" smtClean="0"/>
              <a:t>Controlar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emociones</a:t>
            </a:r>
            <a:r>
              <a:rPr lang="en-US" sz="2000" dirty="0" smtClean="0"/>
              <a:t> en </a:t>
            </a:r>
            <a:r>
              <a:rPr lang="en-US" sz="2000" dirty="0" err="1" smtClean="0"/>
              <a:t>vez</a:t>
            </a:r>
            <a:r>
              <a:rPr lang="en-US" sz="2000" dirty="0" smtClean="0"/>
              <a:t> de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ellas</a:t>
            </a:r>
            <a:endParaRPr lang="en-US" sz="2000" dirty="0" smtClean="0"/>
          </a:p>
          <a:p>
            <a:pPr lvl="3" eaLnBrk="1" hangingPunct="1">
              <a:defRPr/>
            </a:pPr>
            <a:r>
              <a:rPr lang="en-US" sz="1800" dirty="0" smtClean="0"/>
              <a:t>Prov. 29:11</a:t>
            </a:r>
          </a:p>
          <a:p>
            <a:pPr lvl="2" eaLnBrk="1" hangingPunct="1">
              <a:defRPr/>
            </a:pPr>
            <a:r>
              <a:rPr lang="en-US" sz="2000" dirty="0" err="1" smtClean="0"/>
              <a:t>Responde</a:t>
            </a:r>
            <a:r>
              <a:rPr lang="en-US" sz="2000" dirty="0" smtClean="0"/>
              <a:t> con </a:t>
            </a:r>
            <a:r>
              <a:rPr lang="en-US" sz="2000" dirty="0" err="1" smtClean="0"/>
              <a:t>amor</a:t>
            </a:r>
            <a:r>
              <a:rPr lang="en-US" sz="2000" dirty="0" smtClean="0"/>
              <a:t> y </a:t>
            </a:r>
            <a:r>
              <a:rPr lang="en-US" sz="2000" dirty="0" err="1" smtClean="0">
                <a:solidFill>
                  <a:schemeClr val="hlink"/>
                </a:solidFill>
              </a:rPr>
              <a:t>perdón</a:t>
            </a:r>
            <a:r>
              <a:rPr lang="en-US" sz="2000" dirty="0" smtClean="0"/>
              <a:t> en </a:t>
            </a:r>
            <a:r>
              <a:rPr lang="en-US" sz="2000" dirty="0" err="1" smtClean="0"/>
              <a:t>vez</a:t>
            </a:r>
            <a:r>
              <a:rPr lang="en-US" sz="2000" dirty="0" smtClean="0"/>
              <a:t> de </a:t>
            </a:r>
            <a:r>
              <a:rPr lang="en-US" sz="2000" dirty="0" err="1" smtClean="0"/>
              <a:t>enojo</a:t>
            </a:r>
            <a:endParaRPr lang="en-US" sz="2000" dirty="0" smtClean="0"/>
          </a:p>
          <a:p>
            <a:pPr lvl="3" eaLnBrk="1" hangingPunct="1">
              <a:defRPr/>
            </a:pPr>
            <a:r>
              <a:rPr lang="en-US" sz="1800" dirty="0" err="1" smtClean="0"/>
              <a:t>Ef</a:t>
            </a:r>
            <a:r>
              <a:rPr lang="en-US" sz="1800" dirty="0" smtClean="0"/>
              <a:t>. 4:3-32</a:t>
            </a:r>
          </a:p>
          <a:p>
            <a:pPr lvl="3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endParaRPr lang="en-US" sz="2000" dirty="0" smtClean="0"/>
          </a:p>
          <a:p>
            <a:pPr lvl="2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s-ES_tradnl" sz="2400" dirty="0" smtClean="0"/>
          </a:p>
        </p:txBody>
      </p:sp>
      <p:pic>
        <p:nvPicPr>
          <p:cNvPr id="52228" name="Picture 4" descr="C:\Users\Owner\AppData\Local\Microsoft\Windows\Temporary Internet Files\Content.IE5\Q6UQHE5Q\MCj044048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390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Emocionales</a:t>
            </a:r>
            <a:endParaRPr lang="es-ES_tradnl" dirty="0" smtClean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Temor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controlar</a:t>
            </a:r>
            <a:r>
              <a:rPr lang="en-US" dirty="0" smtClean="0"/>
              <a:t> a </a:t>
            </a:r>
            <a:r>
              <a:rPr lang="en-US" dirty="0" err="1" smtClean="0"/>
              <a:t>uno</a:t>
            </a:r>
            <a:r>
              <a:rPr lang="en-US" dirty="0" smtClean="0"/>
              <a:t> y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hace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: Un </a:t>
            </a:r>
            <a:r>
              <a:rPr lang="en-US" dirty="0" err="1" smtClean="0"/>
              <a:t>enfoque</a:t>
            </a:r>
            <a:r>
              <a:rPr lang="en-US" dirty="0" smtClean="0"/>
              <a:t> en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en Dios, 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hlink"/>
                </a:solidFill>
              </a:rPr>
              <a:t>amor</a:t>
            </a:r>
            <a:endParaRPr lang="en-US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Solución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 smtClean="0"/>
              <a:t>Enfocarse</a:t>
            </a:r>
            <a:r>
              <a:rPr lang="en-US" dirty="0" smtClean="0"/>
              <a:t> en Dios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err="1" smtClean="0"/>
              <a:t>Salmo</a:t>
            </a:r>
            <a:r>
              <a:rPr lang="en-US" dirty="0" smtClean="0"/>
              <a:t> 56:4; Rom. 8:15; Is. 43:1, 5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 smtClean="0"/>
              <a:t>Amar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enfocarse</a:t>
            </a:r>
            <a:r>
              <a:rPr lang="en-US" dirty="0" smtClean="0"/>
              <a:t> en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1 Juan 4:18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s-ES_tradnl" dirty="0" smtClean="0"/>
          </a:p>
        </p:txBody>
      </p:sp>
      <p:pic>
        <p:nvPicPr>
          <p:cNvPr id="54276" name="Picture 4" descr="C:\Users\Owner\AppData\Local\Microsoft\Windows\Temporary Internet Files\Content.IE5\Q6UQHE5Q\MPj041403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Espirituales</a:t>
            </a:r>
            <a:endParaRPr lang="es-ES_tradnl" dirty="0" smtClean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Rebelión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pecado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: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orgullosos</a:t>
            </a:r>
            <a:r>
              <a:rPr lang="en-US" dirty="0" smtClean="0"/>
              <a:t> y </a:t>
            </a:r>
            <a:r>
              <a:rPr lang="en-US" dirty="0" err="1" smtClean="0"/>
              <a:t>egoístas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Solución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Reconocer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autoridades</a:t>
            </a:r>
            <a:r>
              <a:rPr lang="en-US" dirty="0" smtClean="0"/>
              <a:t> son de </a:t>
            </a:r>
            <a:r>
              <a:rPr lang="en-US" dirty="0" smtClean="0">
                <a:solidFill>
                  <a:schemeClr val="hlink"/>
                </a:solidFill>
              </a:rPr>
              <a:t>Dios</a:t>
            </a:r>
          </a:p>
          <a:p>
            <a:pPr lvl="3" eaLnBrk="1" hangingPunct="1">
              <a:defRPr/>
            </a:pPr>
            <a:r>
              <a:rPr lang="en-US" dirty="0" err="1" smtClean="0"/>
              <a:t>Romanos</a:t>
            </a:r>
            <a:r>
              <a:rPr lang="en-US" dirty="0" smtClean="0"/>
              <a:t> 13:1; </a:t>
            </a:r>
            <a:r>
              <a:rPr lang="en-US" dirty="0" err="1" smtClean="0"/>
              <a:t>Ef</a:t>
            </a:r>
            <a:r>
              <a:rPr lang="en-US" dirty="0" smtClean="0"/>
              <a:t>. 6:1-3</a:t>
            </a:r>
          </a:p>
          <a:p>
            <a:pPr lvl="2" eaLnBrk="1" hangingPunct="1">
              <a:defRPr/>
            </a:pPr>
            <a:r>
              <a:rPr lang="en-US" dirty="0" err="1" smtClean="0"/>
              <a:t>Reconocer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Dios </a:t>
            </a:r>
            <a:r>
              <a:rPr lang="en-US" dirty="0" err="1" smtClean="0">
                <a:solidFill>
                  <a:schemeClr val="hlink"/>
                </a:solidFill>
              </a:rPr>
              <a:t>odia</a:t>
            </a:r>
            <a:r>
              <a:rPr lang="en-US" dirty="0" smtClean="0"/>
              <a:t> y </a:t>
            </a:r>
            <a:r>
              <a:rPr lang="en-US" dirty="0" err="1" smtClean="0"/>
              <a:t>castiga</a:t>
            </a:r>
            <a:r>
              <a:rPr lang="en-US" dirty="0" smtClean="0"/>
              <a:t> </a:t>
            </a:r>
            <a:r>
              <a:rPr lang="en-US" dirty="0" err="1" smtClean="0"/>
              <a:t>duramente</a:t>
            </a:r>
            <a:r>
              <a:rPr lang="en-US" dirty="0" smtClean="0"/>
              <a:t> la </a:t>
            </a:r>
            <a:r>
              <a:rPr lang="en-US" dirty="0" err="1" smtClean="0"/>
              <a:t>rebelión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1 Samuel 15:23; Deut. 21:18-21; Prov. 30:17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espirituales</a:t>
            </a:r>
            <a:endParaRPr lang="es-ES_tradnl" dirty="0" smtClean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Entretenimiento</a:t>
            </a:r>
            <a:r>
              <a:rPr lang="en-US" dirty="0" smtClean="0"/>
              <a:t> (</a:t>
            </a:r>
            <a:r>
              <a:rPr lang="en-US" dirty="0" err="1" smtClean="0"/>
              <a:t>televisión</a:t>
            </a:r>
            <a:r>
              <a:rPr lang="en-US" dirty="0" smtClean="0"/>
              <a:t>, internet, </a:t>
            </a:r>
            <a:r>
              <a:rPr lang="en-US" dirty="0" err="1" smtClean="0"/>
              <a:t>juegos</a:t>
            </a:r>
            <a:r>
              <a:rPr lang="en-US" dirty="0" smtClean="0"/>
              <a:t> de video, </a:t>
            </a:r>
            <a:r>
              <a:rPr lang="en-US" dirty="0" err="1" smtClean="0"/>
              <a:t>deportes</a:t>
            </a:r>
            <a:r>
              <a:rPr lang="en-US" dirty="0" smtClean="0"/>
              <a:t>, </a:t>
            </a:r>
            <a:r>
              <a:rPr lang="en-US" dirty="0" err="1" smtClean="0"/>
              <a:t>libros</a:t>
            </a:r>
            <a:r>
              <a:rPr lang="en-US" dirty="0" smtClean="0"/>
              <a:t>, etc.)</a:t>
            </a:r>
          </a:p>
          <a:p>
            <a:pPr lvl="1" eaLnBrk="1" hangingPunct="1"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esclavizar</a:t>
            </a:r>
            <a:r>
              <a:rPr lang="en-US" dirty="0" smtClean="0"/>
              <a:t>, </a:t>
            </a:r>
            <a:r>
              <a:rPr lang="en-US" dirty="0" err="1" smtClean="0"/>
              <a:t>corromper</a:t>
            </a:r>
            <a:r>
              <a:rPr lang="en-US" dirty="0" smtClean="0"/>
              <a:t>, y </a:t>
            </a:r>
            <a:r>
              <a:rPr lang="en-US" dirty="0" err="1" smtClean="0"/>
              <a:t>gastar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divertido</a:t>
            </a:r>
            <a:endParaRPr lang="en-US" dirty="0" smtClean="0"/>
          </a:p>
        </p:txBody>
      </p:sp>
      <p:pic>
        <p:nvPicPr>
          <p:cNvPr id="215044" name="Picture 5" descr="C:\Users\Owner\AppData\Local\Microsoft\Windows\Temporary Internet Files\Content.IE5\90YGGYE8\MCj0286470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8178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Solución</a:t>
            </a:r>
            <a:endParaRPr lang="es-ES_tradnl" dirty="0" smtClean="0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mirando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impureza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Mateo 5:27-30; </a:t>
            </a:r>
            <a:r>
              <a:rPr lang="en-US" sz="1800" dirty="0" err="1" smtClean="0"/>
              <a:t>Fil</a:t>
            </a:r>
            <a:r>
              <a:rPr lang="en-US" sz="1800" dirty="0" smtClean="0"/>
              <a:t> 4:8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siendo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esclavizado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1 Cor. 6:12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ofendiendo</a:t>
            </a:r>
            <a:r>
              <a:rPr lang="en-US" sz="2000" dirty="0" smtClean="0"/>
              <a:t> mi </a:t>
            </a:r>
            <a:r>
              <a:rPr lang="en-US" sz="2000" dirty="0" err="1" smtClean="0">
                <a:solidFill>
                  <a:schemeClr val="hlink"/>
                </a:solidFill>
              </a:rPr>
              <a:t>conciencia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Rom. 14:23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poniendo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tropiezo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otro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1 Cor. 8:12-13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usando</a:t>
            </a:r>
            <a:r>
              <a:rPr lang="en-US" sz="2000" dirty="0" smtClean="0"/>
              <a:t> </a:t>
            </a:r>
            <a:r>
              <a:rPr lang="en-US" sz="2000" dirty="0" err="1" smtClean="0"/>
              <a:t>bien</a:t>
            </a:r>
            <a:r>
              <a:rPr lang="en-US" sz="2000" dirty="0" smtClean="0"/>
              <a:t> mi </a:t>
            </a:r>
            <a:r>
              <a:rPr lang="en-US" sz="2000" dirty="0" err="1" smtClean="0">
                <a:solidFill>
                  <a:schemeClr val="hlink"/>
                </a:solidFill>
              </a:rPr>
              <a:t>tiempo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Ef</a:t>
            </a:r>
            <a:r>
              <a:rPr lang="en-US" sz="1800" dirty="0" smtClean="0"/>
              <a:t>. 5:16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evaluando</a:t>
            </a:r>
            <a:r>
              <a:rPr lang="en-US" sz="2000" dirty="0" smtClean="0"/>
              <a:t> lo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película</a:t>
            </a:r>
            <a:r>
              <a:rPr lang="en-US" sz="2000" dirty="0" smtClean="0"/>
              <a:t>, </a:t>
            </a:r>
            <a:r>
              <a:rPr lang="en-US" sz="2000" dirty="0" err="1" smtClean="0"/>
              <a:t>juego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enseñando</a:t>
            </a:r>
            <a:r>
              <a:rPr lang="en-US" sz="2000" dirty="0" smtClean="0"/>
              <a:t> y no </a:t>
            </a:r>
            <a:r>
              <a:rPr lang="en-US" sz="2000" dirty="0" err="1" smtClean="0"/>
              <a:t>siendo</a:t>
            </a:r>
            <a:r>
              <a:rPr lang="en-US" sz="2000" dirty="0" smtClean="0"/>
              <a:t> </a:t>
            </a:r>
            <a:r>
              <a:rPr lang="en-US" sz="2000" dirty="0" err="1" smtClean="0"/>
              <a:t>influenciado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filosofías</a:t>
            </a:r>
            <a:r>
              <a:rPr lang="en-US" sz="2000" dirty="0" smtClean="0"/>
              <a:t> del </a:t>
            </a:r>
            <a:r>
              <a:rPr lang="en-US" sz="2000" dirty="0" err="1" smtClean="0"/>
              <a:t>mundo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Mat 10:16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viviendo</a:t>
            </a:r>
            <a:r>
              <a:rPr lang="en-US" sz="2000" dirty="0" smtClean="0"/>
              <a:t> en la </a:t>
            </a:r>
            <a:r>
              <a:rPr lang="en-US" sz="2000" dirty="0" err="1" smtClean="0"/>
              <a:t>vida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verdadera</a:t>
            </a:r>
            <a:r>
              <a:rPr lang="en-US" sz="2000" dirty="0" smtClean="0"/>
              <a:t>, no en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fantasía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Ap</a:t>
            </a:r>
            <a:r>
              <a:rPr lang="en-US" sz="1800" dirty="0" smtClean="0"/>
              <a:t> 16:15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estoy</a:t>
            </a:r>
            <a:r>
              <a:rPr lang="en-US" sz="2000" dirty="0" smtClean="0"/>
              <a:t> </a:t>
            </a:r>
            <a:r>
              <a:rPr lang="en-US" sz="2000" dirty="0" err="1" smtClean="0"/>
              <a:t>agradando</a:t>
            </a:r>
            <a:r>
              <a:rPr lang="en-US" sz="2000" dirty="0" smtClean="0"/>
              <a:t> al </a:t>
            </a:r>
            <a:r>
              <a:rPr lang="en-US" sz="2000" dirty="0" err="1" smtClean="0"/>
              <a:t>Señor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1 Cor. 10:31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www.pluggedinonline.com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espirituales</a:t>
            </a:r>
            <a:endParaRPr lang="es-ES_tradnl" dirty="0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Pecados</a:t>
            </a:r>
            <a:r>
              <a:rPr lang="en-US" sz="2800" dirty="0" smtClean="0"/>
              <a:t> </a:t>
            </a:r>
            <a:r>
              <a:rPr lang="en-US" sz="2800" dirty="0" err="1" smtClean="0"/>
              <a:t>Sexuales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Problema</a:t>
            </a:r>
            <a:r>
              <a:rPr lang="en-US" sz="2400" dirty="0" smtClean="0"/>
              <a:t>: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pecado</a:t>
            </a:r>
            <a:r>
              <a:rPr lang="en-US" sz="2400" dirty="0" smtClean="0"/>
              <a:t>, </a:t>
            </a:r>
            <a:r>
              <a:rPr lang="en-US" sz="2400" dirty="0" err="1" smtClean="0"/>
              <a:t>muchas</a:t>
            </a:r>
            <a:r>
              <a:rPr lang="en-US" sz="2400" dirty="0" smtClean="0"/>
              <a:t> </a:t>
            </a:r>
            <a:r>
              <a:rPr lang="en-US" sz="2400" dirty="0" err="1" smtClean="0"/>
              <a:t>veces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traer</a:t>
            </a:r>
            <a:r>
              <a:rPr lang="en-US" sz="2400" dirty="0" smtClean="0"/>
              <a:t> </a:t>
            </a:r>
            <a:r>
              <a:rPr lang="en-US" sz="2400" dirty="0" err="1" smtClean="0"/>
              <a:t>daño</a:t>
            </a:r>
            <a:r>
              <a:rPr lang="en-US" sz="2400" dirty="0" smtClean="0"/>
              <a:t> al </a:t>
            </a:r>
            <a:r>
              <a:rPr lang="en-US" sz="2400" dirty="0" err="1" smtClean="0"/>
              <a:t>cuerpo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Porque</a:t>
            </a:r>
            <a:r>
              <a:rPr lang="en-US" sz="2400" dirty="0" smtClean="0"/>
              <a:t>: </a:t>
            </a:r>
            <a:r>
              <a:rPr lang="en-US" sz="2400" dirty="0" err="1" smtClean="0"/>
              <a:t>Trae</a:t>
            </a:r>
            <a:r>
              <a:rPr lang="en-US" sz="2400" dirty="0" smtClean="0"/>
              <a:t> placer, </a:t>
            </a:r>
            <a:r>
              <a:rPr lang="en-US" sz="2400" dirty="0" err="1" smtClean="0"/>
              <a:t>adicciones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Solución</a:t>
            </a:r>
            <a:endParaRPr lang="en-US" sz="2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Reconocer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nuestros</a:t>
            </a:r>
            <a:r>
              <a:rPr lang="en-US" sz="2000" dirty="0" smtClean="0"/>
              <a:t> </a:t>
            </a:r>
            <a:r>
              <a:rPr lang="en-US" sz="2000" dirty="0" err="1" smtClean="0"/>
              <a:t>cuerpos</a:t>
            </a:r>
            <a:r>
              <a:rPr lang="en-US" sz="2000" dirty="0" smtClean="0"/>
              <a:t> no son </a:t>
            </a:r>
            <a:r>
              <a:rPr lang="en-US" sz="2000" dirty="0" err="1" smtClean="0"/>
              <a:t>nuestros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1 Cor. 6:19-20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Reconocer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hay </a:t>
            </a:r>
            <a:r>
              <a:rPr lang="en-US" sz="2000" dirty="0" err="1" smtClean="0"/>
              <a:t>consecuencias</a:t>
            </a:r>
            <a:r>
              <a:rPr lang="en-US" sz="2000" dirty="0" smtClean="0"/>
              <a:t> </a:t>
            </a:r>
            <a:r>
              <a:rPr lang="en-US" sz="2000" dirty="0" err="1" smtClean="0"/>
              <a:t>severas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Prov. 6:25-35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Buscar</a:t>
            </a:r>
            <a:r>
              <a:rPr lang="en-US" sz="2000" dirty="0" smtClean="0"/>
              <a:t> </a:t>
            </a:r>
            <a:r>
              <a:rPr lang="en-US" sz="2000" dirty="0" err="1" smtClean="0"/>
              <a:t>alguien</a:t>
            </a:r>
            <a:r>
              <a:rPr lang="en-US" sz="2000" dirty="0" smtClean="0"/>
              <a:t> mas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ayudarle</a:t>
            </a:r>
            <a:r>
              <a:rPr lang="en-US" sz="2000" dirty="0" smtClean="0"/>
              <a:t>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Ec. 4:12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Controlar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mente</a:t>
            </a:r>
            <a:endParaRPr lang="en-US" sz="20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dirty="0" smtClean="0"/>
              <a:t>2 Cor. 10:5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espirituales</a:t>
            </a:r>
            <a:endParaRPr lang="es-ES_tradnl" dirty="0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Materialismo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Un </a:t>
            </a:r>
            <a:r>
              <a:rPr lang="en-US" dirty="0" err="1" smtClean="0"/>
              <a:t>enfoque</a:t>
            </a:r>
            <a:r>
              <a:rPr lang="en-US" dirty="0" smtClean="0"/>
              <a:t> en </a:t>
            </a:r>
            <a:r>
              <a:rPr lang="en-US" dirty="0" err="1" smtClean="0"/>
              <a:t>cosas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en Dios</a:t>
            </a:r>
          </a:p>
          <a:p>
            <a:pPr lvl="1" eaLnBrk="1" hangingPunct="1"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: No </a:t>
            </a:r>
            <a:r>
              <a:rPr lang="en-US" dirty="0" err="1" smtClean="0"/>
              <a:t>tienen</a:t>
            </a:r>
            <a:r>
              <a:rPr lang="en-US" dirty="0" smtClean="0"/>
              <a:t> un </a:t>
            </a:r>
            <a:r>
              <a:rPr lang="en-US" dirty="0" err="1" smtClean="0"/>
              <a:t>concepto</a:t>
            </a:r>
            <a:r>
              <a:rPr lang="en-US" dirty="0" smtClean="0"/>
              <a:t> </a:t>
            </a:r>
            <a:r>
              <a:rPr lang="en-US" dirty="0" err="1" smtClean="0"/>
              <a:t>correcto</a:t>
            </a:r>
            <a:r>
              <a:rPr lang="en-US" dirty="0" smtClean="0"/>
              <a:t> de la </a:t>
            </a:r>
            <a:r>
              <a:rPr lang="en-US" dirty="0" err="1" smtClean="0"/>
              <a:t>eternidad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Solución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mente</a:t>
            </a:r>
            <a:r>
              <a:rPr lang="en-US" dirty="0" smtClean="0"/>
              <a:t> en el </a:t>
            </a:r>
            <a:r>
              <a:rPr lang="en-US" dirty="0" err="1" smtClean="0"/>
              <a:t>cielo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</a:p>
          <a:p>
            <a:pPr lvl="2" eaLnBrk="1" hangingPunct="1">
              <a:buFont typeface="Arial" charset="0"/>
              <a:buNone/>
              <a:defRPr/>
            </a:pPr>
            <a:r>
              <a:rPr lang="en-US" dirty="0" smtClean="0"/>
              <a:t>la </a:t>
            </a:r>
            <a:r>
              <a:rPr lang="en-US" dirty="0" err="1" smtClean="0"/>
              <a:t>tierra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Mateo 6:19-20</a:t>
            </a:r>
            <a:endParaRPr lang="es-ES_tradnl" dirty="0" smtClean="0"/>
          </a:p>
        </p:txBody>
      </p:sp>
      <p:pic>
        <p:nvPicPr>
          <p:cNvPr id="62468" name="Picture 4" descr="C:\Users\Owner\AppData\Local\Microsoft\Windows\Temporary Internet Files\Content.IE5\90YGGYE8\MPj0442969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093913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espirituales</a:t>
            </a:r>
            <a:endParaRPr lang="es-ES_tradnl" dirty="0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Música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anima </a:t>
            </a:r>
            <a:r>
              <a:rPr lang="en-US" dirty="0" err="1" smtClean="0"/>
              <a:t>rebelión</a:t>
            </a:r>
            <a:r>
              <a:rPr lang="en-US" dirty="0" smtClean="0"/>
              <a:t>, </a:t>
            </a:r>
            <a:r>
              <a:rPr lang="en-US" dirty="0" err="1" smtClean="0"/>
              <a:t>enojo</a:t>
            </a:r>
            <a:r>
              <a:rPr lang="en-US" dirty="0" smtClean="0"/>
              <a:t>, y </a:t>
            </a:r>
            <a:r>
              <a:rPr lang="en-US" dirty="0" err="1" smtClean="0"/>
              <a:t>sensualidad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Porque</a:t>
            </a:r>
            <a:r>
              <a:rPr lang="en-US" dirty="0" smtClean="0"/>
              <a:t>: Me </a:t>
            </a:r>
            <a:r>
              <a:rPr lang="en-US" dirty="0" err="1" smtClean="0"/>
              <a:t>gusta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Solución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Ver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 con </a:t>
            </a:r>
            <a:r>
              <a:rPr lang="en-US" dirty="0" err="1" smtClean="0"/>
              <a:t>rebelión</a:t>
            </a:r>
            <a:r>
              <a:rPr lang="en-US" dirty="0" smtClean="0"/>
              <a:t>, </a:t>
            </a:r>
            <a:r>
              <a:rPr lang="en-US" dirty="0" err="1" smtClean="0"/>
              <a:t>enojo</a:t>
            </a:r>
            <a:r>
              <a:rPr lang="en-US" dirty="0" smtClean="0"/>
              <a:t>, y </a:t>
            </a:r>
            <a:r>
              <a:rPr lang="en-US" dirty="0" err="1" smtClean="0"/>
              <a:t>sensualidad</a:t>
            </a:r>
            <a:endParaRPr lang="es-ES_tradnl" dirty="0" smtClean="0"/>
          </a:p>
        </p:txBody>
      </p:sp>
      <p:pic>
        <p:nvPicPr>
          <p:cNvPr id="64516" name="Picture 4" descr="C:\Users\Owner\AppData\Local\Microsoft\Windows\Temporary Internet Files\Content.IE5\Q6UQHE5Q\MCj044043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828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Aconsejando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endParaRPr lang="es-ES_tradnl" dirty="0" smtClean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7 </a:t>
            </a:r>
            <a:r>
              <a:rPr lang="en-US" sz="2000" dirty="0" err="1" smtClean="0"/>
              <a:t>pasos</a:t>
            </a:r>
            <a:r>
              <a:rPr lang="en-US" sz="2000" dirty="0" smtClean="0"/>
              <a:t> (Dr. John Lehman)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Involucrarse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Tomar</a:t>
            </a:r>
            <a:r>
              <a:rPr lang="en-US" sz="1800" dirty="0" smtClean="0"/>
              <a:t>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conocerles</a:t>
            </a:r>
            <a:r>
              <a:rPr lang="en-US" sz="1800" dirty="0" smtClean="0"/>
              <a:t>, </a:t>
            </a:r>
            <a:r>
              <a:rPr lang="en-US" sz="1800" dirty="0" err="1" smtClean="0"/>
              <a:t>mostrar</a:t>
            </a:r>
            <a:r>
              <a:rPr lang="en-US" sz="1800" dirty="0" smtClean="0"/>
              <a:t> </a:t>
            </a:r>
            <a:r>
              <a:rPr lang="en-US" sz="1800" dirty="0" err="1" smtClean="0"/>
              <a:t>interés</a:t>
            </a:r>
            <a:r>
              <a:rPr lang="en-US" sz="1800" dirty="0" smtClean="0"/>
              <a:t> en </a:t>
            </a:r>
            <a:r>
              <a:rPr lang="en-US" sz="1800" dirty="0" err="1" smtClean="0"/>
              <a:t>ellos</a:t>
            </a:r>
            <a:r>
              <a:rPr lang="en-US" sz="1800" dirty="0" smtClean="0"/>
              <a:t>, no solo en </a:t>
            </a:r>
            <a:r>
              <a:rPr lang="en-US" sz="1800" dirty="0" err="1" smtClean="0"/>
              <a:t>predicar</a:t>
            </a:r>
            <a:r>
              <a:rPr lang="en-US" sz="1800" dirty="0" smtClean="0"/>
              <a:t> a </a:t>
            </a:r>
            <a:r>
              <a:rPr lang="en-US" sz="1800" dirty="0" err="1" smtClean="0"/>
              <a:t>ellos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Inspiración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Dando</a:t>
            </a:r>
            <a:r>
              <a:rPr lang="en-US" sz="1800" dirty="0" smtClean="0"/>
              <a:t> </a:t>
            </a:r>
            <a:r>
              <a:rPr lang="en-US" sz="1800" dirty="0" err="1" smtClean="0"/>
              <a:t>esperanza</a:t>
            </a:r>
            <a:r>
              <a:rPr lang="en-US" sz="1800" dirty="0" smtClean="0"/>
              <a:t>, Dios </a:t>
            </a:r>
            <a:r>
              <a:rPr lang="en-US" sz="1800" dirty="0" err="1" smtClean="0"/>
              <a:t>te</a:t>
            </a:r>
            <a:r>
              <a:rPr lang="en-US" sz="1800" dirty="0" smtClean="0"/>
              <a:t>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ayudar</a:t>
            </a:r>
            <a:r>
              <a:rPr lang="en-US" sz="1800" dirty="0" smtClean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Investigación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Porque</a:t>
            </a:r>
            <a:r>
              <a:rPr lang="en-US" sz="1800" dirty="0" smtClean="0"/>
              <a:t> has </a:t>
            </a:r>
            <a:r>
              <a:rPr lang="en-US" sz="1800" dirty="0" err="1" smtClean="0"/>
              <a:t>venido</a:t>
            </a:r>
            <a:r>
              <a:rPr lang="en-US" sz="1800" dirty="0" smtClean="0"/>
              <a:t>,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quieres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pasa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Interpretación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Decirles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problema</a:t>
            </a:r>
            <a:r>
              <a:rPr lang="en-US" sz="1800" dirty="0" smtClean="0"/>
              <a:t> mayor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Instrucción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Mostrarles</a:t>
            </a:r>
            <a:r>
              <a:rPr lang="en-US" sz="1800" dirty="0" smtClean="0"/>
              <a:t>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Biblia</a:t>
            </a:r>
            <a:r>
              <a:rPr lang="en-US" sz="1800" dirty="0" smtClean="0"/>
              <a:t> </a:t>
            </a:r>
            <a:r>
              <a:rPr lang="en-US" sz="1800" dirty="0" err="1" smtClean="0"/>
              <a:t>enseña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Intención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¿</a:t>
            </a:r>
            <a:r>
              <a:rPr lang="en-US" sz="1800" dirty="0" err="1" smtClean="0"/>
              <a:t>Estás</a:t>
            </a:r>
            <a:r>
              <a:rPr lang="en-US" sz="1800" dirty="0" smtClean="0"/>
              <a:t> </a:t>
            </a:r>
            <a:r>
              <a:rPr lang="en-US" sz="1800" dirty="0" err="1" smtClean="0"/>
              <a:t>dispuesto</a:t>
            </a:r>
            <a:r>
              <a:rPr lang="en-US" sz="1800" dirty="0" smtClean="0"/>
              <a:t> a </a:t>
            </a:r>
            <a:r>
              <a:rPr lang="en-US" sz="1800" dirty="0" err="1" smtClean="0"/>
              <a:t>buscar</a:t>
            </a:r>
            <a:r>
              <a:rPr lang="en-US" sz="1800" dirty="0" smtClean="0"/>
              <a:t> la </a:t>
            </a:r>
            <a:r>
              <a:rPr lang="en-US" sz="1800" dirty="0" err="1" smtClean="0"/>
              <a:t>ayuda</a:t>
            </a:r>
            <a:r>
              <a:rPr lang="en-US" sz="1800" dirty="0" smtClean="0"/>
              <a:t> de Dios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cambiar</a:t>
            </a:r>
            <a:r>
              <a:rPr lang="en-US" sz="1800" dirty="0" smtClean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Implementación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Dar </a:t>
            </a:r>
            <a:r>
              <a:rPr lang="en-US" sz="1800" dirty="0" err="1" smtClean="0"/>
              <a:t>tarea</a:t>
            </a:r>
            <a:r>
              <a:rPr lang="en-US" sz="1800" dirty="0" smtClean="0"/>
              <a:t>, </a:t>
            </a:r>
            <a:r>
              <a:rPr lang="en-US" sz="1800" dirty="0" err="1" smtClean="0"/>
              <a:t>empezar</a:t>
            </a:r>
            <a:r>
              <a:rPr lang="en-US" sz="1800" dirty="0" smtClean="0"/>
              <a:t> a </a:t>
            </a:r>
            <a:r>
              <a:rPr lang="en-US" sz="1800" dirty="0" err="1" smtClean="0"/>
              <a:t>hacer</a:t>
            </a:r>
            <a:r>
              <a:rPr lang="en-US" sz="1800" dirty="0" smtClean="0"/>
              <a:t> </a:t>
            </a:r>
            <a:r>
              <a:rPr lang="en-US" sz="1800" dirty="0" err="1" smtClean="0"/>
              <a:t>algo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corregir</a:t>
            </a:r>
            <a:r>
              <a:rPr lang="en-US" sz="1800" dirty="0" smtClean="0"/>
              <a:t> la </a:t>
            </a:r>
            <a:r>
              <a:rPr lang="en-US" sz="1800" dirty="0" err="1" smtClean="0"/>
              <a:t>situación</a:t>
            </a: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smtClean="0">
                <a:solidFill>
                  <a:schemeClr val="tx1"/>
                </a:solidFill>
                <a:latin typeface="Times New Roman" pitchFamily="18" charset="0"/>
              </a:rPr>
              <a:t>Iglesias</a:t>
            </a:r>
            <a:r>
              <a:rPr lang="es-ES_tradnl" smtClean="0">
                <a:latin typeface="Times New Roman" pitchFamily="18" charset="0"/>
              </a:rPr>
              <a:t>:  Problemas por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Falta de actividad religiosa (Ganar almas, asistir cultos, etc.)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Influencia de demonios </a:t>
            </a:r>
          </a:p>
          <a:p>
            <a:pPr lvl="2" eaLnBrk="1" hangingPunct="1">
              <a:defRPr/>
            </a:pPr>
            <a:r>
              <a:rPr lang="es-ES_tradnl" smtClean="0">
                <a:latin typeface="Times New Roman" pitchFamily="18" charset="0"/>
              </a:rPr>
              <a:t>(* </a:t>
            </a:r>
            <a:r>
              <a:rPr lang="es-ES_tradnl" altLang="ja-JP" smtClean="0">
                <a:latin typeface="Times New Roman" pitchFamily="18" charset="0"/>
                <a:ea typeface="ＭＳ Ｐゴシック" charset="-128"/>
              </a:rPr>
              <a:t>énfasis de carismáticos)</a:t>
            </a:r>
          </a:p>
          <a:p>
            <a:pPr eaLnBrk="1" hangingPunct="1">
              <a:defRPr/>
            </a:pP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Aconsejando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endParaRPr lang="es-ES_tradnl" dirty="0" smtClean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err="1" smtClean="0"/>
              <a:t>nadie</a:t>
            </a:r>
            <a:r>
              <a:rPr lang="en-US" dirty="0" smtClean="0"/>
              <a:t> le </a:t>
            </a:r>
            <a:r>
              <a:rPr lang="en-US" dirty="0" err="1" smtClean="0"/>
              <a:t>importa</a:t>
            </a:r>
            <a:r>
              <a:rPr lang="en-US" dirty="0" smtClean="0"/>
              <a:t> </a:t>
            </a:r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conoces</a:t>
            </a:r>
            <a:r>
              <a:rPr lang="en-US" dirty="0" smtClean="0"/>
              <a:t> hasta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conocen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importantes</a:t>
            </a:r>
            <a:r>
              <a:rPr lang="en-US" dirty="0" smtClean="0"/>
              <a:t> a </a:t>
            </a:r>
            <a:r>
              <a:rPr lang="en-US" dirty="0" err="1" smtClean="0"/>
              <a:t>usted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baña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en </a:t>
            </a:r>
            <a:r>
              <a:rPr lang="en-US" dirty="0" err="1" smtClean="0"/>
              <a:t>oración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Reconoce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solo Dios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cambiarles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Enfocar</a:t>
            </a:r>
            <a:r>
              <a:rPr lang="en-US" dirty="0" smtClean="0"/>
              <a:t> en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, no en </a:t>
            </a:r>
            <a:r>
              <a:rPr lang="en-US" dirty="0" err="1" smtClean="0"/>
              <a:t>otros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decirles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tienes</a:t>
            </a:r>
            <a:r>
              <a:rPr lang="en-US" dirty="0" smtClean="0"/>
              <a:t>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incorrecta</a:t>
            </a:r>
            <a:r>
              <a:rPr lang="en-US" dirty="0" smtClean="0"/>
              <a:t>, van a </a:t>
            </a:r>
            <a:r>
              <a:rPr lang="en-US" dirty="0" err="1" smtClean="0"/>
              <a:t>respetar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humildad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Aconsejando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Asegurar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siempre</a:t>
            </a:r>
            <a:r>
              <a:rPr lang="en-US" sz="2400" dirty="0" smtClean="0"/>
              <a:t> </a:t>
            </a:r>
            <a:r>
              <a:rPr lang="en-US" sz="2400" dirty="0" err="1" smtClean="0"/>
              <a:t>estás</a:t>
            </a:r>
            <a:r>
              <a:rPr lang="en-US" sz="2400" dirty="0" smtClean="0"/>
              <a:t> </a:t>
            </a:r>
            <a:r>
              <a:rPr lang="en-US" sz="2400" dirty="0" err="1" smtClean="0"/>
              <a:t>controlado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Espíritu</a:t>
            </a:r>
            <a:r>
              <a:rPr lang="en-US" sz="2400" dirty="0" smtClean="0"/>
              <a:t> y </a:t>
            </a:r>
            <a:r>
              <a:rPr lang="en-US" sz="2400" dirty="0" err="1" smtClean="0"/>
              <a:t>hablando</a:t>
            </a:r>
            <a:r>
              <a:rPr lang="en-US" sz="2400" dirty="0" smtClean="0"/>
              <a:t> en </a:t>
            </a:r>
            <a:r>
              <a:rPr lang="en-US" sz="2400" dirty="0" err="1" smtClean="0"/>
              <a:t>amor</a:t>
            </a:r>
            <a:r>
              <a:rPr lang="en-US" sz="2400" dirty="0" smtClean="0"/>
              <a:t>, </a:t>
            </a:r>
            <a:r>
              <a:rPr lang="en-US" sz="2400" dirty="0" err="1" smtClean="0"/>
              <a:t>aun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</a:t>
            </a:r>
            <a:r>
              <a:rPr lang="en-US" sz="2400" dirty="0" err="1" smtClean="0"/>
              <a:t>enojan</a:t>
            </a:r>
            <a:r>
              <a:rPr lang="en-US" sz="2400" dirty="0" smtClean="0"/>
              <a:t> o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contradicen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Tenga</a:t>
            </a:r>
            <a:r>
              <a:rPr lang="en-US" sz="2400" dirty="0" smtClean="0"/>
              <a:t> </a:t>
            </a:r>
            <a:r>
              <a:rPr lang="en-US" sz="2400" dirty="0" err="1" smtClean="0"/>
              <a:t>paciencia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Escuchar</a:t>
            </a:r>
            <a:r>
              <a:rPr lang="en-US" sz="2400" dirty="0" smtClean="0"/>
              <a:t>, </a:t>
            </a:r>
            <a:r>
              <a:rPr lang="en-US" sz="2400" dirty="0" err="1" smtClean="0"/>
              <a:t>escuchar</a:t>
            </a:r>
            <a:r>
              <a:rPr lang="en-US" sz="2400" dirty="0" smtClean="0"/>
              <a:t>, </a:t>
            </a:r>
            <a:r>
              <a:rPr lang="en-US" sz="2400" dirty="0" err="1" smtClean="0"/>
              <a:t>escuchar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Escuchar</a:t>
            </a:r>
            <a:r>
              <a:rPr lang="en-US" sz="2400" dirty="0" smtClean="0"/>
              <a:t> </a:t>
            </a:r>
            <a:r>
              <a:rPr lang="en-US" sz="2400" dirty="0" err="1" smtClean="0"/>
              <a:t>todo</a:t>
            </a:r>
            <a:r>
              <a:rPr lang="en-US" sz="2400" dirty="0" smtClean="0"/>
              <a:t> antes de </a:t>
            </a:r>
            <a:r>
              <a:rPr lang="en-US" sz="2400" dirty="0" err="1" smtClean="0"/>
              <a:t>hablar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Toma</a:t>
            </a:r>
            <a:r>
              <a:rPr lang="en-US" sz="2400" dirty="0" smtClean="0"/>
              <a:t> </a:t>
            </a:r>
            <a:r>
              <a:rPr lang="en-US" sz="2400" dirty="0" err="1" smtClean="0"/>
              <a:t>notas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no </a:t>
            </a:r>
            <a:r>
              <a:rPr lang="en-US" sz="2400" dirty="0" err="1" smtClean="0"/>
              <a:t>tengas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interrumpirles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Siempre</a:t>
            </a:r>
            <a:r>
              <a:rPr lang="en-US" sz="2400" dirty="0" smtClean="0"/>
              <a:t> </a:t>
            </a:r>
            <a:r>
              <a:rPr lang="en-US" sz="2400" dirty="0" err="1" smtClean="0"/>
              <a:t>enfatizar</a:t>
            </a:r>
            <a:r>
              <a:rPr lang="en-US" sz="2400" dirty="0" smtClean="0"/>
              <a:t> el </a:t>
            </a:r>
            <a:r>
              <a:rPr lang="en-US" sz="2400" dirty="0" err="1" smtClean="0"/>
              <a:t>poner</a:t>
            </a:r>
            <a:r>
              <a:rPr lang="en-US" sz="2400" dirty="0" smtClean="0"/>
              <a:t>, </a:t>
            </a:r>
            <a:r>
              <a:rPr lang="en-US" sz="2400" dirty="0" err="1" smtClean="0"/>
              <a:t>quitar</a:t>
            </a:r>
            <a:r>
              <a:rPr lang="en-US" sz="2400" dirty="0" smtClean="0"/>
              <a:t> principio, </a:t>
            </a:r>
            <a:r>
              <a:rPr lang="en-US" sz="2400" dirty="0" err="1" smtClean="0"/>
              <a:t>reemplazar</a:t>
            </a:r>
            <a:r>
              <a:rPr lang="en-US" sz="2400" dirty="0" smtClean="0"/>
              <a:t> </a:t>
            </a:r>
            <a:r>
              <a:rPr lang="en-US" sz="2400" dirty="0" err="1" smtClean="0"/>
              <a:t>malos</a:t>
            </a:r>
            <a:r>
              <a:rPr lang="en-US" sz="2400" dirty="0" smtClean="0"/>
              <a:t> </a:t>
            </a:r>
            <a:r>
              <a:rPr lang="en-US" sz="2400" dirty="0" err="1" smtClean="0"/>
              <a:t>hábitos</a:t>
            </a:r>
            <a:r>
              <a:rPr lang="en-US" sz="2400" dirty="0" smtClean="0"/>
              <a:t> con </a:t>
            </a:r>
            <a:r>
              <a:rPr lang="en-US" sz="2400" dirty="0" err="1" smtClean="0"/>
              <a:t>buenos</a:t>
            </a:r>
            <a:r>
              <a:rPr lang="en-US" sz="2400" dirty="0" smtClean="0"/>
              <a:t> </a:t>
            </a:r>
            <a:r>
              <a:rPr lang="en-US" sz="2400" dirty="0" err="1" smtClean="0"/>
              <a:t>hábitos</a:t>
            </a:r>
            <a:r>
              <a:rPr lang="en-US" sz="2400" dirty="0" smtClean="0"/>
              <a:t> (Col. 3)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400">
                <a:hlinkClick r:id="rId3"/>
              </a:rPr>
              <a:t>http://www.youtube.com/watch?v=BYLMTvxOaeE</a:t>
            </a:r>
            <a:endParaRPr lang="es-ES_tradnl" sz="2400" dirty="0" smtClean="0"/>
          </a:p>
        </p:txBody>
      </p:sp>
      <p:pic>
        <p:nvPicPr>
          <p:cNvPr id="74756" name="Picture 4" descr="C:\Users\Owner\AppData\Local\Microsoft\Windows\Temporary Internet Files\Content.IE5\WT91AT8H\MCj0238192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758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El Problema real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s-ES_tradnl" smtClean="0">
                <a:latin typeface="Times New Roman" pitchFamily="18" charset="0"/>
              </a:rPr>
              <a:t>Hay que entender que los problemas necesitan más que un cambio externo del comportamiento.</a:t>
            </a:r>
          </a:p>
          <a:p>
            <a:pPr marL="0" indent="0" eaLnBrk="1" hangingPunct="1">
              <a:defRPr/>
            </a:pPr>
            <a:r>
              <a:rPr lang="es-ES_tradnl" smtClean="0">
                <a:latin typeface="Times New Roman" pitchFamily="18" charset="0"/>
              </a:rPr>
              <a:t>Hace falta un cambio del </a:t>
            </a:r>
            <a:r>
              <a:rPr lang="es-ES_tradnl" sz="4000" b="1" u="sng" smtClean="0">
                <a:latin typeface="Times New Roman" pitchFamily="18" charset="0"/>
              </a:rPr>
              <a:t>CORAZÓN</a:t>
            </a:r>
            <a:r>
              <a:rPr lang="es-ES_tradnl" smtClean="0">
                <a:latin typeface="Times New Roman" pitchFamily="18" charset="0"/>
              </a:rPr>
              <a:t>  (actitud, motivos, propósitos, gustos, etc.)</a:t>
            </a:r>
          </a:p>
          <a:p>
            <a:pPr marL="0" indent="0" eaLnBrk="1" hangingPunct="1">
              <a:defRPr/>
            </a:pPr>
            <a:endParaRPr lang="es-ES_tradnl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latin typeface="Times New Roman" pitchFamily="18" charset="0"/>
              </a:rPr>
              <a:t>El mayor problema del </a:t>
            </a:r>
            <a:r>
              <a:rPr lang="es-ES_tradnl" sz="4000" b="1" u="sng" smtClean="0">
                <a:solidFill>
                  <a:schemeClr val="tx1"/>
                </a:solidFill>
                <a:latin typeface="Times New Roman" pitchFamily="18" charset="0"/>
              </a:rPr>
              <a:t>CORAZÓN</a:t>
            </a:r>
            <a:r>
              <a:rPr lang="es-ES_tradnl" sz="4000" smtClean="0">
                <a:latin typeface="Times New Roman" pitchFamily="18" charset="0"/>
              </a:rPr>
              <a:t>:</a:t>
            </a:r>
            <a:br>
              <a:rPr lang="es-ES_tradnl" sz="4000" smtClean="0">
                <a:latin typeface="Times New Roman" pitchFamily="18" charset="0"/>
              </a:rPr>
            </a:br>
            <a:r>
              <a:rPr lang="es-ES_tradnl" sz="4000" smtClean="0">
                <a:latin typeface="Times New Roman" pitchFamily="18" charset="0"/>
              </a:rPr>
              <a:t>Isaías 53:6 y Filip 2:21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Juan 16:7 – </a:t>
            </a:r>
            <a:r>
              <a:rPr lang="es-ES_tradnl" b="1" u="sng" smtClean="0">
                <a:latin typeface="Times New Roman" pitchFamily="18" charset="0"/>
              </a:rPr>
              <a:t>Incredulidad</a:t>
            </a:r>
            <a:r>
              <a:rPr lang="es-ES_tradnl" smtClean="0">
                <a:latin typeface="Times New Roman" pitchFamily="18" charset="0"/>
              </a:rPr>
              <a:t> </a:t>
            </a:r>
          </a:p>
          <a:p>
            <a:pPr lvl="2" eaLnBrk="1" hangingPunct="1">
              <a:defRPr/>
            </a:pPr>
            <a:r>
              <a:rPr lang="es-ES_tradnl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s-ES_tradnl" smtClean="0">
                <a:solidFill>
                  <a:schemeClr val="accent2"/>
                </a:solidFill>
                <a:latin typeface="Times New Roman" pitchFamily="18" charset="0"/>
              </a:rPr>
              <a:t>Eva no creyó que el camino de Dios era mejor)</a:t>
            </a:r>
          </a:p>
          <a:p>
            <a:pPr lvl="2" eaLnBrk="1" hangingPunct="1">
              <a:defRPr/>
            </a:pPr>
            <a:endParaRPr lang="es-ES_tradnl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Filipenses 2:21—</a:t>
            </a:r>
            <a:r>
              <a:rPr lang="es-ES_tradnl" b="1" u="sng" smtClean="0">
                <a:latin typeface="Times New Roman" pitchFamily="18" charset="0"/>
              </a:rPr>
              <a:t>EGOÍSMO</a:t>
            </a:r>
            <a:r>
              <a:rPr lang="es-ES_tradnl" smtClean="0">
                <a:latin typeface="Times New Roman" pitchFamily="18" charset="0"/>
              </a:rPr>
              <a:t>-cada uno busca lo “suyo propio” Guía a </a:t>
            </a:r>
            <a:r>
              <a:rPr lang="es-ES_tradnl" sz="3600" b="1" smtClean="0">
                <a:latin typeface="Times New Roman" pitchFamily="18" charset="0"/>
              </a:rPr>
              <a:t>INGRATITUD</a:t>
            </a:r>
            <a:r>
              <a:rPr lang="es-ES_tradnl" smtClean="0">
                <a:latin typeface="Times New Roman" pitchFamily="18" charset="0"/>
              </a:rPr>
              <a:t> y </a:t>
            </a:r>
            <a:r>
              <a:rPr lang="es-ES_tradnl" sz="3600" b="1" smtClean="0">
                <a:latin typeface="Times New Roman" pitchFamily="18" charset="0"/>
              </a:rPr>
              <a:t>REBELIÓN</a:t>
            </a:r>
            <a:r>
              <a:rPr lang="es-ES_tradnl" smtClean="0">
                <a:latin typeface="Times New Roman" pitchFamily="18" charset="0"/>
              </a:rPr>
              <a:t> (Romanos 1) por si Dios nos lo niega algo que quisiéramos hacer o tener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Desde Adán la naturaleza del hombre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Quiere agradarse a si mismo y le gusta alimentarse continuamente del mundo y placeres carnales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Quiere ayudarse a si mismo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Quiere imponerse a si mismo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Quiere DECIDIRSE por si mismo cómo vivir</a:t>
            </a:r>
          </a:p>
          <a:p>
            <a:pPr eaLnBrk="1" hangingPunct="1">
              <a:defRPr/>
            </a:pPr>
            <a:r>
              <a:rPr lang="es-ES_tradnl" sz="3600" b="1" smtClean="0">
                <a:latin typeface="Times New Roman" pitchFamily="18" charset="0"/>
              </a:rPr>
              <a:t>Es antagonista hacia el control de 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Ejemplos del “camino propio” que rebela contra voluntad de Dios: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Música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Ofrendas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Asistencia fiel a la iglesia</a:t>
            </a:r>
          </a:p>
          <a:p>
            <a:pPr eaLnBrk="1" hangingPunct="1">
              <a:defRPr/>
            </a:pPr>
            <a:r>
              <a:rPr lang="es-ES_tradnl" smtClean="0">
                <a:latin typeface="Times New Roman" pitchFamily="18" charset="0"/>
              </a:rPr>
              <a:t>Testificar y servicio cristiano (especialmente rendirse a Dios para ser un misionero de “tiempo completo”).</a:t>
            </a:r>
          </a:p>
          <a:p>
            <a:pPr eaLnBrk="1" hangingPunct="1">
              <a:defRPr/>
            </a:pPr>
            <a:endParaRPr lang="es-ES_tradnl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Definición de Orientación Biblica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b="1" smtClean="0"/>
              <a:t>Glorificar al Señor por medio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b="1" smtClean="0"/>
              <a:t>asistir a </a:t>
            </a:r>
            <a:r>
              <a:rPr lang="en-US" sz="4000" b="1" u="sng" smtClean="0">
                <a:solidFill>
                  <a:srgbClr val="A50021"/>
                </a:solidFill>
              </a:rPr>
              <a:t>creyentes</a:t>
            </a:r>
            <a:r>
              <a:rPr lang="en-US" sz="4000" b="1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b="1" smtClean="0"/>
              <a:t>en su </a:t>
            </a:r>
            <a:r>
              <a:rPr lang="en-US" sz="4000" b="1" u="sng" smtClean="0">
                <a:solidFill>
                  <a:srgbClr val="A50021"/>
                </a:solidFill>
              </a:rPr>
              <a:t>santificación</a:t>
            </a:r>
            <a:r>
              <a:rPr lang="en-US" sz="4000" b="1" smtClean="0"/>
              <a:t> progresiva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b="1" smtClean="0"/>
              <a:t>por medio del ministerio de la </a:t>
            </a:r>
            <a:r>
              <a:rPr lang="en-US" sz="4000" b="1" u="sng" smtClean="0">
                <a:solidFill>
                  <a:srgbClr val="A50021"/>
                </a:solidFill>
              </a:rPr>
              <a:t>Palabra</a:t>
            </a:r>
            <a:r>
              <a:rPr lang="en-US" sz="4000" b="1" smtClean="0"/>
              <a:t> suficiente de Dios.</a:t>
            </a:r>
            <a:endParaRPr lang="en-US" sz="1800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smtClean="0">
                <a:latin typeface="Times New Roman" pitchFamily="18" charset="0"/>
              </a:rPr>
              <a:t>Efesios 2:2 – Ser Diferente en santidad; no ir con la “corriente”</a:t>
            </a:r>
            <a:r>
              <a:rPr lang="es-ES_tradnl" smtClean="0">
                <a:latin typeface="Times New Roman" pitchFamily="18" charset="0"/>
              </a:rPr>
              <a:t>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s-ES_tradnl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s-ES_tradnl" sz="3200" smtClean="0">
                <a:latin typeface="Times New Roman" pitchFamily="18" charset="0"/>
              </a:rPr>
              <a:t>(Nota: si resistimos “la corriente” es difícil y el diablo pelea más, pero DIOS nos hace “más que vencedores (Rom. 8:37).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u="sng" smtClean="0"/>
              <a:t>La Meta de Transformación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u="sng" smtClean="0"/>
              <a:t>Meta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4000" smtClean="0"/>
              <a:t>Transformar la </a:t>
            </a:r>
            <a:r>
              <a:rPr lang="es-ES" sz="4400" u="sng" smtClean="0"/>
              <a:t>ACTITUD</a:t>
            </a:r>
            <a:r>
              <a:rPr lang="es-ES" sz="400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600" smtClean="0"/>
              <a:t>Agradar a Dios,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" sz="36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600" smtClean="0"/>
              <a:t>reflejando a Su Hijo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" sz="36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600" smtClean="0"/>
              <a:t>en el poder del Esp</a:t>
            </a:r>
            <a:r>
              <a:rPr lang="es-ES" sz="3600" smtClean="0">
                <a:latin typeface="Arial"/>
              </a:rPr>
              <a:t>í</a:t>
            </a:r>
            <a:r>
              <a:rPr lang="es-ES" sz="3600" smtClean="0"/>
              <a:t>ritu Santo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Meta 2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4400" smtClean="0"/>
              <a:t>Transformar la VOLUNTAD y las </a:t>
            </a:r>
            <a:r>
              <a:rPr lang="es-ES" sz="4800" u="sng" smtClean="0"/>
              <a:t>ACCIONES</a:t>
            </a:r>
            <a:r>
              <a:rPr lang="es-ES" sz="4400" smtClean="0"/>
              <a:t>: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4400" smtClean="0"/>
              <a:t>Reflejar a Cristo en su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3600" smtClean="0"/>
              <a:t>Santidad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3600" smtClean="0"/>
              <a:t>Compasi</a:t>
            </a:r>
            <a:r>
              <a:rPr lang="es-ES" sz="3600" smtClean="0">
                <a:latin typeface="Arial"/>
              </a:rPr>
              <a:t>ó</a:t>
            </a:r>
            <a:r>
              <a:rPr lang="es-ES" sz="3600" smtClean="0"/>
              <a:t>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z="3600" smtClean="0"/>
              <a:t>Humilde, sumiso, servidumbre aun hasta la muerte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Narrow" pitchFamily="34" charset="0"/>
              </a:rPr>
              <a:t>Meta 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Llegar a ser un Cristiano Sabio y Maduro  </a:t>
            </a:r>
          </a:p>
          <a:p>
            <a:pPr lvl="1" eaLnBrk="1" hangingPunct="1">
              <a:defRPr/>
            </a:pPr>
            <a:r>
              <a:rPr lang="es-ES" sz="3600" smtClean="0"/>
              <a:t>Efesios 4:13</a:t>
            </a:r>
          </a:p>
          <a:p>
            <a:pPr lvl="1" eaLnBrk="1" hangingPunct="1">
              <a:defRPr/>
            </a:pPr>
            <a:r>
              <a:rPr lang="es-ES" sz="3600" smtClean="0"/>
              <a:t>Imitar y agradar al Amado								</a:t>
            </a:r>
          </a:p>
          <a:p>
            <a:pPr lvl="1" eaLnBrk="1" hangingPunct="1">
              <a:defRPr/>
            </a:pPr>
            <a:r>
              <a:rPr lang="es-ES" sz="3600" smtClean="0">
                <a:latin typeface="Arial Narrow" pitchFamily="34" charset="0"/>
              </a:rPr>
              <a:t>Depender del Espíritu								</a:t>
            </a:r>
          </a:p>
          <a:p>
            <a:pPr lvl="1" eaLnBrk="1" hangingPunct="1">
              <a:defRPr/>
            </a:pPr>
            <a:r>
              <a:rPr lang="es-ES" sz="3600" smtClean="0"/>
              <a:t>Servir humildemente a Dios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u="sng" smtClean="0">
                <a:latin typeface="Arial Narrow" pitchFamily="34" charset="0"/>
              </a:rPr>
              <a:t>El Medio de la Transformación</a:t>
            </a:r>
            <a:endParaRPr lang="es-ES" b="1" smtClean="0">
              <a:latin typeface="Arial Narrow" pitchFamily="34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800" u="sng" smtClean="0">
                <a:latin typeface="Arial Narrow" pitchFamily="34" charset="0"/>
              </a:rPr>
              <a:t>El remedio para todos</a:t>
            </a:r>
            <a:r>
              <a:rPr lang="es-ES" sz="5400" smtClean="0">
                <a:latin typeface="Arial Narrow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s-ES" sz="3600" b="1" smtClean="0">
                <a:latin typeface="Arial Narrow" pitchFamily="34" charset="0"/>
              </a:rPr>
              <a:t>Juan 3:7; </a:t>
            </a:r>
          </a:p>
          <a:p>
            <a:pPr lvl="1" eaLnBrk="1" hangingPunct="1">
              <a:defRPr/>
            </a:pPr>
            <a:r>
              <a:rPr lang="es-ES" sz="3600" b="1" smtClean="0">
                <a:latin typeface="Arial Narrow" pitchFamily="34" charset="0"/>
              </a:rPr>
              <a:t>2a Corintios 5:17;  </a:t>
            </a:r>
          </a:p>
          <a:p>
            <a:pPr lvl="1" eaLnBrk="1" hangingPunct="1">
              <a:defRPr/>
            </a:pPr>
            <a:r>
              <a:rPr lang="es-ES" sz="3600" b="1" smtClean="0">
                <a:latin typeface="Arial Narrow" pitchFamily="34" charset="0"/>
              </a:rPr>
              <a:t>Efesios 4:22-24; 5:18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u="sng" smtClean="0"/>
              <a:t>Dios muestra nuestra debilidad por:</a:t>
            </a:r>
            <a:r>
              <a:rPr lang="es-ES" sz="3200" smtClean="0"/>
              <a:t/>
            </a:r>
            <a:br>
              <a:rPr lang="es-ES" sz="3200" smtClean="0"/>
            </a:br>
            <a:endParaRPr lang="es-ES_tradnl" sz="320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3600" smtClean="0">
                <a:latin typeface="Arial Narrow" pitchFamily="34" charset="0"/>
              </a:rPr>
              <a:t>1. </a:t>
            </a:r>
            <a:r>
              <a:rPr lang="es-ES" sz="4400" b="1" u="sng" smtClean="0">
                <a:latin typeface="Arial Narrow" pitchFamily="34" charset="0"/>
              </a:rPr>
              <a:t>Humillarnos</a:t>
            </a:r>
            <a:r>
              <a:rPr lang="es-ES" sz="4400" smtClean="0">
                <a:latin typeface="Arial Narrow" pitchFamily="34" charset="0"/>
              </a:rPr>
              <a:t> para hacernos </a:t>
            </a:r>
            <a:r>
              <a:rPr lang="es-ES" sz="4400" u="sng" smtClean="0">
                <a:latin typeface="Arial Narrow" pitchFamily="34" charset="0"/>
              </a:rPr>
              <a:t>dependientes</a:t>
            </a:r>
            <a:r>
              <a:rPr lang="es-ES" sz="4400" smtClean="0">
                <a:latin typeface="Arial Narrow" pitchFamily="34" charset="0"/>
              </a:rPr>
              <a:t> de El  para arrepentirse y creer en Cristo para la </a:t>
            </a:r>
            <a:r>
              <a:rPr lang="es-ES" sz="4400" u="sng" smtClean="0">
                <a:latin typeface="Arial Narrow" pitchFamily="34" charset="0"/>
              </a:rPr>
              <a:t>salvación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b="1" u="sng" smtClean="0">
                <a:latin typeface="Arial Narrow" pitchFamily="34" charset="0"/>
              </a:rPr>
              <a:t>Como Dios nos humilla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Narrow" pitchFamily="34" charset="0"/>
              </a:rPr>
              <a:t>Permite </a:t>
            </a:r>
            <a:r>
              <a:rPr lang="es-ES" u="sng" smtClean="0">
                <a:latin typeface="Arial Narrow" pitchFamily="34" charset="0"/>
              </a:rPr>
              <a:t>problemas</a:t>
            </a:r>
            <a:r>
              <a:rPr lang="es-ES" smtClean="0">
                <a:latin typeface="Arial Narrow" pitchFamily="34" charset="0"/>
              </a:rPr>
              <a:t> que no podemos resolver  </a:t>
            </a:r>
            <a:r>
              <a:rPr lang="es-ES" sz="2000" smtClean="0">
                <a:latin typeface="Arial Narrow" pitchFamily="34" charset="0"/>
              </a:rPr>
              <a:t>(Naamán – 2 Reyes 5)</a:t>
            </a:r>
          </a:p>
          <a:p>
            <a:pPr eaLnBrk="1" hangingPunct="1">
              <a:defRPr/>
            </a:pPr>
            <a:r>
              <a:rPr lang="es-ES" smtClean="0"/>
              <a:t>Da </a:t>
            </a:r>
            <a:r>
              <a:rPr lang="es-ES" u="sng" smtClean="0"/>
              <a:t>mandatos</a:t>
            </a:r>
            <a:r>
              <a:rPr lang="es-ES" smtClean="0"/>
              <a:t> que no queremos obedecer  </a:t>
            </a:r>
            <a:r>
              <a:rPr lang="es-ES" sz="2000" smtClean="0"/>
              <a:t>(Jonás)</a:t>
            </a:r>
          </a:p>
          <a:p>
            <a:pPr eaLnBrk="1" hangingPunct="1">
              <a:defRPr/>
            </a:pPr>
            <a:r>
              <a:rPr lang="es-ES" smtClean="0"/>
              <a:t>Permite </a:t>
            </a:r>
            <a:r>
              <a:rPr lang="es-ES" u="sng" smtClean="0"/>
              <a:t>resultados del pecado</a:t>
            </a:r>
            <a:r>
              <a:rPr lang="es-ES" smtClean="0"/>
              <a:t> que no podemos controlar  </a:t>
            </a:r>
            <a:r>
              <a:rPr lang="es-ES" sz="2000" smtClean="0"/>
              <a:t>(David y Betsabé)</a:t>
            </a:r>
          </a:p>
          <a:p>
            <a:pPr eaLnBrk="1" hangingPunct="1">
              <a:defRPr/>
            </a:pPr>
            <a:r>
              <a:rPr lang="es-ES" smtClean="0"/>
              <a:t>Demuestra Su carácter de maneras que </a:t>
            </a:r>
            <a:r>
              <a:rPr lang="es-ES" u="sng" smtClean="0"/>
              <a:t>no podemos comprender</a:t>
            </a:r>
            <a:r>
              <a:rPr lang="es-ES" smtClean="0"/>
              <a:t>  </a:t>
            </a:r>
            <a:r>
              <a:rPr lang="es-ES" sz="2000" smtClean="0"/>
              <a:t>(Job 40; Pablo y espina- 2 Cor 12)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2.  </a:t>
            </a:r>
            <a:r>
              <a:rPr lang="es-ES" sz="4000" u="sng" smtClean="0">
                <a:latin typeface="Arial Narrow" pitchFamily="34" charset="0"/>
              </a:rPr>
              <a:t>Mortifica la carne</a:t>
            </a:r>
            <a:r>
              <a:rPr lang="es-ES" sz="4000" smtClean="0">
                <a:latin typeface="Arial Narrow" pitchFamily="34" charset="0"/>
              </a:rPr>
              <a:t>-</a:t>
            </a:r>
            <a:r>
              <a:rPr lang="es-ES" sz="2800" smtClean="0">
                <a:latin typeface="Arial Narrow" pitchFamily="34" charset="0"/>
              </a:rPr>
              <a:t>-Reconoce su maldad interior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4000" smtClean="0"/>
              <a:t>Identificar el </a:t>
            </a:r>
            <a:r>
              <a:rPr lang="es-ES" sz="4000" u="sng" smtClean="0">
                <a:latin typeface="Arial Narrow" pitchFamily="34" charset="0"/>
              </a:rPr>
              <a:t>ORGULLO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400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4000" smtClean="0"/>
              <a:t>Insistir en su “propio” camino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4000" smtClean="0"/>
              <a:t>Depender de sus propias fuerzas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4000" smtClean="0"/>
              <a:t>Jactarse de sus propios logros espirituales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Identificar nuestra </a:t>
            </a:r>
            <a:r>
              <a:rPr lang="es-ES" b="1" u="sng" smtClean="0">
                <a:solidFill>
                  <a:schemeClr val="tx1"/>
                </a:solidFill>
                <a:latin typeface="Arial Narrow" pitchFamily="34" charset="0"/>
              </a:rPr>
              <a:t>REBELIÓN</a:t>
            </a:r>
            <a:r>
              <a:rPr lang="es-ES" sz="4000" b="1" smtClean="0">
                <a:latin typeface="Arial Narrow" pitchFamily="34" charset="0"/>
              </a:rPr>
              <a:t>: </a:t>
            </a:r>
            <a:br>
              <a:rPr lang="es-ES" sz="4000" b="1" smtClean="0">
                <a:latin typeface="Arial Narrow" pitchFamily="34" charset="0"/>
              </a:rPr>
            </a:br>
            <a:r>
              <a:rPr lang="es-ES" sz="2800" b="1" smtClean="0">
                <a:latin typeface="Arial Narrow" pitchFamily="34" charset="0"/>
              </a:rPr>
              <a:t>Prov. 14:12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4000" smtClean="0"/>
              <a:t>Rebelión </a:t>
            </a:r>
            <a:r>
              <a:rPr lang="es-ES" sz="4000" u="sng" smtClean="0">
                <a:latin typeface="Arial Narrow" pitchFamily="34" charset="0"/>
              </a:rPr>
              <a:t>EGOISTA</a:t>
            </a:r>
            <a:r>
              <a:rPr lang="es-ES" sz="4000" smtClean="0">
                <a:latin typeface="Arial Narrow" pitchFamily="34" charset="0"/>
              </a:rPr>
              <a:t>:  “Mi camino”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600" smtClean="0">
                <a:latin typeface="Arial Narrow" pitchFamily="34" charset="0"/>
              </a:rPr>
              <a:t>Isaías 53:6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4000" smtClean="0"/>
              <a:t>Rebelión </a:t>
            </a:r>
            <a:r>
              <a:rPr lang="es-ES" sz="4000" u="sng" smtClean="0">
                <a:latin typeface="Arial Narrow" pitchFamily="34" charset="0"/>
              </a:rPr>
              <a:t>IMPÍA</a:t>
            </a:r>
            <a:r>
              <a:rPr lang="es-ES" sz="4000" smtClean="0">
                <a:latin typeface="Arial Narrow" pitchFamily="34" charset="0"/>
              </a:rPr>
              <a:t>: Rompe comunión con Dios y nos hace inútiles en Su servicio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4000" smtClean="0"/>
              <a:t>Rebelión </a:t>
            </a:r>
            <a:r>
              <a:rPr lang="es-ES" sz="4000" u="sng" smtClean="0">
                <a:latin typeface="Arial Narrow" pitchFamily="34" charset="0"/>
              </a:rPr>
              <a:t>CONTAMINANTE</a:t>
            </a:r>
            <a:r>
              <a:rPr lang="es-ES" sz="4000" smtClean="0">
                <a:latin typeface="Arial Narrow" pitchFamily="34" charset="0"/>
              </a:rPr>
              <a:t>:  Corrompe la voluntad, las emociones, la conciencia, y el espíritu (adoración) 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800" smtClean="0"/>
              <a:t>TRES tipos de rebeles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2400" smtClean="0"/>
              <a:t>Santiago 1:14 “propias concupicencias”= “idiosincracias”</a:t>
            </a:r>
            <a:r>
              <a:rPr lang="es-ES" sz="2800" smtClean="0"/>
              <a:t>  </a:t>
            </a:r>
          </a:p>
          <a:p>
            <a:pPr eaLnBrk="1" hangingPunct="1">
              <a:defRPr/>
            </a:pPr>
            <a:r>
              <a:rPr lang="es-ES" sz="2000" smtClean="0"/>
              <a:t>diferentes tipos aunque cada uno “común” a los hombres</a:t>
            </a:r>
            <a:r>
              <a:rPr lang="es-ES" sz="2800" smtClean="0"/>
              <a:t> </a:t>
            </a:r>
            <a:r>
              <a:rPr lang="es-ES" sz="1400" smtClean="0"/>
              <a:t>(1 Cor. 10:13)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400" smtClean="0"/>
          </a:p>
          <a:p>
            <a:pPr eaLnBrk="1" hangingPunct="1">
              <a:defRPr/>
            </a:pPr>
            <a:r>
              <a:rPr lang="es-ES" sz="2800" smtClean="0"/>
              <a:t>1.  </a:t>
            </a:r>
            <a:r>
              <a:rPr lang="es-ES" sz="2400" b="1" smtClean="0"/>
              <a:t>Rebelde</a:t>
            </a:r>
            <a:r>
              <a:rPr lang="es-ES" sz="2800" smtClean="0"/>
              <a:t> </a:t>
            </a:r>
            <a:r>
              <a:rPr lang="es-ES" sz="2800" u="sng" smtClean="0">
                <a:latin typeface="Arial Narrow" pitchFamily="34" charset="0"/>
              </a:rPr>
              <a:t>DECLARADO</a:t>
            </a:r>
            <a:r>
              <a:rPr lang="es-ES" sz="2800" smtClean="0">
                <a:latin typeface="Arial Narrow" pitchFamily="34" charset="0"/>
              </a:rPr>
              <a:t> – Caín (Gen. 4)</a:t>
            </a:r>
          </a:p>
          <a:p>
            <a:pPr eaLnBrk="1" hangingPunct="1">
              <a:defRPr/>
            </a:pPr>
            <a:endParaRPr lang="es-ES" sz="90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s-ES" sz="2800" smtClean="0">
                <a:latin typeface="Arial Narrow" pitchFamily="34" charset="0"/>
              </a:rPr>
              <a:t>2.  </a:t>
            </a:r>
            <a:r>
              <a:rPr lang="es-ES" sz="2400" b="1" smtClean="0">
                <a:latin typeface="Arial Narrow" pitchFamily="34" charset="0"/>
              </a:rPr>
              <a:t>Rebelde</a:t>
            </a:r>
            <a:r>
              <a:rPr lang="es-ES" sz="2800" smtClean="0">
                <a:latin typeface="Arial Narrow" pitchFamily="34" charset="0"/>
              </a:rPr>
              <a:t> </a:t>
            </a:r>
            <a:r>
              <a:rPr lang="es-ES" sz="2800" u="sng" smtClean="0">
                <a:latin typeface="Arial Narrow" pitchFamily="34" charset="0"/>
              </a:rPr>
              <a:t>EVASIVO</a:t>
            </a:r>
            <a:r>
              <a:rPr lang="es-ES" sz="2800" smtClean="0">
                <a:latin typeface="Arial Narrow" pitchFamily="34" charset="0"/>
              </a:rPr>
              <a:t>-cooperativo </a:t>
            </a:r>
            <a:r>
              <a:rPr lang="es-ES" sz="2800" i="1" smtClean="0">
                <a:latin typeface="Arial Narrow" pitchFamily="34" charset="0"/>
              </a:rPr>
              <a:t>aparente</a:t>
            </a:r>
            <a:r>
              <a:rPr lang="es-ES" sz="2800" smtClean="0">
                <a:latin typeface="Arial Narrow" pitchFamily="34" charset="0"/>
              </a:rPr>
              <a:t> – Dócil pero </a:t>
            </a:r>
            <a:r>
              <a:rPr lang="es-ES" sz="2800" u="sng" smtClean="0">
                <a:latin typeface="Arial Narrow" pitchFamily="34" charset="0"/>
              </a:rPr>
              <a:t>demora</a:t>
            </a:r>
            <a:r>
              <a:rPr lang="es-ES" sz="2800" smtClean="0">
                <a:latin typeface="Arial Narrow" pitchFamily="34" charset="0"/>
              </a:rPr>
              <a:t>; hace </a:t>
            </a:r>
            <a:r>
              <a:rPr lang="es-ES" sz="2800" u="sng" smtClean="0">
                <a:latin typeface="Arial Narrow" pitchFamily="34" charset="0"/>
              </a:rPr>
              <a:t>solo bastante para evitar castigos</a:t>
            </a:r>
            <a:r>
              <a:rPr lang="es-ES" sz="2800" smtClean="0">
                <a:latin typeface="Arial Narrow" pitchFamily="34" charset="0"/>
              </a:rPr>
              <a:t> – </a:t>
            </a:r>
            <a:r>
              <a:rPr lang="es-ES" sz="1800" smtClean="0">
                <a:latin typeface="Arial Narrow" pitchFamily="34" charset="0"/>
              </a:rPr>
              <a:t>(Dos hijos en la parábola)</a:t>
            </a:r>
          </a:p>
          <a:p>
            <a:pPr eaLnBrk="1" hangingPunct="1">
              <a:defRPr/>
            </a:pPr>
            <a:endParaRPr lang="es-ES" sz="90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s-ES" sz="2800" smtClean="0">
                <a:latin typeface="Arial Narrow" pitchFamily="34" charset="0"/>
              </a:rPr>
              <a:t>3.  </a:t>
            </a:r>
            <a:r>
              <a:rPr lang="es-ES" sz="2400" b="1" smtClean="0">
                <a:latin typeface="Arial Narrow" pitchFamily="34" charset="0"/>
              </a:rPr>
              <a:t>Rebelde</a:t>
            </a:r>
            <a:r>
              <a:rPr lang="es-ES" sz="2800" smtClean="0">
                <a:latin typeface="Arial Narrow" pitchFamily="34" charset="0"/>
              </a:rPr>
              <a:t> </a:t>
            </a:r>
            <a:r>
              <a:rPr lang="es-ES" u="sng" smtClean="0">
                <a:latin typeface="Arial Narrow" pitchFamily="34" charset="0"/>
              </a:rPr>
              <a:t>PASIVO</a:t>
            </a:r>
            <a:r>
              <a:rPr lang="es-ES" sz="2800" smtClean="0">
                <a:latin typeface="Arial Narrow" pitchFamily="34" charset="0"/>
              </a:rPr>
              <a:t> – Da excusas por </a:t>
            </a:r>
            <a:r>
              <a:rPr lang="es-ES" sz="2800" u="sng" smtClean="0">
                <a:latin typeface="Arial Narrow" pitchFamily="34" charset="0"/>
              </a:rPr>
              <a:t>pereza</a:t>
            </a:r>
            <a:r>
              <a:rPr lang="es-ES" sz="2800" smtClean="0">
                <a:latin typeface="Arial Narrow" pitchFamily="34" charset="0"/>
              </a:rPr>
              <a:t> y </a:t>
            </a:r>
            <a:r>
              <a:rPr lang="es-ES" sz="2800" u="sng" smtClean="0">
                <a:latin typeface="Arial Narrow" pitchFamily="34" charset="0"/>
              </a:rPr>
              <a:t>falta de atención</a:t>
            </a:r>
            <a:r>
              <a:rPr lang="es-ES" sz="2800" smtClean="0">
                <a:latin typeface="Arial Narrow" pitchFamily="34" charset="0"/>
              </a:rPr>
              <a:t> a mandatos  (Pr. 24:30-34)</a:t>
            </a:r>
            <a:endParaRPr lang="es-ES" sz="1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Explicación de la Orientación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4572000"/>
          </a:xfrm>
        </p:spPr>
        <p:txBody>
          <a:bodyPr/>
          <a:lstStyle/>
          <a:p>
            <a:pPr eaLnBrk="1" hangingPunct="1"/>
            <a:r>
              <a:rPr lang="es-ES" b="1" smtClean="0"/>
              <a:t>Glorificar al Señor – 1 Cor. 10:31</a:t>
            </a:r>
          </a:p>
          <a:p>
            <a:pPr lvl="1" eaLnBrk="1" hangingPunct="1"/>
            <a:r>
              <a:rPr lang="es-ES" b="1" smtClean="0"/>
              <a:t>El propósito no es proveer ayuda tanto como es acercarlos a Dios</a:t>
            </a:r>
          </a:p>
          <a:p>
            <a:pPr lvl="1" eaLnBrk="1" hangingPunct="1"/>
            <a:endParaRPr lang="es-ES" sz="2000" b="1" smtClean="0"/>
          </a:p>
          <a:p>
            <a:pPr eaLnBrk="1" hangingPunct="1"/>
            <a:r>
              <a:rPr lang="es-ES" b="1" smtClean="0"/>
              <a:t>Por medio de asistir a creyentes</a:t>
            </a:r>
          </a:p>
          <a:p>
            <a:pPr lvl="1" eaLnBrk="1" hangingPunct="1"/>
            <a:r>
              <a:rPr lang="es-ES" b="1" smtClean="0"/>
              <a:t>Heb. 10:24; Galatas 6:1-2</a:t>
            </a:r>
          </a:p>
          <a:p>
            <a:pPr lvl="1" eaLnBrk="1" hangingPunct="1"/>
            <a:r>
              <a:rPr lang="es-ES" b="1" smtClean="0"/>
              <a:t>No se puede dar aconsejamiento bibilco a incrédulos – solo se puede ganarlos a Cristo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5400" b="1" smtClean="0">
                <a:latin typeface="Arial Narrow" pitchFamily="34" charset="0"/>
              </a:rPr>
              <a:t>3.  </a:t>
            </a:r>
            <a:r>
              <a:rPr lang="es-ES" sz="5400" b="1" u="sng" smtClean="0">
                <a:latin typeface="Arial Narrow" pitchFamily="34" charset="0"/>
              </a:rPr>
              <a:t>Meditar en Cristo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000" u="sng" smtClean="0">
                <a:latin typeface="Arial Narrow" pitchFamily="34" charset="0"/>
              </a:rPr>
              <a:t>Medita en El por la Palabra</a:t>
            </a:r>
            <a:r>
              <a:rPr lang="es-ES" sz="4000" smtClean="0">
                <a:latin typeface="Arial Narrow" pitchFamily="34" charset="0"/>
              </a:rPr>
              <a:t> para transformarse en Su imagen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000" smtClean="0">
                <a:solidFill>
                  <a:schemeClr val="tx2"/>
                </a:solidFill>
                <a:latin typeface="Arial Narrow" pitchFamily="34" charset="0"/>
              </a:rPr>
              <a:t>Transforma la </a:t>
            </a:r>
            <a:r>
              <a:rPr lang="es-ES" sz="4000" u="sng" smtClean="0">
                <a:solidFill>
                  <a:schemeClr val="tx2"/>
                </a:solidFill>
                <a:latin typeface="Arial Narrow" pitchFamily="34" charset="0"/>
              </a:rPr>
              <a:t>MENTE</a:t>
            </a:r>
            <a:r>
              <a:rPr lang="es-ES" sz="4000" smtClean="0">
                <a:latin typeface="Arial Narrow" pitchFamily="34" charset="0"/>
              </a:rPr>
              <a:t>  Sant. 3:17-17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500" smtClean="0">
                <a:latin typeface="Arial Narrow" pitchFamily="34" charset="0"/>
              </a:rPr>
              <a:t>Convence de la VERDAD y la sabiduría de Cristo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500" smtClean="0">
                <a:latin typeface="Arial Narrow" pitchFamily="34" charset="0"/>
              </a:rPr>
              <a:t>Convence de NUESTRA falta y RESPONSABILIDAD de lograr su carácter, y nos humilla.</a:t>
            </a:r>
            <a:endParaRPr lang="es-ES" sz="24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smtClean="0">
                <a:latin typeface="Arial Narrow" pitchFamily="34" charset="0"/>
              </a:rPr>
              <a:t>Cambia nuestras </a:t>
            </a:r>
            <a:r>
              <a:rPr lang="es-ES" b="1" u="sng" smtClean="0">
                <a:latin typeface="Arial Narrow" pitchFamily="34" charset="0"/>
              </a:rPr>
              <a:t>EMOCIONES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sz="440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s-ES" sz="4400" smtClean="0"/>
              <a:t>Mat 11:28-30; Sal 16:11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400" smtClean="0"/>
              <a:t>Produce amor, gozo, paz y contentamiento en comunión con Cristo </a:t>
            </a:r>
          </a:p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Cambia nuestra </a:t>
            </a:r>
            <a:r>
              <a:rPr lang="es-ES" u="sng" smtClean="0">
                <a:latin typeface="Arial Narrow" pitchFamily="34" charset="0"/>
              </a:rPr>
              <a:t>VOLUNTAD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400" smtClean="0">
                <a:latin typeface="Arial Narrow" pitchFamily="34" charset="0"/>
              </a:rPr>
              <a:t> </a:t>
            </a:r>
            <a:r>
              <a:rPr lang="es-ES" sz="4000" smtClean="0">
                <a:latin typeface="Arial Narrow" pitchFamily="34" charset="0"/>
              </a:rPr>
              <a:t>Hechos 9:6; Is. 6:8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4400" smtClean="0"/>
              <a:t>Convence de la </a:t>
            </a:r>
            <a:r>
              <a:rPr lang="es-ES" sz="4400" u="sng" smtClean="0"/>
              <a:t>Urgencia</a:t>
            </a:r>
            <a:r>
              <a:rPr lang="es-ES" sz="4400" smtClean="0"/>
              <a:t> de </a:t>
            </a:r>
            <a:r>
              <a:rPr lang="es-ES" sz="4400" smtClean="0">
                <a:solidFill>
                  <a:schemeClr val="tx2"/>
                </a:solidFill>
              </a:rPr>
              <a:t>ACTUAR</a:t>
            </a:r>
            <a:r>
              <a:rPr lang="es-ES" sz="4400" smtClean="0"/>
              <a:t> sobre la Verdad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4400" smtClean="0"/>
              <a:t>Convence a manifestar semejanza a Cristo para agradar al Padre en el poder del Espíritu</a:t>
            </a:r>
            <a:endParaRPr lang="es-E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smtClean="0"/>
              <a:t>4.</a:t>
            </a:r>
            <a:r>
              <a:rPr lang="es-ES" b="1" u="sng" smtClean="0"/>
              <a:t> </a:t>
            </a:r>
            <a:r>
              <a:rPr lang="es-ES" b="1" u="sng" smtClean="0">
                <a:solidFill>
                  <a:schemeClr val="tx1"/>
                </a:solidFill>
              </a:rPr>
              <a:t>Llenarse</a:t>
            </a:r>
            <a:r>
              <a:rPr lang="es-ES" b="1" smtClean="0">
                <a:solidFill>
                  <a:schemeClr val="tx1"/>
                </a:solidFill>
              </a:rPr>
              <a:t> del </a:t>
            </a:r>
            <a:r>
              <a:rPr lang="es-ES" b="1" u="sng" smtClean="0">
                <a:solidFill>
                  <a:schemeClr val="tx1"/>
                </a:solidFill>
              </a:rPr>
              <a:t>Espiritu</a:t>
            </a:r>
            <a:r>
              <a:rPr lang="es-ES" b="1" smtClean="0">
                <a:solidFill>
                  <a:schemeClr val="tx1"/>
                </a:solidFill>
              </a:rPr>
              <a:t> Santo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4000" smtClean="0"/>
              <a:t>“</a:t>
            </a:r>
            <a:r>
              <a:rPr lang="es-ES" sz="4400" b="1" u="sng" smtClean="0"/>
              <a:t>ANDAR</a:t>
            </a:r>
            <a:r>
              <a:rPr lang="es-ES" sz="4000" smtClean="0"/>
              <a:t> en el Espiritu”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000" smtClean="0"/>
              <a:t>	</a:t>
            </a:r>
            <a:r>
              <a:rPr lang="es-ES" sz="4000" smtClean="0">
                <a:solidFill>
                  <a:schemeClr val="hlink"/>
                </a:solidFill>
              </a:rPr>
              <a:t>(ser guiado, obedecerle y ser controlado y apoderado por El)</a:t>
            </a:r>
            <a:endParaRPr lang="es-ES" sz="4000" b="1" smtClean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es-ES" sz="3600" b="1" smtClean="0"/>
              <a:t>Manifestar semejanza a </a:t>
            </a:r>
            <a:r>
              <a:rPr lang="es-ES" sz="3600" b="1" u="sng" smtClean="0"/>
              <a:t>Cristo</a:t>
            </a:r>
            <a:r>
              <a:rPr lang="es-ES" sz="3600" b="1" smtClean="0"/>
              <a:t> para agradar al </a:t>
            </a:r>
            <a:r>
              <a:rPr lang="es-ES" sz="3600" b="1" u="sng" smtClean="0"/>
              <a:t>Padre</a:t>
            </a:r>
            <a:r>
              <a:rPr lang="es-ES" sz="3600" b="1" smtClean="0"/>
              <a:t> en el poder del </a:t>
            </a:r>
            <a:r>
              <a:rPr lang="es-ES" sz="3600" b="1" u="sng" smtClean="0"/>
              <a:t>Espíritu</a:t>
            </a:r>
            <a:endParaRPr lang="es-ES" sz="3600" u="sng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5.  Formar</a:t>
            </a:r>
            <a:r>
              <a:rPr lang="es-ES" b="1" smtClean="0"/>
              <a:t> </a:t>
            </a:r>
            <a:r>
              <a:rPr lang="es-ES" b="1" u="sng" smtClean="0">
                <a:solidFill>
                  <a:schemeClr val="tx1"/>
                </a:solidFill>
              </a:rPr>
              <a:t>HÁBITOS</a:t>
            </a:r>
            <a:r>
              <a:rPr lang="es-ES" b="1" smtClean="0"/>
              <a:t> </a:t>
            </a:r>
            <a:r>
              <a:rPr lang="es-ES" b="1" smtClean="0">
                <a:solidFill>
                  <a:schemeClr val="tx1"/>
                </a:solidFill>
              </a:rPr>
              <a:t>santos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por templanza y autodisciplina </a:t>
            </a:r>
          </a:p>
          <a:p>
            <a:pPr eaLnBrk="1" hangingPunct="1">
              <a:defRPr/>
            </a:pPr>
            <a:r>
              <a:rPr lang="es-ES" sz="4000" smtClean="0"/>
              <a:t>en el poder del Espíritu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4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000" smtClean="0"/>
              <a:t>	Efesios 5:23;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000" smtClean="0"/>
              <a:t>	1 Corintios 9:27;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4000" smtClean="0"/>
              <a:t>	2 Timoteo 1:7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Times New Roman" pitchFamily="18" charset="0"/>
              </a:rPr>
              <a:t>La Orientación Bíblica #3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z="4000" b="1" u="sng" smtClean="0">
                <a:latin typeface="Times New Roman" pitchFamily="18" charset="0"/>
              </a:rPr>
              <a:t>Técnicas o métodos </a:t>
            </a:r>
          </a:p>
          <a:p>
            <a:pPr algn="ctr" eaLnBrk="1" hangingPunct="1">
              <a:defRPr/>
            </a:pPr>
            <a:r>
              <a:rPr lang="es-ES" sz="4000" b="1" u="sng" smtClean="0">
                <a:latin typeface="Times New Roman" pitchFamily="18" charset="0"/>
              </a:rPr>
              <a:t>para la Consejería</a:t>
            </a:r>
            <a:endParaRPr lang="es-ES_tradnl" sz="4000" b="1" u="sng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mtClean="0">
                <a:latin typeface="Times New Roman" pitchFamily="18" charset="0"/>
              </a:rPr>
              <a:t>3 niveles de problemas presentadas:</a:t>
            </a:r>
          </a:p>
        </p:txBody>
      </p:sp>
      <p:sp>
        <p:nvSpPr>
          <p:cNvPr id="2416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s-ES" sz="2800" smtClean="0">
                <a:latin typeface="Times New Roman" pitchFamily="18" charset="0"/>
              </a:rPr>
              <a:t>El problema </a:t>
            </a:r>
            <a:r>
              <a:rPr lang="es-ES" sz="3600" smtClean="0">
                <a:latin typeface="Times New Roman" pitchFamily="18" charset="0"/>
              </a:rPr>
              <a:t>PRESENTADO</a:t>
            </a:r>
            <a:r>
              <a:rPr lang="es-ES" sz="2800" smtClean="0">
                <a:latin typeface="Times New Roman" pitchFamily="18" charset="0"/>
              </a:rPr>
              <a:t>  -- Escucha atentamente  (da tiempo para que hable)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s-ES" sz="18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s-ES" sz="2800" smtClean="0">
                <a:latin typeface="Times New Roman" pitchFamily="18" charset="0"/>
              </a:rPr>
              <a:t>El Problema de comportamiento que </a:t>
            </a:r>
            <a:r>
              <a:rPr lang="es-ES" sz="3600" smtClean="0">
                <a:latin typeface="Times New Roman" pitchFamily="18" charset="0"/>
              </a:rPr>
              <a:t>CAUSÓ</a:t>
            </a:r>
            <a:r>
              <a:rPr lang="es-ES" sz="2800" smtClean="0">
                <a:latin typeface="Times New Roman" pitchFamily="18" charset="0"/>
              </a:rPr>
              <a:t> el problema presentado – Hacer preguntas para discernirlo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s-ES" sz="16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s-ES" sz="2800" smtClean="0">
                <a:latin typeface="Times New Roman" pitchFamily="18" charset="0"/>
              </a:rPr>
              <a:t>El Problema del “patrón” (</a:t>
            </a:r>
            <a:r>
              <a:rPr lang="es-ES" sz="3600" smtClean="0">
                <a:latin typeface="Times New Roman" pitchFamily="18" charset="0"/>
              </a:rPr>
              <a:t>HÁBITOS</a:t>
            </a:r>
            <a:r>
              <a:rPr lang="es-ES" sz="2800" smtClean="0">
                <a:latin typeface="Times New Roman" pitchFamily="18" charset="0"/>
              </a:rPr>
              <a:t>) de vida – como suele responder a problemas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" sz="3200" smtClean="0">
                <a:latin typeface="Times New Roman" pitchFamily="18" charset="0"/>
              </a:rPr>
              <a:t>Predica cómo cambiar</a:t>
            </a:r>
            <a:endParaRPr lang="es-ES_tradnl" sz="3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mtClean="0">
                <a:latin typeface="Times New Roman" pitchFamily="18" charset="0"/>
              </a:rPr>
              <a:t>Consejos para el consejero</a:t>
            </a:r>
          </a:p>
        </p:txBody>
      </p:sp>
      <p:sp>
        <p:nvSpPr>
          <p:cNvPr id="243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Santiago 1:19  Pronto para oír, tardo para hablar….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Proverbios 18:13  Responder antes de oír es fatuidad y oprobio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Prov. 18:2  Algunos solo quieren “descubrir su corazón” – no les interesa oír el remedio bíblico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(hace falta poner limite a las sesiones de conserjería o poner otra sesión para pensarlo)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mtClean="0">
                <a:latin typeface="Times New Roman" pitchFamily="18" charset="0"/>
              </a:rPr>
              <a:t>Cuando escucha:</a:t>
            </a:r>
          </a:p>
        </p:txBody>
      </p:sp>
      <p:sp>
        <p:nvSpPr>
          <p:cNvPr id="2457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3600" b="1" smtClean="0">
                <a:latin typeface="Times New Roman" pitchFamily="18" charset="0"/>
              </a:rPr>
              <a:t>ORAR</a:t>
            </a:r>
            <a:r>
              <a:rPr lang="es-ES" smtClean="0">
                <a:latin typeface="Times New Roman" pitchFamily="18" charset="0"/>
              </a:rPr>
              <a:t> por guianza del Espiritu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1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Pensar en su problema con seriedad – escribe problemas para recordar temas para tratar; piensa en el problema más </a:t>
            </a:r>
            <a:r>
              <a:rPr lang="es-ES" sz="3600" u="sng" smtClean="0">
                <a:latin typeface="Times New Roman" pitchFamily="18" charset="0"/>
              </a:rPr>
              <a:t>profundo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1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Apuntar </a:t>
            </a:r>
            <a:r>
              <a:rPr lang="es-ES" u="sng" smtClean="0">
                <a:latin typeface="Times New Roman" pitchFamily="18" charset="0"/>
              </a:rPr>
              <a:t>preguntas</a:t>
            </a:r>
            <a:r>
              <a:rPr lang="es-ES" smtClean="0">
                <a:latin typeface="Times New Roman" pitchFamily="18" charset="0"/>
              </a:rPr>
              <a:t> para el aconsejado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1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Anotar </a:t>
            </a:r>
            <a:r>
              <a:rPr lang="es-ES" sz="3600" b="1" smtClean="0">
                <a:latin typeface="Times New Roman" pitchFamily="18" charset="0"/>
              </a:rPr>
              <a:t>VERSÍCULOS</a:t>
            </a:r>
            <a:r>
              <a:rPr lang="es-ES" smtClean="0">
                <a:latin typeface="Times New Roman" pitchFamily="18" charset="0"/>
              </a:rPr>
              <a:t> que puedan ayudar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Recordar:</a:t>
            </a:r>
          </a:p>
        </p:txBody>
      </p:sp>
      <p:sp>
        <p:nvSpPr>
          <p:cNvPr id="247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388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b="1" smtClean="0">
                <a:latin typeface="Times New Roman" pitchFamily="18" charset="0"/>
              </a:rPr>
              <a:t>Todo ser humano es pecador – y será la causa de su problema y como debiera reaccionado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1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b="1" smtClean="0">
                <a:latin typeface="Times New Roman" pitchFamily="18" charset="0"/>
              </a:rPr>
              <a:t>Dios está en control y puede remediar cualquier situación – hay que buscar SU remedio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1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b="1" smtClean="0">
                <a:latin typeface="Times New Roman" pitchFamily="18" charset="0"/>
              </a:rPr>
              <a:t>Cada persona es responsable para responder correctamente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Orientacion Biblica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s-ES" sz="2800" b="1" smtClean="0"/>
              <a:t>En su santificacion progresiva – 1 Tes. 5:23; 1a Juan 3:2-3</a:t>
            </a:r>
            <a:r>
              <a:rPr lang="en-US" sz="2000" b="1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endParaRPr lang="en-US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Cambia nuestra </a:t>
            </a:r>
            <a:r>
              <a:rPr lang="en-US" sz="2800" b="1" u="sng" smtClean="0">
                <a:solidFill>
                  <a:srgbClr val="A50021"/>
                </a:solidFill>
              </a:rPr>
              <a:t>MENTE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endParaRPr lang="en-US" sz="18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000" b="1" smtClean="0"/>
              <a:t>Cambia nuestras </a:t>
            </a:r>
            <a:r>
              <a:rPr lang="en-US" sz="2800" b="1" u="sng" smtClean="0">
                <a:solidFill>
                  <a:srgbClr val="A50021"/>
                </a:solidFill>
              </a:rPr>
              <a:t>EMOCIONES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Mateo 11:28-30; Sal. 16:11 – Produce amor, gozo, paz y contentamiento EN COMUNION CON CRISTO.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000" b="1" smtClean="0"/>
              <a:t>Cambia nuestra </a:t>
            </a:r>
            <a:r>
              <a:rPr lang="en-US" sz="2800" b="1" u="sng" smtClean="0">
                <a:solidFill>
                  <a:srgbClr val="A50021"/>
                </a:solidFill>
              </a:rPr>
              <a:t>VOLUNTAD</a:t>
            </a:r>
            <a:r>
              <a:rPr lang="en-US" sz="2000" b="1" smtClean="0"/>
              <a:t> (y ACCIONES)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Hechos 9:6; Is. 6:8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 b="1" smtClean="0"/>
              <a:t>Cambia nuestras ACCIONES y HABITOS PECAMINOSOS y DEBILIDADES</a:t>
            </a:r>
            <a:r>
              <a:rPr lang="en-US" sz="2000" b="1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b="1" smtClean="0"/>
              <a:t>Convence de la URGENCIA de la verdad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b="1" smtClean="0"/>
              <a:t>Convence de nuestra responsabilidad</a:t>
            </a:r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El Proceso</a:t>
            </a:r>
          </a:p>
        </p:txBody>
      </p:sp>
      <p:sp>
        <p:nvSpPr>
          <p:cNvPr id="2498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400" smtClean="0">
                <a:latin typeface="Times New Roman" pitchFamily="18" charset="0"/>
              </a:rPr>
              <a:t>Mostrar paso a paso el trasfondo del problema y los remedios de </a:t>
            </a:r>
            <a:r>
              <a:rPr lang="es-ES" sz="4400" b="1" u="sng" smtClean="0">
                <a:latin typeface="Times New Roman" pitchFamily="18" charset="0"/>
              </a:rPr>
              <a:t>Dios</a:t>
            </a:r>
            <a:r>
              <a:rPr lang="es-ES" sz="4400" smtClean="0">
                <a:latin typeface="Times New Roman" pitchFamily="18" charset="0"/>
              </a:rPr>
              <a:t> para cada nivel del problema.</a:t>
            </a:r>
            <a:endParaRPr lang="es-ES_tradnl" sz="4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mtClean="0">
                <a:latin typeface="Times New Roman" pitchFamily="18" charset="0"/>
              </a:rPr>
              <a:t>Noutesis</a:t>
            </a:r>
          </a:p>
        </p:txBody>
      </p:sp>
      <p:sp>
        <p:nvSpPr>
          <p:cNvPr id="251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sz="2000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Enseñar la Palabra de Dios;  </a:t>
            </a:r>
          </a:p>
          <a:p>
            <a:pPr eaLnBrk="1" hangingPunct="1">
              <a:defRPr/>
            </a:pPr>
            <a:endParaRPr lang="es-ES" sz="2000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Hablar verbalmente;  </a:t>
            </a:r>
          </a:p>
          <a:p>
            <a:pPr eaLnBrk="1" hangingPunct="1">
              <a:defRPr/>
            </a:pPr>
            <a:endParaRPr lang="es-ES" sz="2000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Confrontarlo con los niveles mas profundos de su problema</a:t>
            </a:r>
            <a:endParaRPr lang="es-ES_tradnl" sz="36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4000" smtClean="0">
                <a:latin typeface="Times New Roman" pitchFamily="18" charset="0"/>
              </a:rPr>
              <a:t>Noutesis</a:t>
            </a:r>
            <a:endParaRPr lang="es-ES_tradnl" sz="4000" smtClean="0">
              <a:latin typeface="Times New Roman" pitchFamily="18" charset="0"/>
            </a:endParaRPr>
          </a:p>
        </p:txBody>
      </p:sp>
      <p:sp>
        <p:nvSpPr>
          <p:cNvPr id="253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7620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Ac 20:31  no he cesado de </a:t>
            </a:r>
            <a:r>
              <a:rPr lang="es-ES_tradnl" sz="2400" u="sng" smtClean="0"/>
              <a:t>amonestar</a:t>
            </a:r>
            <a:r>
              <a:rPr lang="es-ES_tradnl" sz="2400" smtClean="0"/>
              <a:t> con lágrimas a cada uno.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Ro 15:14 </a:t>
            </a:r>
            <a:r>
              <a:rPr lang="es-ES_tradnl" sz="2400" u="sng" smtClean="0"/>
              <a:t>podéis amonestaros</a:t>
            </a:r>
            <a:r>
              <a:rPr lang="es-ES_tradnl" sz="2400" smtClean="0"/>
              <a:t> los unos a los otros.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1Co 4:14 No escribo esto para avergonzaros, sino para </a:t>
            </a:r>
            <a:r>
              <a:rPr lang="es-ES_tradnl" sz="2400" u="sng" smtClean="0"/>
              <a:t>amonestaros como a hijos</a:t>
            </a:r>
            <a:r>
              <a:rPr lang="es-ES_tradnl" sz="2400" smtClean="0"/>
              <a:t> míos amados.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Col 1:28  </a:t>
            </a:r>
            <a:r>
              <a:rPr lang="es-ES_tradnl" sz="2400" u="sng" smtClean="0"/>
              <a:t>amonestando</a:t>
            </a:r>
            <a:r>
              <a:rPr lang="es-ES_tradnl" sz="2400" smtClean="0"/>
              <a:t> … en toda sabiduría, a fin de presentar perfecto en Cristo Jesús a todo hombre;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Col 3:16  La palabra de Cristo more en abundancia en vosotros, enseñándoos y </a:t>
            </a:r>
            <a:r>
              <a:rPr lang="es-ES_tradnl" sz="2400" u="sng" smtClean="0"/>
              <a:t>exhortándoos</a:t>
            </a:r>
            <a:r>
              <a:rPr lang="es-ES_tradnl" sz="2400" smtClean="0"/>
              <a:t> unos a otros </a:t>
            </a:r>
            <a:r>
              <a:rPr lang="es-ES_tradnl" sz="2400" u="sng" smtClean="0"/>
              <a:t>en toda sabiduría, cantando</a:t>
            </a:r>
            <a:r>
              <a:rPr lang="es-ES_tradnl" sz="2400" smtClean="0"/>
              <a:t> con gracia en </a:t>
            </a:r>
            <a:r>
              <a:rPr lang="es-ES_tradnl" sz="2400" u="sng" smtClean="0"/>
              <a:t>vuestros corazones al Señor.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u="sng" smtClean="0"/>
              <a:t>1Th 5:12  que reconozcáis</a:t>
            </a:r>
            <a:r>
              <a:rPr lang="es-ES_tradnl" sz="2400" smtClean="0"/>
              <a:t> a los que trabajan entre vosotros, y os presiden en el Señor, y </a:t>
            </a:r>
            <a:r>
              <a:rPr lang="es-ES_tradnl" sz="2400" u="sng" smtClean="0"/>
              <a:t>os amonestan</a:t>
            </a:r>
            <a:r>
              <a:rPr lang="es-ES_tradnl" sz="240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1Th 5:14  que </a:t>
            </a:r>
            <a:r>
              <a:rPr lang="es-ES_tradnl" sz="2400" u="sng" smtClean="0"/>
              <a:t>amonestéis a los ociosos</a:t>
            </a:r>
            <a:r>
              <a:rPr lang="es-ES_tradnl" sz="2400" smtClean="0"/>
              <a:t>, que alentéis a los de poco ánimo, que sostengáis a los débiles, que seáis pacientes para con todos.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2Th 3:15  Mas no lo tengáis por enemigo, sino </a:t>
            </a:r>
            <a:r>
              <a:rPr lang="es-ES_tradnl" sz="2400" u="sng" smtClean="0"/>
              <a:t>amonestadle como a hermano</a:t>
            </a:r>
            <a:r>
              <a:rPr lang="es-ES_tradnl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Como escuchar:</a:t>
            </a:r>
          </a:p>
        </p:txBody>
      </p:sp>
      <p:sp>
        <p:nvSpPr>
          <p:cNvPr id="2560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smtClean="0">
                <a:latin typeface="Times New Roman" pitchFamily="18" charset="0"/>
              </a:rPr>
              <a:t>Tomar en serio al hermano que habla; </a:t>
            </a:r>
          </a:p>
          <a:p>
            <a:pPr eaLnBrk="1" hangingPunct="1">
              <a:defRPr/>
            </a:pPr>
            <a:r>
              <a:rPr lang="es-ES" sz="4000" b="1" smtClean="0">
                <a:latin typeface="Times New Roman" pitchFamily="18" charset="0"/>
              </a:rPr>
              <a:t>gana su confianza; </a:t>
            </a:r>
          </a:p>
          <a:p>
            <a:pPr eaLnBrk="1" hangingPunct="1">
              <a:defRPr/>
            </a:pPr>
            <a:r>
              <a:rPr lang="es-ES" sz="4000" b="1" smtClean="0">
                <a:latin typeface="Times New Roman" pitchFamily="18" charset="0"/>
              </a:rPr>
              <a:t>no hacerle creer que una acción no tiene importancia (puede ser que peque contra su conciencia)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Cuidado</a:t>
            </a: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Tener cuidado con “chisme” – no hablar mal de otros que los aconsejados culpen por sus problemas</a:t>
            </a:r>
          </a:p>
          <a:p>
            <a:pPr eaLnBrk="1" hangingPunct="1">
              <a:defRPr/>
            </a:pPr>
            <a:endParaRPr lang="es-ES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Un “problema pequeña” puede indicar un problema grande y profundo por atrás – así tómalo en serio.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Hay una solución</a:t>
            </a:r>
          </a:p>
        </p:txBody>
      </p:sp>
      <p:sp>
        <p:nvSpPr>
          <p:cNvPr id="260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Muchos se desaniman por sus problemas, creyendo que no hay solución (y puede convencernos de lo mismo) – siempre tenemos que recordar y apuntarles a la esperanza del Señor Todopoderoso. </a:t>
            </a:r>
          </a:p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Busque (por preguntas) porque (en qué área) la conciencia le molesta – toma sus dudas en serio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Confesión</a:t>
            </a:r>
          </a:p>
        </p:txBody>
      </p:sp>
      <p:sp>
        <p:nvSpPr>
          <p:cNvPr id="262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No deje que culpe a otros ni a circunstancias por sus problemas</a:t>
            </a:r>
          </a:p>
          <a:p>
            <a:pPr eaLnBrk="1" hangingPunct="1">
              <a:defRPr/>
            </a:pPr>
            <a:endParaRPr lang="es-ES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Guía a la confesión y al </a:t>
            </a:r>
            <a:r>
              <a:rPr lang="es-ES" u="sng" smtClean="0">
                <a:latin typeface="Times New Roman" pitchFamily="18" charset="0"/>
              </a:rPr>
              <a:t>poder</a:t>
            </a:r>
            <a:r>
              <a:rPr lang="es-ES" smtClean="0">
                <a:latin typeface="Times New Roman" pitchFamily="18" charset="0"/>
              </a:rPr>
              <a:t> del Espíritu, la Palabra y la oración para cambiar la persona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s-ES_tradnl" sz="2300" smtClean="0"/>
              <a:t>Orientación Bíblica - Leccion 4</a:t>
            </a:r>
            <a:r>
              <a:rPr lang="es-ES_tradnl" smtClean="0"/>
              <a:t/>
            </a:r>
            <a:br>
              <a:rPr lang="es-ES_tradnl" smtClean="0"/>
            </a:br>
            <a:r>
              <a:rPr lang="es-ES_tradnl" smtClean="0"/>
              <a:t>Pecados sensuales</a:t>
            </a:r>
          </a:p>
        </p:txBody>
      </p:sp>
      <p:sp>
        <p:nvSpPr>
          <p:cNvPr id="1167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29000"/>
            <a:ext cx="6781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2400" b="1" i="1" smtClean="0">
                <a:solidFill>
                  <a:schemeClr val="tx2"/>
                </a:solidFill>
              </a:rPr>
              <a:t>Hebreos 12:1 -- Por tanto, nosotros también, teniendo en derredor nuestro tan grande nube de testigos, despojémonos de todo peso y del PECADO QUE NOS ASEDIA, y corramos con paciencia la carrera.</a:t>
            </a:r>
            <a:endParaRPr lang="es-ES_trad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0" y="228600"/>
            <a:ext cx="6867525" cy="1065213"/>
          </a:xfrm>
        </p:spPr>
        <p:txBody>
          <a:bodyPr/>
          <a:lstStyle/>
          <a:p>
            <a:pPr eaLnBrk="1" hangingPunct="1"/>
            <a:r>
              <a:rPr lang="es-ES_tradnl" sz="3200" smtClean="0"/>
              <a:t>Alcanzando la salida y victoria de pecados sensuales</a:t>
            </a:r>
          </a:p>
        </p:txBody>
      </p:sp>
      <p:sp>
        <p:nvSpPr>
          <p:cNvPr id="1177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438400"/>
            <a:ext cx="7162800" cy="3352800"/>
          </a:xfrm>
        </p:spPr>
        <p:txBody>
          <a:bodyPr/>
          <a:lstStyle/>
          <a:p>
            <a:pPr eaLnBrk="1" hangingPunct="1"/>
            <a:r>
              <a:rPr lang="es-ES_tradnl" i="1" smtClean="0">
                <a:solidFill>
                  <a:schemeClr val="tx2"/>
                </a:solidFill>
              </a:rPr>
              <a:t>Cuando te estás quemando, sólo el agua del Espíritu puede apagar tus pasiones pecaminosas!</a:t>
            </a:r>
          </a:p>
          <a:p>
            <a:pPr eaLnBrk="1" hangingPunct="1"/>
            <a:r>
              <a:rPr lang="es-ES_tradnl" i="1" smtClean="0"/>
              <a:t>Así que les digo: Vivan por el Espíritu, y no seguirán los deseos de la naturaleza pecaminosa. (Gálatas 5:16)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Orientación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por medio del </a:t>
            </a:r>
            <a:r>
              <a:rPr lang="en-US" sz="3600" b="1" smtClean="0">
                <a:solidFill>
                  <a:srgbClr val="A50021"/>
                </a:solidFill>
              </a:rPr>
              <a:t>ministerio</a:t>
            </a:r>
            <a:r>
              <a:rPr lang="en-US" sz="3600" b="1" smtClean="0"/>
              <a:t> – 1 Ped. 4:10</a:t>
            </a:r>
          </a:p>
          <a:p>
            <a:pPr lvl="1" eaLnBrk="1" hangingPunct="1"/>
            <a:r>
              <a:rPr lang="en-US" sz="3200" b="1" smtClean="0"/>
              <a:t>“Orientar” no es una carrera profesional, es un ministerio.</a:t>
            </a:r>
          </a:p>
          <a:p>
            <a:pPr lvl="1" eaLnBrk="1" hangingPunct="1"/>
            <a:endParaRPr lang="en-US" sz="2000" b="1" smtClean="0"/>
          </a:p>
          <a:p>
            <a:pPr eaLnBrk="1" hangingPunct="1"/>
            <a:r>
              <a:rPr lang="en-US" sz="3600" b="1" smtClean="0"/>
              <a:t>de la </a:t>
            </a:r>
            <a:r>
              <a:rPr lang="en-US" sz="3600" b="1" u="sng" smtClean="0">
                <a:solidFill>
                  <a:srgbClr val="A50021"/>
                </a:solidFill>
              </a:rPr>
              <a:t>PALABRA</a:t>
            </a:r>
            <a:r>
              <a:rPr lang="en-US" sz="3600" b="1" smtClean="0"/>
              <a:t> suficiente de Dios  		2a Tim. 3:16-17</a:t>
            </a:r>
            <a:endParaRPr lang="es-E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b="1" u="sng" smtClean="0"/>
              <a:t>Principios para Alcanzar la Salida</a:t>
            </a:r>
            <a:r>
              <a:rPr lang="es-ES_tradnl" sz="3200" b="1" smtClean="0"/>
              <a:t>  1 Corintios 10:12-13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30885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b="1" smtClean="0"/>
              <a:t>1. </a:t>
            </a:r>
            <a:r>
              <a:rPr lang="es-ES_tradnl" b="1" u="sng" smtClean="0"/>
              <a:t>Sé honesto con Dios. (1 Jn. 1:9)</a:t>
            </a:r>
            <a:endParaRPr lang="es-ES_tradnl" b="1" smtClean="0"/>
          </a:p>
          <a:p>
            <a:pPr lvl="1" eaLnBrk="1" hangingPunct="1">
              <a:lnSpc>
                <a:spcPct val="90000"/>
              </a:lnSpc>
            </a:pPr>
            <a:r>
              <a:rPr lang="es-ES_tradnl" b="1" smtClean="0"/>
              <a:t> Reconoce que </a:t>
            </a:r>
            <a:r>
              <a:rPr lang="es-ES_tradnl" b="1" u="sng" smtClean="0"/>
              <a:t>no puedes manejarla</a:t>
            </a:r>
            <a:r>
              <a:rPr lang="en-US" b="1" smtClean="0"/>
              <a:t> </a:t>
            </a:r>
          </a:p>
          <a:p>
            <a:pPr lvl="4"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s-ES_tradnl" b="1" smtClean="0"/>
              <a:t>2. </a:t>
            </a:r>
            <a:r>
              <a:rPr lang="es-ES_tradnl" b="1" u="sng" smtClean="0"/>
              <a:t>Josué 4:7 – Hacer una decisión y pide oración de otros</a:t>
            </a:r>
            <a:r>
              <a:rPr lang="en-US" b="1" smtClean="0"/>
              <a:t> </a:t>
            </a:r>
          </a:p>
          <a:p>
            <a:pPr lvl="4"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s-ES_tradnl" b="1" smtClean="0"/>
              <a:t>3.</a:t>
            </a:r>
            <a:r>
              <a:rPr lang="es-ES_tradnl" b="1" u="sng" smtClean="0"/>
              <a:t> Llénate del Espíritu Santo y SU poder</a:t>
            </a:r>
            <a:r>
              <a:rPr lang="es-ES_tradnl" b="1" smtClean="0"/>
              <a:t>. (Ef. 5:18) </a:t>
            </a:r>
          </a:p>
          <a:p>
            <a:pPr eaLnBrk="1" hangingPunct="1">
              <a:lnSpc>
                <a:spcPct val="90000"/>
              </a:lnSpc>
            </a:pPr>
            <a:endParaRPr lang="es-ES_tradnl" sz="600" b="1" smtClean="0"/>
          </a:p>
          <a:p>
            <a:pPr eaLnBrk="1" hangingPunct="1">
              <a:lnSpc>
                <a:spcPct val="90000"/>
              </a:lnSpc>
            </a:pPr>
            <a:r>
              <a:rPr lang="es-ES_tradnl" b="1" smtClean="0"/>
              <a:t> 4.</a:t>
            </a:r>
            <a:r>
              <a:rPr lang="es-ES_tradnl" b="1" u="sng" smtClean="0"/>
              <a:t> Renueva tu mente y llenala con la Palabra de Dios</a:t>
            </a:r>
            <a:r>
              <a:rPr lang="es-ES_tradnl" b="1" smtClean="0"/>
              <a:t>. (Salmo 119:9-11</a:t>
            </a:r>
            <a:r>
              <a:rPr lang="en-US" b="1" smtClean="0"/>
              <a:t>)</a:t>
            </a:r>
            <a:endParaRPr lang="es-ES_tradnl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308850" cy="4953000"/>
          </a:xfrm>
        </p:spPr>
        <p:txBody>
          <a:bodyPr/>
          <a:lstStyle/>
          <a:p>
            <a:pPr lvl="1" eaLnBrk="1" hangingPunct="1"/>
            <a:r>
              <a:rPr lang="es-ES_tradnl" sz="3600" b="1" smtClean="0"/>
              <a:t>5.</a:t>
            </a:r>
            <a:r>
              <a:rPr lang="es-ES_tradnl" sz="3600" b="1" u="sng" smtClean="0"/>
              <a:t> Enfoca tu vista (y recuerda que Dios te está mirando y ve lo que usted mira</a:t>
            </a:r>
            <a:r>
              <a:rPr lang="es-ES_tradnl" sz="3600" b="1" smtClean="0"/>
              <a:t>. </a:t>
            </a:r>
            <a:r>
              <a:rPr lang="es-ES_tradnl" sz="3600" b="1" u="sng" smtClean="0"/>
              <a:t>Aparta tus ojos de cualquier cosa que te estimule mal</a:t>
            </a:r>
            <a:r>
              <a:rPr lang="es-ES_tradnl" sz="3600" b="1" smtClean="0"/>
              <a:t>. </a:t>
            </a:r>
          </a:p>
          <a:p>
            <a:pPr lvl="2" eaLnBrk="1" hangingPunct="1"/>
            <a:r>
              <a:rPr lang="es-ES_tradnl" sz="2800" b="1" smtClean="0"/>
              <a:t>Es obvio que no puedes vivir en un monasterio, pero </a:t>
            </a:r>
            <a:r>
              <a:rPr lang="es-ES_tradnl" sz="2800" b="1" i="1" smtClean="0"/>
              <a:t>no sigas mirándolos</a:t>
            </a:r>
            <a:r>
              <a:rPr lang="es-ES_tradnl" sz="2800" b="1" smtClean="0"/>
              <a:t>.  </a:t>
            </a:r>
            <a:r>
              <a:rPr lang="es-ES_tradnl" sz="2800" b="1" i="1" smtClean="0"/>
              <a:t>Huye de “pasiones juveniles</a:t>
            </a:r>
            <a:r>
              <a:rPr lang="es-ES_tradnl" sz="2800" b="1" smtClean="0"/>
              <a:t>” (2 Tim. 2:22) (Job 31:1; 34:21; Ps 101:3)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b="1" smtClean="0"/>
              <a:t>6. </a:t>
            </a:r>
            <a:r>
              <a:rPr lang="es-ES_tradnl" b="1" u="sng" smtClean="0"/>
              <a:t>Confía en el poder del Espíritu Santo para ayudarle a controlar tu cuerpo (“templanza” y “dominio propio”)</a:t>
            </a:r>
            <a:r>
              <a:rPr lang="es-ES_tradnl" b="1" smtClean="0"/>
              <a:t>. </a:t>
            </a:r>
          </a:p>
          <a:p>
            <a:pPr lvl="1" eaLnBrk="1" hangingPunct="1"/>
            <a:r>
              <a:rPr lang="es-ES_tradnl" b="1" smtClean="0"/>
              <a:t>(Rom 13:14; 1 Cor. 9:27; Efes 5:18; Gal 5:17-25; 2 Tim 1:7) </a:t>
            </a:r>
          </a:p>
          <a:p>
            <a:pPr lvl="1" eaLnBrk="1" hangingPunct="1"/>
            <a:r>
              <a:rPr lang="es-ES_tradnl" sz="2400" smtClean="0"/>
              <a:t>mantente bajo control por medio del </a:t>
            </a:r>
            <a:r>
              <a:rPr lang="es-ES_tradnl" sz="2400" i="1" smtClean="0"/>
              <a:t>ejercicio físico, haciendo el bien a otros, o dedicándote a actividades físicas divertidas</a:t>
            </a:r>
            <a:r>
              <a:rPr lang="es-ES_tradnl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70802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 </a:t>
            </a:r>
            <a:r>
              <a:rPr lang="es-ES_tradnl" sz="2800" b="1" smtClean="0"/>
              <a:t>7.</a:t>
            </a:r>
            <a:r>
              <a:rPr lang="es-ES_tradnl" sz="2800" b="1" u="sng" smtClean="0"/>
              <a:t> </a:t>
            </a:r>
            <a:r>
              <a:rPr lang="es-ES_tradnl" sz="2800" b="1" smtClean="0"/>
              <a:t>Sincérate con un amigo espiritual y maduro (Gal. 6:1-2; 1 Tes. 5:12-14)—no con otro débil</a:t>
            </a:r>
            <a:r>
              <a:rPr lang="en-US" sz="2800" b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smtClean="0"/>
              <a:t> 8. Dedicarse a actividades que beneficien a otros. Evita estar ocioso y solitario demasiado, salvo para orar y estudiar la Palabra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b="1" smtClean="0"/>
              <a:t>Gen. 2:18; Gal. 5:25; Ef. 4:11-28; 2 Tes. 3:6-16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b="1" smtClean="0"/>
              <a:t>No tener mucha actividad sana o desatender nuestras responsabilidades, labra así el terreno de nuestra mente para dar el aburrimiento y es la puerta abierta para que las tentaciones ataquen nuestra mente.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000" smtClean="0"/>
              <a:t> </a:t>
            </a:r>
            <a:r>
              <a:rPr lang="es-ES_tradnl" sz="2800" b="1" smtClean="0"/>
              <a:t>9.</a:t>
            </a:r>
            <a:r>
              <a:rPr lang="es-ES_tradnl" sz="2800" b="1" u="sng" smtClean="0"/>
              <a:t> Reemplaza tus malos hábitos por buenos y malos amigos por buenos</a:t>
            </a:r>
            <a:r>
              <a:rPr lang="es-ES_tradnl" sz="2800" b="1" smtClean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b="1" smtClean="0"/>
              <a:t>(Ef 4:20-24; 1 Cor 15:33; Heb. 13:5)</a:t>
            </a:r>
          </a:p>
          <a:p>
            <a:pPr eaLnBrk="1" hangingPunct="1">
              <a:lnSpc>
                <a:spcPct val="90000"/>
              </a:lnSpc>
            </a:pPr>
            <a:endParaRPr lang="es-ES_tradnl" sz="1600" b="1" smtClean="0"/>
          </a:p>
          <a:p>
            <a:pPr eaLnBrk="1" hangingPunct="1">
              <a:lnSpc>
                <a:spcPct val="90000"/>
              </a:lnSpc>
            </a:pPr>
            <a:r>
              <a:rPr lang="es-ES_tradnl" sz="2800" b="1" smtClean="0"/>
              <a:t>10.</a:t>
            </a:r>
            <a:r>
              <a:rPr lang="es-ES_tradnl" sz="2800" b="1" u="sng" smtClean="0"/>
              <a:t> Sigue adelante a pesar de tus fracasos</a:t>
            </a:r>
            <a:r>
              <a:rPr lang="es-ES_tradnl" sz="2800" b="1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b="1" smtClean="0"/>
              <a:t>(Una evidencia de que uno es “justo” y salvo es que se levanta y sigue delante luchando para ser más santa cada vez que cae… no que queda vencido… sigue buscando la “salida” </a:t>
            </a:r>
            <a:r>
              <a:rPr lang="es-ES_tradnl" sz="2400" b="1" i="1" smtClean="0"/>
              <a:t>(</a:t>
            </a:r>
            <a:r>
              <a:rPr lang="es-ES_tradnl" sz="2400" b="1" i="1" u="sng" smtClean="0"/>
              <a:t>1 Cor. 10:12-14</a:t>
            </a:r>
            <a:r>
              <a:rPr lang="es-ES_tradnl" sz="2400" b="1" i="1" smtClean="0"/>
              <a:t>; </a:t>
            </a:r>
            <a:r>
              <a:rPr lang="es-ES_tradnl" sz="2400" b="1" i="1" u="sng" smtClean="0"/>
              <a:t>Prov. 24:16</a:t>
            </a:r>
            <a:r>
              <a:rPr lang="es-ES_tradnl" sz="2400" b="1" i="1" smtClean="0"/>
              <a:t>).</a:t>
            </a:r>
            <a:r>
              <a:rPr lang="es-ES_tradnl" sz="2400" b="1" smtClean="0"/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308850" cy="4783138"/>
          </a:xfrm>
        </p:spPr>
        <p:txBody>
          <a:bodyPr/>
          <a:lstStyle/>
          <a:p>
            <a:pPr eaLnBrk="1" hangingPunct="1"/>
            <a:r>
              <a:rPr lang="es-ES_tradnl" smtClean="0"/>
              <a:t> </a:t>
            </a:r>
            <a:r>
              <a:rPr lang="es-ES_tradnl" b="1" smtClean="0"/>
              <a:t>11. Si Dios te mostró quien es tu pareja de por vida... ¡</a:t>
            </a:r>
            <a:r>
              <a:rPr lang="es-ES_tradnl" b="1" u="sng" smtClean="0"/>
              <a:t>Cásate</a:t>
            </a:r>
            <a:r>
              <a:rPr lang="es-ES_tradnl" b="1" smtClean="0"/>
              <a:t> si Dios permite! </a:t>
            </a:r>
            <a:r>
              <a:rPr lang="es-ES_tradnl" b="1" i="1" smtClean="0"/>
              <a:t>". </a:t>
            </a:r>
          </a:p>
          <a:p>
            <a:pPr lvl="1" eaLnBrk="1" hangingPunct="1"/>
            <a:r>
              <a:rPr lang="es-ES_tradnl" b="1" i="1" u="sng" smtClean="0"/>
              <a:t>1 Corintios 7:9</a:t>
            </a:r>
            <a:r>
              <a:rPr lang="es-ES_tradnl" b="1" smtClean="0"/>
              <a:t>. </a:t>
            </a:r>
          </a:p>
          <a:p>
            <a:pPr eaLnBrk="1" hangingPunct="1"/>
            <a:endParaRPr lang="es-ES_tradnl" sz="1200" b="1" smtClean="0"/>
          </a:p>
          <a:p>
            <a:pPr eaLnBrk="1" hangingPunct="1"/>
            <a:r>
              <a:rPr lang="es-ES_tradnl" b="1" smtClean="0"/>
              <a:t>12.</a:t>
            </a:r>
            <a:r>
              <a:rPr lang="es-ES_tradnl" b="1" u="sng" smtClean="0"/>
              <a:t> </a:t>
            </a:r>
            <a:r>
              <a:rPr lang="es-ES_tradnl" b="1" smtClean="0"/>
              <a:t>Empéñate en la </a:t>
            </a:r>
            <a:r>
              <a:rPr lang="es-ES_tradnl" b="1" u="sng" smtClean="0"/>
              <a:t>victoria</a:t>
            </a:r>
            <a:r>
              <a:rPr lang="es-ES_tradnl" b="1" smtClean="0"/>
              <a:t> total </a:t>
            </a:r>
          </a:p>
          <a:p>
            <a:pPr lvl="1" eaLnBrk="1" hangingPunct="1"/>
            <a:r>
              <a:rPr lang="es-ES_tradnl" b="1" smtClean="0"/>
              <a:t>Romanos 8:37; 12:21; Gen. 49:19; 1 Jn. 2:12-14; 4:4 </a:t>
            </a:r>
          </a:p>
          <a:p>
            <a:pPr lvl="1" eaLnBrk="1" hangingPunct="1"/>
            <a:endParaRPr lang="es-ES_tradnl" sz="7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_tradnl" sz="4000" b="1" u="sng" smtClean="0"/>
              <a:t>No tienes que pecar</a:t>
            </a:r>
            <a:r>
              <a:rPr lang="es-ES_tradnl" sz="4000" b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Arial Narrow" pitchFamily="34" charset="0"/>
              </a:rPr>
              <a:t>La ira y la amargura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sz="2500" smtClean="0"/>
              <a:t>Consejería – Orientación 5</a:t>
            </a:r>
          </a:p>
          <a:p>
            <a:pPr eaLnBrk="1" hangingPunct="1"/>
            <a:endParaRPr lang="es-ES" sz="2500" smtClean="0"/>
          </a:p>
          <a:p>
            <a:pPr eaLnBrk="1" hangingPunct="1"/>
            <a:r>
              <a:rPr lang="es-ES" sz="3700" b="1" smtClean="0">
                <a:solidFill>
                  <a:schemeClr val="hlink"/>
                </a:solidFill>
                <a:latin typeface="Arial Narrow" pitchFamily="34" charset="0"/>
              </a:rPr>
              <a:t>Efesios 4:30-32; Hebreos 12:15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latin typeface="Arial Narrow" pitchFamily="34" charset="0"/>
              </a:rPr>
              <a:t>I.  Sinónimos para la Ira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1. </a:t>
            </a:r>
            <a:r>
              <a:rPr lang="es-ES" sz="3700" b="1" u="sng" smtClean="0">
                <a:latin typeface="Arial Narrow" pitchFamily="34" charset="0"/>
              </a:rPr>
              <a:t>Disgusto</a:t>
            </a:r>
            <a:r>
              <a:rPr lang="es-ES" sz="3700" b="1" smtClean="0">
                <a:latin typeface="Arial Narrow" pitchFamily="34" charset="0"/>
              </a:rPr>
              <a:t> -  Nos irritamos con disgustos “fuertes” o repetidas (el carro sigue con el mismo problema; un hijo repite un acto de olvido, descuido o desobediencia)</a:t>
            </a:r>
            <a:endParaRPr lang="es-ES" sz="19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2. </a:t>
            </a:r>
            <a:r>
              <a:rPr lang="es-ES" sz="3700" b="1" u="sng" smtClean="0">
                <a:latin typeface="Arial Narrow" pitchFamily="34" charset="0"/>
              </a:rPr>
              <a:t>Demanda</a:t>
            </a:r>
            <a:r>
              <a:rPr lang="es-ES" sz="3700" b="1" smtClean="0">
                <a:latin typeface="Arial Narrow" pitchFamily="34" charset="0"/>
              </a:rPr>
              <a:t> </a:t>
            </a:r>
            <a:r>
              <a:rPr lang="es-ES" sz="3700" b="1" i="1" smtClean="0">
                <a:latin typeface="Arial Narrow" pitchFamily="34" charset="0"/>
              </a:rPr>
              <a:t>emocional</a:t>
            </a:r>
            <a:r>
              <a:rPr lang="es-ES" sz="3700" b="1" smtClean="0">
                <a:latin typeface="Arial Narrow" pitchFamily="34" charset="0"/>
              </a:rPr>
              <a:t> por un cambio de circunstancias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914400"/>
            <a:ext cx="8540750" cy="5184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3. </a:t>
            </a:r>
            <a:r>
              <a:rPr lang="es-ES" sz="3700" b="1" u="sng" smtClean="0">
                <a:latin typeface="Arial Narrow" pitchFamily="34" charset="0"/>
              </a:rPr>
              <a:t>Destructor</a:t>
            </a:r>
            <a:r>
              <a:rPr lang="es-ES" sz="3700" b="1" smtClean="0">
                <a:latin typeface="Arial Narrow" pitchFamily="34" charset="0"/>
              </a:rPr>
              <a:t> de un evento o causa de lo que nos desagrada.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s-ES" sz="3100" b="1" smtClean="0">
                <a:latin typeface="Arial Narrow" pitchFamily="34" charset="0"/>
              </a:rPr>
              <a:t>(A veces resulta en querer vengarse y humillar al objeto de la ira, y resulta en odio de ellos.  Nota: Es peligroso en la familia con esposas e hijos a quienes uno puede dañar.)</a:t>
            </a:r>
          </a:p>
          <a:p>
            <a:pPr lvl="2" eaLnBrk="1" hangingPunct="1">
              <a:buFont typeface="Wingdings" pitchFamily="2" charset="2"/>
              <a:buNone/>
            </a:pPr>
            <a:endParaRPr lang="es-ES" sz="31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4.  </a:t>
            </a:r>
            <a:r>
              <a:rPr lang="es-ES" sz="3700" b="1" u="sng" smtClean="0">
                <a:latin typeface="Arial Narrow" pitchFamily="34" charset="0"/>
              </a:rPr>
              <a:t>Distorsión</a:t>
            </a:r>
            <a:r>
              <a:rPr lang="es-ES" sz="3700" b="1" smtClean="0">
                <a:latin typeface="Arial Narrow" pitchFamily="34" charset="0"/>
              </a:rPr>
              <a:t> del evento que nos molesta.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LOS CUATRO OYENTES</a:t>
            </a:r>
            <a:br>
              <a:rPr lang="en-US" sz="3200" smtClean="0"/>
            </a:br>
            <a:r>
              <a:rPr lang="en-US" sz="1800" smtClean="0"/>
              <a:t>Lucas 8:4-21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105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1.  El oyente </a:t>
            </a:r>
            <a:r>
              <a:rPr lang="en-US" sz="3600" b="1" u="sng" smtClean="0">
                <a:solidFill>
                  <a:srgbClr val="A50021"/>
                </a:solidFill>
              </a:rPr>
              <a:t>Indiferente</a:t>
            </a:r>
          </a:p>
          <a:p>
            <a:pPr lvl="1" eaLnBrk="1" hangingPunct="1"/>
            <a:r>
              <a:rPr lang="en-US" b="1" smtClean="0"/>
              <a:t>Isaias 53:6</a:t>
            </a:r>
          </a:p>
          <a:p>
            <a:pPr eaLnBrk="1" hangingPunct="1">
              <a:buFontTx/>
              <a:buNone/>
            </a:pPr>
            <a:r>
              <a:rPr lang="en-US" b="1" smtClean="0"/>
              <a:t>	– “junto al camino”</a:t>
            </a:r>
          </a:p>
          <a:p>
            <a:pPr eaLnBrk="1" hangingPunct="1"/>
            <a:endParaRPr lang="en-US" sz="2000" b="1" smtClean="0"/>
          </a:p>
          <a:p>
            <a:pPr lvl="1" eaLnBrk="1" hangingPunct="1"/>
            <a:r>
              <a:rPr lang="en-US" b="1" smtClean="0"/>
              <a:t>No receptivo</a:t>
            </a:r>
          </a:p>
          <a:p>
            <a:pPr lvl="2" eaLnBrk="1" hangingPunct="1"/>
            <a:r>
              <a:rPr lang="en-US" b="1" smtClean="0"/>
              <a:t>pájaros devoran semilla</a:t>
            </a:r>
          </a:p>
          <a:p>
            <a:pPr lvl="2" eaLnBrk="1" hangingPunct="1"/>
            <a:endParaRPr lang="en-US" b="1" smtClean="0"/>
          </a:p>
          <a:p>
            <a:pPr lvl="1" eaLnBrk="1" hangingPunct="1"/>
            <a:r>
              <a:rPr lang="en-US" b="1" smtClean="0"/>
              <a:t>Inútil en servicio</a:t>
            </a:r>
          </a:p>
          <a:p>
            <a:pPr lvl="2" eaLnBrk="1" hangingPunct="1"/>
            <a:r>
              <a:rPr lang="en-US" b="1" smtClean="0"/>
              <a:t>no da fruto</a:t>
            </a:r>
          </a:p>
        </p:txBody>
      </p:sp>
      <p:pic>
        <p:nvPicPr>
          <p:cNvPr id="73732" name="Picture 4" descr="j034357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905000"/>
            <a:ext cx="2719388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latin typeface="Arial Narrow" pitchFamily="34" charset="0"/>
              </a:rPr>
              <a:t>II. Causas de la ira (“disgustos”)   (Números 20:1-13)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500" smtClean="0">
                <a:latin typeface="Arial Narrow" pitchFamily="34" charset="0"/>
              </a:rPr>
              <a:t> </a:t>
            </a:r>
            <a:r>
              <a:rPr lang="es-ES" sz="3300" b="1" smtClean="0">
                <a:latin typeface="Arial Narrow" pitchFamily="34" charset="0"/>
              </a:rPr>
              <a:t>1. </a:t>
            </a:r>
            <a:r>
              <a:rPr lang="es-ES" sz="3300" b="1" u="sng" smtClean="0">
                <a:latin typeface="Arial Narrow" pitchFamily="34" charset="0"/>
              </a:rPr>
              <a:t>Frustración</a:t>
            </a:r>
            <a:r>
              <a:rPr lang="es-ES" sz="3300" b="1" smtClean="0">
                <a:latin typeface="Arial Narrow" pitchFamily="34" charset="0"/>
              </a:rPr>
              <a:t> de metas y de circunstancias irritables que no se cambian</a:t>
            </a:r>
          </a:p>
          <a:p>
            <a:pPr eaLnBrk="1" hangingPunct="1"/>
            <a:r>
              <a:rPr lang="es-ES" sz="2500" smtClean="0">
                <a:latin typeface="Arial Narrow" pitchFamily="34" charset="0"/>
              </a:rPr>
              <a:t>* Muchas veces es “frustración” con las autoridades (padres, esposos, jefes, pastores, maestros) que no aprueban de nuestras acciones; otras veces viene por causa de otros seres queridos no nos respetan (esposas, hijos, hermanos)</a:t>
            </a:r>
          </a:p>
          <a:p>
            <a:pPr eaLnBrk="1" hangingPunct="1"/>
            <a:r>
              <a:rPr lang="es-ES" sz="2500" smtClean="0">
                <a:latin typeface="Arial Narrow" pitchFamily="34" charset="0"/>
              </a:rPr>
              <a:t>* Muchas veces no tiene “enfoque” y se irrita con cualquiera molestia (</a:t>
            </a:r>
            <a:r>
              <a:rPr lang="es-ES" sz="2500" b="1" u="sng" smtClean="0">
                <a:latin typeface="Arial Narrow" pitchFamily="34" charset="0"/>
              </a:rPr>
              <a:t>Prov. 17:14</a:t>
            </a:r>
            <a:r>
              <a:rPr lang="es-ES" sz="2500" smtClean="0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685800"/>
            <a:ext cx="8540750" cy="541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300" b="1" smtClean="0">
                <a:latin typeface="Arial Narrow" pitchFamily="34" charset="0"/>
              </a:rPr>
              <a:t> 2. </a:t>
            </a:r>
            <a:r>
              <a:rPr lang="es-ES" sz="3300" b="1" u="sng" smtClean="0">
                <a:latin typeface="Arial Narrow" pitchFamily="34" charset="0"/>
              </a:rPr>
              <a:t>Daños</a:t>
            </a:r>
            <a:r>
              <a:rPr lang="es-ES" sz="3300" b="1" smtClean="0">
                <a:latin typeface="Arial Narrow" pitchFamily="34" charset="0"/>
              </a:rPr>
              <a:t> o la ira dirigida a la violación de nuestros supuestos “derechos”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s-ES" sz="2900" b="1" smtClean="0">
                <a:latin typeface="Arial Narrow" pitchFamily="34" charset="0"/>
              </a:rPr>
              <a:t>(especialmente si alguien nos causa dolor por su critica después de nuestros esfuerzos por ayudarlos—Ex. 32:7-14)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3300" b="1" smtClean="0">
                <a:latin typeface="Arial Narrow" pitchFamily="34" charset="0"/>
              </a:rPr>
              <a:t> 3.  </a:t>
            </a:r>
            <a:r>
              <a:rPr lang="es-ES" sz="3300" b="1" u="sng" smtClean="0">
                <a:latin typeface="Arial Narrow" pitchFamily="34" charset="0"/>
              </a:rPr>
              <a:t>Miedo</a:t>
            </a:r>
            <a:r>
              <a:rPr lang="es-ES" sz="3300" b="1" smtClean="0">
                <a:latin typeface="Arial Narrow" pitchFamily="34" charset="0"/>
              </a:rPr>
              <a:t> (especialmente si alguien quisiera matarnos-Ex. 17:1-4)</a:t>
            </a:r>
          </a:p>
          <a:p>
            <a:pPr lvl="2" eaLnBrk="1" hangingPunct="1"/>
            <a:r>
              <a:rPr lang="es-ES" sz="2600" b="1" smtClean="0">
                <a:latin typeface="Arial Narrow" pitchFamily="34" charset="0"/>
              </a:rPr>
              <a:t>Puede ser bueno si resulta en una defensa contra un agresor injusto o amenazador (produce adrenalina para fuerza especial)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838200"/>
            <a:ext cx="8540750" cy="5260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4.  </a:t>
            </a:r>
            <a:r>
              <a:rPr lang="es-ES" sz="3700" b="1" u="sng" smtClean="0">
                <a:latin typeface="Arial Narrow" pitchFamily="34" charset="0"/>
              </a:rPr>
              <a:t>Amargura</a:t>
            </a:r>
            <a:r>
              <a:rPr lang="es-ES" sz="3700" b="1" smtClean="0">
                <a:latin typeface="Arial Narrow" pitchFamily="34" charset="0"/>
              </a:rPr>
              <a:t> – Ef. 4:31; Col. 3:19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s-ES" sz="3300" b="1" smtClean="0">
                <a:latin typeface="Arial Narrow" pitchFamily="34" charset="0"/>
              </a:rPr>
              <a:t>(nota: “amargo” viene de “agudo”, “con un punto”);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s-ES" sz="3300" b="1" smtClean="0">
                <a:latin typeface="Arial Narrow" pitchFamily="34" charset="0"/>
              </a:rPr>
              <a:t>Heb. 12:15; Rom. 3:14 (marca del pecador)</a:t>
            </a:r>
          </a:p>
          <a:p>
            <a:pPr eaLnBrk="1" hangingPunct="1"/>
            <a:endParaRPr lang="es-ES" sz="12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5.  </a:t>
            </a:r>
            <a:r>
              <a:rPr lang="es-ES" sz="3700" b="1" u="sng" smtClean="0">
                <a:latin typeface="Arial Narrow" pitchFamily="34" charset="0"/>
              </a:rPr>
              <a:t>Indignación justa</a:t>
            </a:r>
            <a:r>
              <a:rPr lang="es-ES" sz="3700" b="1" smtClean="0">
                <a:latin typeface="Arial Narrow" pitchFamily="34" charset="0"/>
              </a:rPr>
              <a:t> – </a:t>
            </a:r>
            <a:r>
              <a:rPr lang="es-ES" sz="3700" b="1" u="sng" smtClean="0">
                <a:latin typeface="Arial Narrow" pitchFamily="34" charset="0"/>
              </a:rPr>
              <a:t>Marcos 11:15-17</a:t>
            </a:r>
            <a:r>
              <a:rPr lang="es-ES" sz="3700" b="1" smtClean="0">
                <a:latin typeface="Arial Narrow" pitchFamily="34" charset="0"/>
              </a:rPr>
              <a:t> – Dirigido contra injusticia para avanzar el reino de Dios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s-ES" sz="3100" b="1" smtClean="0">
                <a:latin typeface="Arial Narrow" pitchFamily="34" charset="0"/>
              </a:rPr>
              <a:t>		(nunca es por una ofensa personal)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pPr eaLnBrk="1" hangingPunct="1"/>
            <a:r>
              <a:rPr lang="es-ES" sz="3700" b="1" smtClean="0">
                <a:latin typeface="Arial Narrow" pitchFamily="34" charset="0"/>
              </a:rPr>
              <a:t>* Nota otras ocasiones en la vida de Cristo:  Sanidad el sábado-</a:t>
            </a:r>
            <a:r>
              <a:rPr lang="es-ES" sz="3700" b="1" u="sng" smtClean="0">
                <a:latin typeface="Arial Narrow" pitchFamily="34" charset="0"/>
              </a:rPr>
              <a:t>Mar. 3:5</a:t>
            </a:r>
            <a:r>
              <a:rPr lang="es-ES" sz="3700" b="1" smtClean="0">
                <a:latin typeface="Arial Narrow" pitchFamily="34" charset="0"/>
              </a:rPr>
              <a:t>;  Religiosos – Mat. 23:13-15</a:t>
            </a:r>
          </a:p>
          <a:p>
            <a:pPr eaLnBrk="1" hangingPunct="1"/>
            <a:endParaRPr lang="es-ES" sz="3700" b="1" smtClean="0">
              <a:latin typeface="Arial Narrow" pitchFamily="34" charset="0"/>
            </a:endParaRPr>
          </a:p>
          <a:p>
            <a:pPr eaLnBrk="1" hangingPunct="1"/>
            <a:r>
              <a:rPr lang="es-ES" sz="3700" b="1" smtClean="0">
                <a:latin typeface="Arial Narrow" pitchFamily="34" charset="0"/>
              </a:rPr>
              <a:t>* Nota que nunca hay “pérdida de control” emocional—uno podría escribir, predicar o estudiar con más inspiración y lógica en estos momentos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u="sng" smtClean="0">
                <a:latin typeface="Arial Narrow" pitchFamily="34" charset="0"/>
              </a:rPr>
              <a:t>III.  Distorsiones causadas por el enojo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300" b="1" smtClean="0">
                <a:latin typeface="Arial Narrow" pitchFamily="34" charset="0"/>
              </a:rPr>
              <a:t> 1.  </a:t>
            </a:r>
            <a:r>
              <a:rPr lang="es-ES" sz="3300" b="1" u="sng" smtClean="0">
                <a:latin typeface="Arial Narrow" pitchFamily="34" charset="0"/>
              </a:rPr>
              <a:t>Conversación</a:t>
            </a:r>
            <a:r>
              <a:rPr lang="es-ES" sz="3300" b="1" smtClean="0">
                <a:latin typeface="Arial Narrow" pitchFamily="34" charset="0"/>
              </a:rPr>
              <a:t>  “áspera” (</a:t>
            </a:r>
            <a:r>
              <a:rPr lang="es-ES" sz="3300" b="1" u="sng" smtClean="0">
                <a:latin typeface="Arial Narrow" pitchFamily="34" charset="0"/>
              </a:rPr>
              <a:t>Números 20:10; Ef. 4:29-30; Sal. 106:32-33</a:t>
            </a:r>
            <a:r>
              <a:rPr lang="es-ES" sz="3300" b="1" smtClean="0">
                <a:latin typeface="Arial Narrow" pitchFamily="34" charset="0"/>
              </a:rPr>
              <a:t>) – </a:t>
            </a:r>
            <a:r>
              <a:rPr lang="es-ES" b="1" smtClean="0">
                <a:latin typeface="Arial Narrow" pitchFamily="34" charset="0"/>
              </a:rPr>
              <a:t>palabras  ásperas y “sarcásticas” (=cortantes y carnales)</a:t>
            </a:r>
          </a:p>
          <a:p>
            <a:pPr eaLnBrk="1" hangingPunct="1">
              <a:buFont typeface="Wingdings" pitchFamily="2" charset="2"/>
              <a:buNone/>
            </a:pPr>
            <a:endParaRPr lang="es-ES" sz="9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300" b="1" smtClean="0">
                <a:latin typeface="Arial Narrow" pitchFamily="34" charset="0"/>
              </a:rPr>
              <a:t> 2.  Concepto propio (</a:t>
            </a:r>
            <a:r>
              <a:rPr lang="es-ES" sz="3300" b="1" u="sng" smtClean="0">
                <a:latin typeface="Arial Narrow" pitchFamily="34" charset="0"/>
              </a:rPr>
              <a:t>Rom. 12:3</a:t>
            </a:r>
            <a:r>
              <a:rPr lang="es-ES" sz="3300" b="1" smtClean="0">
                <a:latin typeface="Arial Narrow" pitchFamily="34" charset="0"/>
              </a:rPr>
              <a:t>) – Se frustra porque piensa que </a:t>
            </a:r>
            <a:r>
              <a:rPr lang="es-ES" sz="3300" b="1" u="sng" smtClean="0">
                <a:latin typeface="Arial Narrow" pitchFamily="34" charset="0"/>
              </a:rPr>
              <a:t>su</a:t>
            </a:r>
            <a:r>
              <a:rPr lang="es-ES" sz="3300" b="1" smtClean="0">
                <a:latin typeface="Arial Narrow" pitchFamily="34" charset="0"/>
              </a:rPr>
              <a:t> manera de hacer las cosas es la mejor, pero nadie “la respeta” para tomarla en cuenta.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3.  Concepto de otros – Falta respeto por otros cuando usa palabras ásperas como si el otro no tuviera valor para merecer un trato mejor.</a:t>
            </a:r>
          </a:p>
          <a:p>
            <a:pPr eaLnBrk="1" hangingPunct="1">
              <a:buFont typeface="Wingdings" pitchFamily="2" charset="2"/>
              <a:buNone/>
            </a:pPr>
            <a:endParaRPr lang="es-ES" sz="37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 4.  Mandatos de Dios – No cree que seguir Sus mandatos sería mejor o funcionaría.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latin typeface="Arial Narrow" pitchFamily="34" charset="0"/>
              </a:rPr>
              <a:t>IV.  Expresiones de la ira = Reconociendo la “ira” pecaminosa: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smtClean="0">
                <a:latin typeface="Arial Narrow" pitchFamily="34" charset="0"/>
              </a:rPr>
              <a:t> 1.  “Estallarse” y causar daño a otros (con palabras o por romper cosas en violencia por ira)  </a:t>
            </a:r>
            <a:r>
              <a:rPr lang="es-ES" sz="3700" b="1" u="sng" smtClean="0">
                <a:latin typeface="Arial Narrow" pitchFamily="34" charset="0"/>
              </a:rPr>
              <a:t>Pr. 29:22</a:t>
            </a:r>
          </a:p>
          <a:p>
            <a:pPr eaLnBrk="1" hangingPunct="1">
              <a:buFont typeface="Wingdings" pitchFamily="2" charset="2"/>
              <a:buNone/>
            </a:pPr>
            <a:endParaRPr lang="es-ES" sz="1900" b="1" u="sng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700" smtClean="0"/>
              <a:t> 2.  “Callarse” y causar úlceras y amargura adentro de uno mismo, o hasta irritarse con Dios.</a:t>
            </a:r>
            <a:endParaRPr lang="es-ES" sz="370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s-ES" smtClean="0"/>
              <a:t>Guardar rencor y meditar en la ofensa sobre la noche, pensando en venganza – </a:t>
            </a:r>
            <a:r>
              <a:rPr lang="es-ES" b="1" u="sng" smtClean="0"/>
              <a:t>Efesios 4:26-27</a:t>
            </a:r>
            <a:r>
              <a:rPr lang="es-ES" smtClean="0"/>
              <a:t> (Fil 4:8-9)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s-ES" sz="1500" smtClean="0"/>
          </a:p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s-ES" smtClean="0"/>
              <a:t>No querer con sinceridad una reconciliación y paz con el ofensor (da lugar al diablo). </a:t>
            </a:r>
            <a:r>
              <a:rPr lang="es-ES" b="1" u="sng" smtClean="0"/>
              <a:t>Rom 12:17-21</a:t>
            </a:r>
          </a:p>
          <a:p>
            <a:pPr marL="2209800" lvl="4" indent="-381000" eaLnBrk="1" hangingPunct="1">
              <a:buFont typeface="Wingdings" pitchFamily="2" charset="2"/>
              <a:buNone/>
            </a:pPr>
            <a:endParaRPr lang="es-ES" sz="11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s-ES" smtClean="0"/>
              <a:t>5.  * Nota: Hace que uno no quiere orar o leer la Biblia mucho, especialmente con el ofensor (</a:t>
            </a:r>
            <a:r>
              <a:rPr lang="es-ES" b="1" u="sng" smtClean="0"/>
              <a:t>Mateo 5:23-24; 1 Ped. 3:7</a:t>
            </a:r>
            <a:r>
              <a:rPr lang="es-ES" smtClean="0"/>
              <a:t>)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latin typeface="Arial Narrow" pitchFamily="34" charset="0"/>
              </a:rPr>
              <a:t>V.  El corazón del Asunto = Incredulidad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Arial Narrow" pitchFamily="34" charset="0"/>
              </a:rPr>
              <a:t>Dios reprendió a Moisés por su incredulidad y por no haber “santificado a Dios” ante el pueblo, no tanto por su ira mayormente (</a:t>
            </a:r>
            <a:r>
              <a:rPr lang="es-ES" b="1" u="sng" smtClean="0">
                <a:latin typeface="Arial Narrow" pitchFamily="34" charset="0"/>
              </a:rPr>
              <a:t>Núm. 20:12</a:t>
            </a:r>
            <a:r>
              <a:rPr lang="es-ES" b="1" smtClean="0">
                <a:latin typeface="Arial Narrow" pitchFamily="34" charset="0"/>
              </a:rPr>
              <a:t>)</a:t>
            </a:r>
          </a:p>
          <a:p>
            <a:pPr eaLnBrk="1" hangingPunct="1"/>
            <a:r>
              <a:rPr lang="es-ES" b="1" smtClean="0">
                <a:latin typeface="Arial Narrow" pitchFamily="34" charset="0"/>
              </a:rPr>
              <a:t>“Santificar” = “apartar a Dios como algo o alguien  especial”</a:t>
            </a:r>
          </a:p>
          <a:p>
            <a:pPr eaLnBrk="1" hangingPunct="1"/>
            <a:r>
              <a:rPr lang="es-ES" b="1" smtClean="0">
                <a:latin typeface="Arial Narrow" pitchFamily="34" charset="0"/>
              </a:rPr>
              <a:t>El acto de Moisés quitó la vista del pueblo de DIOS y la fijó en Moisés por su reacción emocional y desobediencia.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914400"/>
            <a:ext cx="8540750" cy="5184775"/>
          </a:xfrm>
        </p:spPr>
        <p:txBody>
          <a:bodyPr/>
          <a:lstStyle/>
          <a:p>
            <a:pPr eaLnBrk="1" hangingPunct="1"/>
            <a:r>
              <a:rPr lang="es-ES" sz="3700" b="1" u="sng" smtClean="0">
                <a:latin typeface="Arial Narrow" pitchFamily="34" charset="0"/>
              </a:rPr>
              <a:t>Ex. 17:2, 7</a:t>
            </a:r>
            <a:r>
              <a:rPr lang="es-ES" sz="3700" b="1" smtClean="0">
                <a:latin typeface="Arial Narrow" pitchFamily="34" charset="0"/>
              </a:rPr>
              <a:t> – La primera vez que había murmuraciones, Moisés les recordó al pueblo que su queja era contra DIOS, no él, por la falta de agua.  </a:t>
            </a:r>
          </a:p>
          <a:p>
            <a:pPr lvl="1" eaLnBrk="1" hangingPunct="1"/>
            <a:r>
              <a:rPr lang="es-ES" sz="3300" b="1" smtClean="0">
                <a:latin typeface="Arial Narrow" pitchFamily="34" charset="0"/>
              </a:rPr>
              <a:t>Les apuntó a DIOS como su única esperanza y </a:t>
            </a:r>
          </a:p>
          <a:p>
            <a:pPr lvl="1" eaLnBrk="1" hangingPunct="1"/>
            <a:r>
              <a:rPr lang="es-ES" sz="3300" b="1" smtClean="0">
                <a:latin typeface="Arial Narrow" pitchFamily="34" charset="0"/>
              </a:rPr>
              <a:t>usó la falta de agua para hacerles ver sus pecados, rebelion y falta de espiritualidad.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El Oyente </a:t>
            </a:r>
            <a:r>
              <a:rPr lang="en-US" smtClean="0">
                <a:solidFill>
                  <a:srgbClr val="A50021"/>
                </a:solidFill>
              </a:rPr>
              <a:t>Impulsivo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7818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Poca profundidad</a:t>
            </a:r>
          </a:p>
          <a:p>
            <a:pPr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Calor del sol quema y desanima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Emocional e insincero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No cuenta el costo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No dispuesto a pagar el precio</a:t>
            </a:r>
          </a:p>
        </p:txBody>
      </p:sp>
      <p:pic>
        <p:nvPicPr>
          <p:cNvPr id="74756" name="Picture 4" descr="j02335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33600"/>
            <a:ext cx="2663825" cy="26670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Narrow" pitchFamily="34" charset="0"/>
              </a:rPr>
              <a:t>El obstáculo más grande que enfrentamos en tratar con el enojo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4600" b="1" smtClean="0">
                <a:latin typeface="Arial Narrow" pitchFamily="34" charset="0"/>
              </a:rPr>
              <a:t>es nuestro fracaso espiritual por </a:t>
            </a:r>
            <a:r>
              <a:rPr lang="es-ES" sz="4600" b="1" u="sng" smtClean="0">
                <a:latin typeface="Arial Narrow" pitchFamily="34" charset="0"/>
              </a:rPr>
              <a:t>no creer que la manera que Dios designa para manejar un problema es la MEJOR manera.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latin typeface="Arial Narrow" pitchFamily="34" charset="0"/>
              </a:rPr>
              <a:t>Sección 2:  Hay 2 reacciones a la manera biblica </a:t>
            </a:r>
            <a:r>
              <a:rPr lang="es-ES" sz="3200" b="1" u="sng" smtClean="0">
                <a:latin typeface="Arial Narrow" pitchFamily="34" charset="0"/>
              </a:rPr>
              <a:t>de</a:t>
            </a:r>
            <a:r>
              <a:rPr lang="es-ES" b="1" u="sng" smtClean="0">
                <a:latin typeface="Arial Narrow" pitchFamily="34" charset="0"/>
              </a:rPr>
              <a:t> manejar problemas: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ES" sz="3300" b="1" smtClean="0">
                <a:latin typeface="Arial Narrow" pitchFamily="34" charset="0"/>
              </a:rPr>
              <a:t>El </a:t>
            </a:r>
            <a:r>
              <a:rPr lang="es-ES" sz="3300" b="1" u="sng" smtClean="0">
                <a:latin typeface="Arial Narrow" pitchFamily="34" charset="0"/>
              </a:rPr>
              <a:t>orgullo</a:t>
            </a:r>
            <a:r>
              <a:rPr lang="es-ES" sz="3300" b="1" smtClean="0">
                <a:latin typeface="Arial Narrow" pitchFamily="34" charset="0"/>
              </a:rPr>
              <a:t> nos hace sentirnos irritados y desconfiados de esa manera de manejar los problemas.  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es-ES" sz="2900" b="1" smtClean="0">
                <a:latin typeface="Arial Narrow" pitchFamily="34" charset="0"/>
              </a:rPr>
              <a:t>Así seguimos enfocándonos en cambiar el evento o las personas que nos han irritado. 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es-ES" sz="2900" b="1" smtClean="0">
                <a:latin typeface="Arial Narrow" pitchFamily="34" charset="0"/>
              </a:rPr>
              <a:t>Ser terco solamente nos mantiene como esclavos a nuestro enojo por rehusar aceptar la manera de Dios de manejar los problemas.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838200"/>
            <a:ext cx="8540750" cy="52609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s-ES" sz="3700" b="1" smtClean="0">
                <a:latin typeface="Arial Narrow" pitchFamily="34" charset="0"/>
              </a:rPr>
              <a:t>La </a:t>
            </a:r>
            <a:r>
              <a:rPr lang="es-ES" sz="3700" b="1" u="sng" smtClean="0">
                <a:latin typeface="Arial Narrow" pitchFamily="34" charset="0"/>
              </a:rPr>
              <a:t>mansedumbre</a:t>
            </a:r>
            <a:r>
              <a:rPr lang="es-ES" sz="3700" b="1" smtClean="0">
                <a:latin typeface="Arial Narrow" pitchFamily="34" charset="0"/>
              </a:rPr>
              <a:t> </a:t>
            </a:r>
          </a:p>
          <a:p>
            <a:pPr marL="990600" lvl="1" indent="-533400" eaLnBrk="1" hangingPunct="1"/>
            <a:r>
              <a:rPr lang="es-ES" sz="3300" b="1" smtClean="0">
                <a:latin typeface="Arial Narrow" pitchFamily="34" charset="0"/>
              </a:rPr>
              <a:t>nos hace ver nuestros fallos y</a:t>
            </a:r>
          </a:p>
          <a:p>
            <a:pPr marL="990600" lvl="1" indent="-533400" eaLnBrk="1" hangingPunct="1"/>
            <a:r>
              <a:rPr lang="es-ES" sz="3300" b="1" smtClean="0">
                <a:latin typeface="Arial Narrow" pitchFamily="34" charset="0"/>
              </a:rPr>
              <a:t>nuestra necesidad de ser transformados en la imagen de Cristo </a:t>
            </a:r>
          </a:p>
          <a:p>
            <a:pPr marL="1371600" lvl="2" indent="-457200" eaLnBrk="1" hangingPunct="1"/>
            <a:r>
              <a:rPr lang="es-ES" sz="3100" b="1" smtClean="0">
                <a:latin typeface="Arial Narrow" pitchFamily="34" charset="0"/>
              </a:rPr>
              <a:t>en el poder del Espíritu </a:t>
            </a:r>
          </a:p>
          <a:p>
            <a:pPr marL="1371600" lvl="2" indent="-457200" eaLnBrk="1" hangingPunct="1"/>
            <a:r>
              <a:rPr lang="es-ES" sz="3100" b="1" smtClean="0">
                <a:latin typeface="Arial Narrow" pitchFamily="34" charset="0"/>
              </a:rPr>
              <a:t>que obra por la oración y </a:t>
            </a:r>
          </a:p>
          <a:p>
            <a:pPr marL="1371600" lvl="2" indent="-457200" eaLnBrk="1" hangingPunct="1"/>
            <a:r>
              <a:rPr lang="es-ES" sz="3100" b="1" smtClean="0">
                <a:latin typeface="Arial Narrow" pitchFamily="34" charset="0"/>
              </a:rPr>
              <a:t>por la Palabra </a:t>
            </a:r>
          </a:p>
          <a:p>
            <a:pPr marL="1371600" lvl="2" indent="-457200" eaLnBrk="1" hangingPunct="1"/>
            <a:r>
              <a:rPr lang="es-ES" sz="3100" b="1" smtClean="0">
                <a:latin typeface="Arial Narrow" pitchFamily="34" charset="0"/>
              </a:rPr>
              <a:t>con el compañerismo cristiano y </a:t>
            </a:r>
          </a:p>
          <a:p>
            <a:pPr marL="1371600" lvl="2" indent="-457200" eaLnBrk="1" hangingPunct="1"/>
            <a:r>
              <a:rPr lang="es-ES" sz="3100" b="1" smtClean="0">
                <a:latin typeface="Arial Narrow" pitchFamily="34" charset="0"/>
              </a:rPr>
              <a:t>el evangelismo.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folHlink"/>
                </a:solidFill>
                <a:latin typeface="Arial Narrow" pitchFamily="34" charset="0"/>
              </a:rPr>
              <a:t>Recuerda: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4100" b="1" smtClean="0">
                <a:latin typeface="Arial Narrow" pitchFamily="34" charset="0"/>
              </a:rPr>
              <a:t>El control de las emociones ES POSIBLE, aunque SOLO EN EL PODER DE DIOS</a:t>
            </a:r>
          </a:p>
          <a:p>
            <a:pPr eaLnBrk="1" hangingPunct="1"/>
            <a:endParaRPr lang="es-ES" sz="25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4100" b="1" smtClean="0">
                <a:latin typeface="Arial Narrow" pitchFamily="34" charset="0"/>
              </a:rPr>
              <a:t> (Filip. 4:13;  Gálatas 5:22-“paciencia...templanza”)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latin typeface="Arial Narrow" pitchFamily="34" charset="0"/>
              </a:rPr>
              <a:t>VI.  Remedios</a:t>
            </a:r>
            <a:r>
              <a:rPr lang="es-ES" smtClean="0">
                <a:latin typeface="Arial Narrow" pitchFamily="34" charset="0"/>
              </a:rPr>
              <a:t>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ES" sz="3700" b="1" smtClean="0">
                <a:latin typeface="Arial Narrow" pitchFamily="34" charset="0"/>
              </a:rPr>
              <a:t>Hacer una lista de las cosas que encienden los tres “fuegos” debajo de nuestra ira emocional = disgustos.   </a:t>
            </a:r>
          </a:p>
          <a:p>
            <a:pPr marL="990600" lvl="1" indent="-533400" eaLnBrk="1" hangingPunct="1"/>
            <a:r>
              <a:rPr lang="es-ES" sz="3300" b="1" smtClean="0">
                <a:latin typeface="Arial Narrow" pitchFamily="34" charset="0"/>
              </a:rPr>
              <a:t>Buscar el perspectivo de DIOS de cada cosa y CONFESAR SU culpa en la relación ofensiva si tiene algo.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*  Ver lo que le disgusto desde el punto de vista de Dios y orar para reaccionar como Dios desea.</a:t>
            </a:r>
          </a:p>
          <a:p>
            <a:pPr eaLnBrk="1" hangingPunct="1">
              <a:buFont typeface="Wingdings" pitchFamily="2" charset="2"/>
              <a:buNone/>
            </a:pPr>
            <a:endParaRPr lang="es-ES" sz="37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* Hace falta estar dispuesto a cambiar </a:t>
            </a:r>
            <a:r>
              <a:rPr lang="es-ES" sz="3700" b="1" u="sng" smtClean="0">
                <a:latin typeface="Arial Narrow" pitchFamily="34" charset="0"/>
              </a:rPr>
              <a:t>nuestra</a:t>
            </a:r>
            <a:r>
              <a:rPr lang="es-ES" sz="3700" b="1" smtClean="0">
                <a:latin typeface="Arial Narrow" pitchFamily="34" charset="0"/>
              </a:rPr>
              <a:t> perspectiva (Romanos 12:2) y ser transformados por la renovación de nuestra mente por el Espíritu.</a:t>
            </a:r>
            <a:endParaRPr lang="es-ES" sz="3700" b="1" smtClean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s-ES" sz="3700" b="1" smtClean="0">
                <a:latin typeface="Arial Narrow" pitchFamily="34" charset="0"/>
              </a:rPr>
              <a:t>“Renovar la mente” en el poder del Espíritu Santo, </a:t>
            </a:r>
          </a:p>
          <a:p>
            <a:pPr marL="609600" indent="-609600" eaLnBrk="1" hangingPunct="1"/>
            <a:r>
              <a:rPr lang="es-ES" b="1" smtClean="0">
                <a:latin typeface="Arial Narrow" pitchFamily="34" charset="0"/>
              </a:rPr>
              <a:t>reconociendo que hace falta más que una determinación carnal a cambiar.  </a:t>
            </a:r>
          </a:p>
          <a:p>
            <a:pPr marL="609600" indent="-609600" eaLnBrk="1" hangingPunct="1"/>
            <a:r>
              <a:rPr lang="es-ES" b="1" smtClean="0">
                <a:latin typeface="Arial Narrow" pitchFamily="34" charset="0"/>
              </a:rPr>
              <a:t>Memoriza y medita en las promesas de la Palabra de Dios y confía en ellas, </a:t>
            </a:r>
          </a:p>
          <a:p>
            <a:pPr marL="609600" indent="-609600" eaLnBrk="1" hangingPunct="1"/>
            <a:r>
              <a:rPr lang="es-ES" b="1" smtClean="0">
                <a:latin typeface="Arial Narrow" pitchFamily="34" charset="0"/>
              </a:rPr>
              <a:t>dependiendo del Señor a ayudarnos a obedecer y reaccionar como Dios quiere.  </a:t>
            </a:r>
          </a:p>
          <a:p>
            <a:pPr marL="609600" indent="-609600" eaLnBrk="1" hangingPunct="1"/>
            <a:r>
              <a:rPr lang="es-ES" b="1" smtClean="0">
                <a:latin typeface="Arial Narrow" pitchFamily="34" charset="0"/>
              </a:rPr>
              <a:t>Recuerda la “inutilidad” de la ira carnal.  </a:t>
            </a:r>
          </a:p>
          <a:p>
            <a:pPr marL="609600" indent="-609600" eaLnBrk="1" hangingPunct="1"/>
            <a:r>
              <a:rPr lang="es-ES" b="1" smtClean="0">
                <a:solidFill>
                  <a:schemeClr val="folHlink"/>
                </a:solidFill>
                <a:latin typeface="Arial Narrow" pitchFamily="34" charset="0"/>
              </a:rPr>
              <a:t>Sant. 1:19-20.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685800"/>
            <a:ext cx="8540750" cy="54133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s-ES" sz="3700" b="1" u="sng" smtClean="0">
                <a:latin typeface="Arial Narrow" pitchFamily="34" charset="0"/>
              </a:rPr>
              <a:t>Estudia la Palabra</a:t>
            </a:r>
            <a:r>
              <a:rPr lang="es-ES" sz="3300" b="1" smtClean="0">
                <a:latin typeface="Arial Narrow" pitchFamily="34" charset="0"/>
              </a:rPr>
              <a:t> acerca de temas </a:t>
            </a:r>
          </a:p>
          <a:p>
            <a:pPr marL="990600" lvl="1" indent="-533400" eaLnBrk="1" hangingPunct="1"/>
            <a:r>
              <a:rPr lang="es-ES" sz="2900" b="1" smtClean="0">
                <a:latin typeface="Arial Narrow" pitchFamily="34" charset="0"/>
              </a:rPr>
              <a:t>como el sufrimiento, </a:t>
            </a:r>
          </a:p>
          <a:p>
            <a:pPr marL="990600" lvl="1" indent="-533400" eaLnBrk="1" hangingPunct="1"/>
            <a:r>
              <a:rPr lang="es-ES" sz="2900" b="1" smtClean="0">
                <a:latin typeface="Arial Narrow" pitchFamily="34" charset="0"/>
              </a:rPr>
              <a:t>el deseo de Dios para ver unidad entre los hermanos (Sal. 133), </a:t>
            </a:r>
          </a:p>
          <a:p>
            <a:pPr marL="990600" lvl="1" indent="-533400" eaLnBrk="1" hangingPunct="1"/>
            <a:r>
              <a:rPr lang="es-ES" sz="2900" b="1" smtClean="0">
                <a:latin typeface="Arial Narrow" pitchFamily="34" charset="0"/>
              </a:rPr>
              <a:t>la importancia de un buen testimonio para con los de afuera para poder ganarles al Señor, </a:t>
            </a:r>
          </a:p>
          <a:p>
            <a:pPr marL="990600" lvl="1" indent="-533400" eaLnBrk="1" hangingPunct="1"/>
            <a:r>
              <a:rPr lang="es-ES" sz="2900" b="1" smtClean="0">
                <a:latin typeface="Arial Narrow" pitchFamily="34" charset="0"/>
              </a:rPr>
              <a:t>la manera bíblica de resolver ofensas, etc.  (Salmos, Mat. 18:15-17; 1ª Pedro, Santiago, 2ª Corintios; 1ª Juan)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s-ES" sz="4600" b="1" smtClean="0">
                <a:latin typeface="Arial Narrow" pitchFamily="34" charset="0"/>
              </a:rPr>
              <a:t>Busca la ayuda del Señor para PERDONAR y aprender a “vencer al mal con bien”.  </a:t>
            </a:r>
          </a:p>
          <a:p>
            <a:pPr marL="609600" indent="-609600" eaLnBrk="1" hangingPunct="1"/>
            <a:r>
              <a:rPr lang="es-ES" sz="4600" b="1" smtClean="0">
                <a:latin typeface="Arial Narrow" pitchFamily="34" charset="0"/>
              </a:rPr>
              <a:t>Luc. 17:3-4; Rom. 12:14-21; Efes. 4:32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4100" b="1" smtClean="0">
                <a:latin typeface="Arial Narrow" pitchFamily="34" charset="0"/>
              </a:rPr>
              <a:t>5.  Maneja los temores por vencerlos, meditando en el AMOR de Dios, con fe en su control sobre todo y protección de nosotros y propósito en todo lo que pasa.       (1ª Jn. 4:18; Rom. 8:28)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El Oyente </a:t>
            </a:r>
            <a:r>
              <a:rPr lang="en-US" smtClean="0">
                <a:solidFill>
                  <a:srgbClr val="A50021"/>
                </a:solidFill>
              </a:rPr>
              <a:t>Distraído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181600" cy="5029200"/>
          </a:xfrm>
        </p:spPr>
        <p:txBody>
          <a:bodyPr/>
          <a:lstStyle/>
          <a:p>
            <a:pPr eaLnBrk="1" hangingPunct="1"/>
            <a:r>
              <a:rPr lang="en-US" b="1" smtClean="0"/>
              <a:t>Parece receptivo</a:t>
            </a:r>
          </a:p>
          <a:p>
            <a:pPr eaLnBrk="1" hangingPunct="1"/>
            <a:r>
              <a:rPr lang="en-US" b="1" smtClean="0"/>
              <a:t>No quiere arrancar otros intereses</a:t>
            </a:r>
          </a:p>
          <a:p>
            <a:pPr eaLnBrk="1" hangingPunct="1">
              <a:buFontTx/>
              <a:buNone/>
            </a:pPr>
            <a:endParaRPr lang="en-US" sz="1200" b="1" smtClean="0"/>
          </a:p>
          <a:p>
            <a:pPr eaLnBrk="1" hangingPunct="1"/>
            <a:r>
              <a:rPr lang="en-US" b="1" smtClean="0"/>
              <a:t>Distracciones infestan y ahogan interés</a:t>
            </a:r>
          </a:p>
          <a:p>
            <a:pPr eaLnBrk="1" hangingPunct="1">
              <a:buFontTx/>
              <a:buNone/>
            </a:pPr>
            <a:endParaRPr lang="en-US" sz="1000" b="1" smtClean="0"/>
          </a:p>
          <a:p>
            <a:pPr lvl="1" eaLnBrk="1" hangingPunct="1"/>
            <a:r>
              <a:rPr lang="en-US" sz="3200" b="1" smtClean="0"/>
              <a:t>Ansiedades</a:t>
            </a:r>
          </a:p>
          <a:p>
            <a:pPr lvl="1" eaLnBrk="1" hangingPunct="1"/>
            <a:r>
              <a:rPr lang="en-US" sz="3200" b="1" smtClean="0"/>
              <a:t>Riquezas</a:t>
            </a:r>
          </a:p>
          <a:p>
            <a:pPr lvl="1" eaLnBrk="1" hangingPunct="1"/>
            <a:r>
              <a:rPr lang="en-US" sz="3200" b="1" smtClean="0"/>
              <a:t>Placeres</a:t>
            </a:r>
          </a:p>
        </p:txBody>
      </p:sp>
      <p:pic>
        <p:nvPicPr>
          <p:cNvPr id="75780" name="Picture 4" descr="j015772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057400"/>
            <a:ext cx="2613025" cy="3155950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>
              <a:latin typeface="Arial Narrow" pitchFamily="34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700" b="1" smtClean="0">
                <a:latin typeface="Arial Narrow" pitchFamily="34" charset="0"/>
              </a:rPr>
              <a:t>6.  Medita en 1ª Cor. 10:13 y </a:t>
            </a:r>
          </a:p>
          <a:p>
            <a:pPr eaLnBrk="1" hangingPunct="1"/>
            <a:r>
              <a:rPr lang="es-ES" sz="3700" b="1" smtClean="0">
                <a:latin typeface="Arial Narrow" pitchFamily="34" charset="0"/>
              </a:rPr>
              <a:t>cree que no hay ningún problema, prueba o tentación único a nosotros y </a:t>
            </a:r>
          </a:p>
          <a:p>
            <a:pPr eaLnBrk="1" hangingPunct="1"/>
            <a:r>
              <a:rPr lang="es-ES" sz="3700" b="1" smtClean="0">
                <a:latin typeface="Arial Narrow" pitchFamily="34" charset="0"/>
              </a:rPr>
              <a:t>que Dios tiene un remedio para todo.  El ha ayudados a otros vencer su enojo y puede ayudarnos a nosotros también.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>
              <a:latin typeface="Arial Narrow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4600" b="1" smtClean="0">
                <a:latin typeface="Arial Narrow" pitchFamily="34" charset="0"/>
              </a:rPr>
              <a:t>7. Separarse de “amigos” iracundos para no “aprender” sus malos hábitos.  				– Prov. 22:24-25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>
              <a:latin typeface="Arial Narrow" pitchFamily="34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s-ES" sz="4600" b="1" smtClean="0">
                <a:latin typeface="Arial Narrow" pitchFamily="34" charset="0"/>
              </a:rPr>
              <a:t>Siempre practicar el “dar gracias en todo” (repetidas veces), 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es-ES" sz="4200" b="1" smtClean="0">
                <a:latin typeface="Arial Narrow" pitchFamily="34" charset="0"/>
              </a:rPr>
              <a:t>hasta por el ofensor y la ofensa. </a:t>
            </a:r>
          </a:p>
          <a:p>
            <a:pPr marL="990600" lvl="1" indent="-533400" eaLnBrk="1" hangingPunct="1"/>
            <a:r>
              <a:rPr lang="es-ES" sz="4200" b="1" smtClean="0">
                <a:solidFill>
                  <a:schemeClr val="folHlink"/>
                </a:solidFill>
                <a:latin typeface="Arial Narrow" pitchFamily="34" charset="0"/>
              </a:rPr>
              <a:t>Efesios 5:20; 1ª Tes. 5:18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Narrow" pitchFamily="34" charset="0"/>
              </a:rPr>
              <a:t>Recuerda el remedio de Cristo para ira: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4100" b="1" u="sng" smtClean="0">
                <a:solidFill>
                  <a:srgbClr val="000000"/>
                </a:solidFill>
                <a:latin typeface="Arial Narrow" pitchFamily="34" charset="0"/>
              </a:rPr>
              <a:t>Lucas 6:27-28</a:t>
            </a:r>
            <a:r>
              <a:rPr lang="es-ES" sz="4100" b="1" smtClean="0">
                <a:solidFill>
                  <a:srgbClr val="000000"/>
                </a:solidFill>
                <a:latin typeface="Arial Narrow" pitchFamily="34" charset="0"/>
              </a:rPr>
              <a:t> Pero a vosotros los que oís, os digo: </a:t>
            </a:r>
            <a:r>
              <a:rPr lang="es-ES" sz="4100" b="1" u="sng" smtClean="0">
                <a:solidFill>
                  <a:srgbClr val="000000"/>
                </a:solidFill>
                <a:latin typeface="Arial Narrow" pitchFamily="34" charset="0"/>
              </a:rPr>
              <a:t>Amad</a:t>
            </a:r>
            <a:r>
              <a:rPr lang="es-ES" sz="4100" b="1" smtClean="0">
                <a:solidFill>
                  <a:srgbClr val="000000"/>
                </a:solidFill>
                <a:latin typeface="Arial Narrow" pitchFamily="34" charset="0"/>
              </a:rPr>
              <a:t> a vuestros enemigos, haced bien a los que os aborrecen; 28 bendecid a los que os maldicen, y orad por los que os calumnian.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9"/>
            </a:pPr>
            <a:r>
              <a:rPr lang="es-ES" sz="4100" b="1" smtClean="0">
                <a:solidFill>
                  <a:srgbClr val="000000"/>
                </a:solidFill>
                <a:latin typeface="Arial Narrow" pitchFamily="34" charset="0"/>
              </a:rPr>
              <a:t>Controlarse en el poder del Espíritu, </a:t>
            </a:r>
          </a:p>
          <a:p>
            <a:pPr marL="990600" lvl="1" indent="-533400" eaLnBrk="1" hangingPunct="1"/>
            <a:r>
              <a:rPr lang="es-ES" sz="3800" b="1" smtClean="0">
                <a:solidFill>
                  <a:srgbClr val="000000"/>
                </a:solidFill>
                <a:latin typeface="Arial Narrow" pitchFamily="34" charset="0"/>
              </a:rPr>
              <a:t>pero cuando hay que airarse, dirigir la ira contra la injusticia, no contra al ofensor, y </a:t>
            </a:r>
          </a:p>
          <a:p>
            <a:pPr marL="990600" lvl="1" indent="-533400" eaLnBrk="1" hangingPunct="1"/>
            <a:r>
              <a:rPr lang="es-ES" sz="3800" b="1" smtClean="0">
                <a:solidFill>
                  <a:srgbClr val="000000"/>
                </a:solidFill>
                <a:latin typeface="Arial Narrow" pitchFamily="34" charset="0"/>
              </a:rPr>
              <a:t>no irritarse nunca por razones egoístas, sino solo por ofensas contra Dios.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990600"/>
            <a:ext cx="8382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s-ES" b="1" u="sng" dirty="0" smtClean="0">
                <a:latin typeface="Times New Roman" pitchFamily="18" charset="0"/>
              </a:rPr>
              <a:t>Lección 6</a:t>
            </a:r>
            <a:br>
              <a:rPr lang="es-ES" b="1" u="sng" dirty="0" smtClean="0">
                <a:latin typeface="Times New Roman" pitchFamily="18" charset="0"/>
              </a:rPr>
            </a:br>
            <a:r>
              <a:rPr lang="es-ES" b="1" u="sng" dirty="0" smtClean="0">
                <a:latin typeface="Times New Roman" pitchFamily="18" charset="0"/>
              </a:rPr>
              <a:t>Depresión – Preocupación – Presiones – Tristeza – Desánimo</a:t>
            </a:r>
          </a:p>
        </p:txBody>
      </p:sp>
      <p:sp>
        <p:nvSpPr>
          <p:cNvPr id="162819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20 millones de americanos lo demuestran) </a:t>
            </a:r>
          </a:p>
          <a:p>
            <a:pPr marL="1371600" lvl="3" indent="0" algn="ctr" eaLnBrk="1" hangingPunct="1">
              <a:buFontTx/>
              <a:buNone/>
              <a:defRPr/>
            </a:pPr>
            <a:r>
              <a:rPr lang="es-ES" smtClean="0">
                <a:latin typeface="Times New Roman" pitchFamily="18" charset="0"/>
              </a:rPr>
              <a:t>según el “Instituto de Salud Mental”</a:t>
            </a:r>
            <a:endParaRPr lang="es-ES_tradnl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Times New Roman" pitchFamily="18" charset="0"/>
              </a:rPr>
              <a:t>I.  Síntomas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mtClean="0">
                <a:latin typeface="Times New Roman" pitchFamily="18" charset="0"/>
              </a:rPr>
              <a:t>1.  </a:t>
            </a:r>
            <a:r>
              <a:rPr lang="es-ES" sz="4400" b="1" smtClean="0">
                <a:latin typeface="Times New Roman" pitchFamily="18" charset="0"/>
              </a:rPr>
              <a:t>Sentimientos: de “vaciedad”, pesimismo, </a:t>
            </a:r>
            <a:r>
              <a:rPr lang="es-ES" sz="4400" b="1" u="sng" smtClean="0">
                <a:latin typeface="Times New Roman" pitchFamily="18" charset="0"/>
              </a:rPr>
              <a:t>desesperación</a:t>
            </a:r>
            <a:r>
              <a:rPr lang="es-ES" sz="4400" b="1" smtClean="0">
                <a:latin typeface="Times New Roman" pitchFamily="18" charset="0"/>
              </a:rPr>
              <a:t>, falta de valor, o </a:t>
            </a:r>
            <a:r>
              <a:rPr lang="es-ES" sz="4400" b="1" u="sng" smtClean="0">
                <a:latin typeface="Times New Roman" pitchFamily="18" charset="0"/>
              </a:rPr>
              <a:t>culpabilidad</a:t>
            </a:r>
            <a:endParaRPr lang="es-ES_tradnl" sz="4400" b="1" u="sng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Señales de depresión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  <a:defRPr/>
            </a:pPr>
            <a:r>
              <a:rPr lang="es-ES" sz="4400" b="1" smtClean="0">
                <a:latin typeface="Times New Roman" pitchFamily="18" charset="0"/>
              </a:rPr>
              <a:t>Parecer:  </a:t>
            </a:r>
          </a:p>
          <a:p>
            <a:pPr marL="990600" lvl="1" indent="-533400" eaLnBrk="1" hangingPunct="1">
              <a:defRPr/>
            </a:pPr>
            <a:r>
              <a:rPr lang="es-ES" sz="3200" b="1" smtClean="0">
                <a:latin typeface="Times New Roman" pitchFamily="18" charset="0"/>
              </a:rPr>
              <a:t>falta de concentración o memoria; </a:t>
            </a:r>
          </a:p>
          <a:p>
            <a:pPr marL="990600" lvl="1" indent="-533400" eaLnBrk="1" hangingPunct="1">
              <a:defRPr/>
            </a:pPr>
            <a:r>
              <a:rPr lang="es-ES" sz="3200" b="1" smtClean="0">
                <a:latin typeface="Times New Roman" pitchFamily="18" charset="0"/>
              </a:rPr>
              <a:t>pérdida de intereses o placeres normales; </a:t>
            </a:r>
          </a:p>
          <a:p>
            <a:pPr marL="990600" lvl="1" indent="-533400" eaLnBrk="1" hangingPunct="1">
              <a:defRPr/>
            </a:pPr>
            <a:r>
              <a:rPr lang="es-ES" sz="3200" b="1" smtClean="0">
                <a:latin typeface="Times New Roman" pitchFamily="18" charset="0"/>
              </a:rPr>
              <a:t>problemas con todo el mundo en la familia, la escuela, el trabajo, etc.</a:t>
            </a:r>
            <a:endParaRPr lang="es-ES_tradnl" sz="32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3. Quejas</a:t>
            </a:r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  <a:defRPr/>
            </a:pPr>
            <a:r>
              <a:rPr lang="es-ES" sz="4000" b="1" smtClean="0">
                <a:latin typeface="Times New Roman" pitchFamily="18" charset="0"/>
              </a:rPr>
              <a:t>Pérdida de energía o ganas; </a:t>
            </a:r>
          </a:p>
          <a:p>
            <a:pPr marL="990600" lvl="1" indent="-533400"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problemas con el dormir (no puede mucho o duerme demasiado), </a:t>
            </a:r>
          </a:p>
          <a:p>
            <a:pPr marL="990600" lvl="1" indent="-533400"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problemas de apetito (gana o pierde mucho peso); </a:t>
            </a:r>
          </a:p>
          <a:p>
            <a:pPr marL="990600" lvl="1" indent="-533400"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dolores de cabeza, estómago o espalda y músculos.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5364162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s-ES" sz="4800" b="1" smtClean="0">
                <a:latin typeface="Times New Roman" pitchFamily="18" charset="0"/>
              </a:rPr>
              <a:t>4. Cambios radicales de comportamiento</a:t>
            </a:r>
            <a:r>
              <a:rPr lang="es-ES" smtClean="0">
                <a:latin typeface="Times New Roman" pitchFamily="18" charset="0"/>
              </a:rPr>
              <a:t>:  </a:t>
            </a:r>
            <a:br>
              <a:rPr lang="es-ES" smtClean="0">
                <a:latin typeface="Times New Roman" pitchFamily="18" charset="0"/>
              </a:rPr>
            </a:br>
            <a:r>
              <a:rPr lang="es-ES" smtClean="0">
                <a:latin typeface="Times New Roman" pitchFamily="18" charset="0"/>
              </a:rPr>
              <a:t>Irritable, solitario, toma alcohol o drogas, etc.</a:t>
            </a:r>
            <a:br>
              <a:rPr lang="es-ES" smtClean="0">
                <a:latin typeface="Times New Roman" pitchFamily="18" charset="0"/>
              </a:rPr>
            </a:br>
            <a:r>
              <a:rPr lang="es-ES" smtClean="0">
                <a:latin typeface="Times New Roman" pitchFamily="18" charset="0"/>
              </a:rPr>
              <a:t/>
            </a:r>
            <a:br>
              <a:rPr lang="es-ES" smtClean="0">
                <a:latin typeface="Times New Roman" pitchFamily="18" charset="0"/>
              </a:rPr>
            </a:br>
            <a:r>
              <a:rPr lang="es-ES" smtClean="0">
                <a:latin typeface="Times New Roman" pitchFamily="18" charset="0"/>
              </a:rPr>
              <a:t>5. </a:t>
            </a:r>
            <a:r>
              <a:rPr lang="es-ES" b="1" smtClean="0">
                <a:latin typeface="Times New Roman" pitchFamily="18" charset="0"/>
              </a:rPr>
              <a:t>Hablar</a:t>
            </a:r>
            <a:r>
              <a:rPr lang="es-ES" smtClean="0">
                <a:latin typeface="Times New Roman" pitchFamily="18" charset="0"/>
              </a:rPr>
              <a:t>:  Muerte y suicidio deseado</a:t>
            </a:r>
            <a:endParaRPr lang="es-ES_tradnl" smtClean="0">
              <a:latin typeface="Times New Roman" pitchFamily="18" charset="0"/>
            </a:endParaRPr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endParaRPr lang="es-ES_tradnl" smtClean="0"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El Oyente </a:t>
            </a:r>
            <a:r>
              <a:rPr lang="en-US" smtClean="0">
                <a:solidFill>
                  <a:srgbClr val="A50021"/>
                </a:solidFill>
              </a:rPr>
              <a:t>IDEAL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648200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“</a:t>
            </a:r>
            <a:r>
              <a:rPr lang="en-US" sz="4000" b="1" smtClean="0"/>
              <a:t>Bueno” =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smtClean="0"/>
              <a:t>libre de defectos que puedan inhibir el crecimiento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(aunque no sea perfecto)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Prov. 1:5 – Oirá el sabio</a:t>
            </a:r>
          </a:p>
        </p:txBody>
      </p:sp>
      <p:pic>
        <p:nvPicPr>
          <p:cNvPr id="76804" name="Picture 4" descr="j00902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350" y="1833563"/>
            <a:ext cx="3095625" cy="230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Times New Roman" pitchFamily="18" charset="0"/>
              </a:rPr>
              <a:t>II.  Definiciones</a:t>
            </a:r>
            <a:r>
              <a:rPr lang="es-ES" smtClean="0">
                <a:latin typeface="Times New Roman" pitchFamily="18" charset="0"/>
              </a:rPr>
              <a:t>:</a:t>
            </a: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Distinguir entre “tristeza” normal por una </a:t>
            </a:r>
            <a:r>
              <a:rPr lang="es-ES" sz="3600" b="1" u="sng" smtClean="0">
                <a:latin typeface="Times New Roman" pitchFamily="18" charset="0"/>
              </a:rPr>
              <a:t>pérdida</a:t>
            </a:r>
            <a:r>
              <a:rPr lang="es-ES" sz="3600" b="1" smtClean="0">
                <a:latin typeface="Times New Roman" pitchFamily="18" charset="0"/>
              </a:rPr>
              <a:t> (de trabajo, dinero, amistades, casa, o de un amigo o pariente en la muerte) </a:t>
            </a:r>
          </a:p>
          <a:p>
            <a:pPr eaLnBrk="1" hangingPunct="1">
              <a:defRPr/>
            </a:pPr>
            <a:r>
              <a:rPr lang="es-ES" sz="3600" b="1" smtClean="0">
                <a:latin typeface="Times New Roman" pitchFamily="18" charset="0"/>
              </a:rPr>
              <a:t>y el “entristecerse </a:t>
            </a:r>
            <a:r>
              <a:rPr lang="es-ES" sz="3600" b="1" u="sng" smtClean="0">
                <a:latin typeface="Times New Roman" pitchFamily="18" charset="0"/>
              </a:rPr>
              <a:t>sin esperanza</a:t>
            </a:r>
            <a:r>
              <a:rPr lang="es-ES" sz="3600" b="1" smtClean="0">
                <a:latin typeface="Times New Roman" pitchFamily="18" charset="0"/>
              </a:rPr>
              <a:t>”</a:t>
            </a:r>
            <a:r>
              <a:rPr lang="es-ES" smtClean="0">
                <a:latin typeface="Times New Roman" pitchFamily="18" charset="0"/>
              </a:rPr>
              <a:t>  </a:t>
            </a:r>
          </a:p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1 Tesal. 4:13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Times New Roman" pitchFamily="18" charset="0"/>
              </a:rPr>
              <a:t>III.  Causas: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smtClean="0">
                <a:solidFill>
                  <a:schemeClr val="hlink"/>
                </a:solidFill>
                <a:latin typeface="Times New Roman" pitchFamily="18" charset="0"/>
              </a:rPr>
              <a:t>Física</a:t>
            </a:r>
            <a:r>
              <a:rPr lang="es-ES" smtClean="0">
                <a:latin typeface="Times New Roman" pitchFamily="18" charset="0"/>
              </a:rPr>
              <a:t> (tener un chequeo médico-pero cuidado con drogas sugeridas — y balancea su comida, descanso y ejercicio)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smtClean="0">
                <a:solidFill>
                  <a:schemeClr val="hlink"/>
                </a:solidFill>
                <a:latin typeface="Times New Roman" pitchFamily="18" charset="0"/>
              </a:rPr>
              <a:t>Espiritual</a:t>
            </a:r>
            <a:r>
              <a:rPr lang="es-ES" smtClean="0">
                <a:latin typeface="Times New Roman" pitchFamily="18" charset="0"/>
              </a:rPr>
              <a:t> – culpabilidad por algo no </a:t>
            </a:r>
            <a:r>
              <a:rPr lang="es-ES" u="sng" smtClean="0">
                <a:latin typeface="Times New Roman" pitchFamily="18" charset="0"/>
              </a:rPr>
              <a:t>confesado</a:t>
            </a:r>
            <a:r>
              <a:rPr lang="es-ES" smtClean="0">
                <a:latin typeface="Times New Roman" pitchFamily="18" charset="0"/>
              </a:rPr>
              <a:t>; falta de </a:t>
            </a:r>
            <a:r>
              <a:rPr lang="es-ES" u="sng" smtClean="0">
                <a:latin typeface="Times New Roman" pitchFamily="18" charset="0"/>
              </a:rPr>
              <a:t>fe</a:t>
            </a:r>
            <a:r>
              <a:rPr lang="es-ES" smtClean="0">
                <a:latin typeface="Times New Roman" pitchFamily="18" charset="0"/>
              </a:rPr>
              <a:t> creciente  (Filipenses 4:4-7)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smtClean="0">
                <a:solidFill>
                  <a:schemeClr val="hlink"/>
                </a:solidFill>
                <a:latin typeface="Times New Roman" pitchFamily="18" charset="0"/>
              </a:rPr>
              <a:t>Mental</a:t>
            </a:r>
            <a:r>
              <a:rPr lang="es-ES" smtClean="0">
                <a:latin typeface="Times New Roman" pitchFamily="18" charset="0"/>
              </a:rPr>
              <a:t> – (Filipenses 4:8-9) – Llenar mente con posibilidades negativas en vez de pensamientos de las promesas de Dios.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>
                <a:latin typeface="Times New Roman" pitchFamily="18" charset="0"/>
              </a:rPr>
              <a:t>IV.  Remedios</a:t>
            </a:r>
            <a:r>
              <a:rPr lang="es-ES" smtClean="0">
                <a:latin typeface="Times New Roman" pitchFamily="18" charset="0"/>
              </a:rPr>
              <a:t>: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Definir y expresar lo que causa sus sentimientos.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No negar la realidad del evento o del dolor, tristeza y enojo que sientes.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Hablar de sus sentimientos con control.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latin typeface="Times New Roman" pitchFamily="18" charset="0"/>
              </a:rPr>
              <a:t>Algunos sentimientos son naturales y otros vienen por nuestra poca fe o falta de confesión, pero debemos comunicar lo que sentimos y no guardarlo adentro.</a:t>
            </a: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/>
            </a:r>
            <a:br>
              <a:rPr lang="es-ES" smtClean="0">
                <a:latin typeface="Times New Roman" pitchFamily="18" charset="0"/>
              </a:rPr>
            </a:br>
            <a:r>
              <a:rPr lang="es-ES" smtClean="0">
                <a:latin typeface="Times New Roman" pitchFamily="18" charset="0"/>
              </a:rPr>
              <a:t>1. Cuidar la salud</a:t>
            </a:r>
          </a:p>
        </p:txBody>
      </p:sp>
      <p:sp>
        <p:nvSpPr>
          <p:cNvPr id="179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s-ES" sz="4000" smtClean="0">
                <a:latin typeface="Times New Roman" pitchFamily="18" charset="0"/>
              </a:rPr>
              <a:t>Salud 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es-ES" sz="4000" smtClean="0">
                <a:latin typeface="Times New Roman" pitchFamily="18" charset="0"/>
              </a:rPr>
              <a:t>1 Tim. 4:8; 1 Cor. 3:16-17</a:t>
            </a:r>
          </a:p>
          <a:p>
            <a:pPr marL="609600" indent="-609600" eaLnBrk="1" hangingPunct="1">
              <a:buFontTx/>
              <a:buChar char="•"/>
              <a:defRPr/>
            </a:pPr>
            <a:endParaRPr lang="es-ES_tradnl" sz="400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Char char="•"/>
              <a:defRPr/>
            </a:pPr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2. Ser salvo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s-ES" smtClean="0">
                <a:latin typeface="Times New Roman" pitchFamily="18" charset="0"/>
              </a:rPr>
              <a:t>Proverbios 28:13; Gal. 5:22-23; Efes. 5:18-20 </a:t>
            </a:r>
          </a:p>
          <a:p>
            <a:pPr marL="990600" lvl="1" indent="-533400" eaLnBrk="1" hangingPunct="1">
              <a:defRPr/>
            </a:pPr>
            <a:r>
              <a:rPr lang="es-ES" smtClean="0">
                <a:latin typeface="Times New Roman" pitchFamily="18" charset="0"/>
              </a:rPr>
              <a:t>Confesar y </a:t>
            </a:r>
            <a:r>
              <a:rPr lang="es-ES" u="sng" smtClean="0">
                <a:latin typeface="Times New Roman" pitchFamily="18" charset="0"/>
              </a:rPr>
              <a:t>apartarse</a:t>
            </a:r>
            <a:r>
              <a:rPr lang="es-ES" smtClean="0">
                <a:latin typeface="Times New Roman" pitchFamily="18" charset="0"/>
              </a:rPr>
              <a:t> de todo pecado: </a:t>
            </a:r>
          </a:p>
          <a:p>
            <a:pPr marL="990600" lvl="1" indent="-533400" eaLnBrk="1" hangingPunct="1">
              <a:defRPr/>
            </a:pPr>
            <a:r>
              <a:rPr lang="es-ES" smtClean="0">
                <a:latin typeface="Times New Roman" pitchFamily="18" charset="0"/>
              </a:rPr>
              <a:t>Ser salvo y lleno (obediente, empoderado y alabando) del Espíritu.  </a:t>
            </a:r>
          </a:p>
          <a:p>
            <a:pPr marL="990600" lvl="1" indent="-533400" eaLnBrk="1" hangingPunct="1">
              <a:defRPr/>
            </a:pPr>
            <a:r>
              <a:rPr lang="es-ES" smtClean="0">
                <a:latin typeface="Times New Roman" pitchFamily="18" charset="0"/>
              </a:rPr>
              <a:t>Aceptar el perdón sin continuamente castigarte como “culpable” por el problema.</a:t>
            </a:r>
          </a:p>
        </p:txBody>
      </p:sp>
    </p:spTree>
  </p:cSld>
  <p:clrMapOvr>
    <a:masterClrMapping/>
  </p:clrMapOvr>
  <p:transition>
    <p:wedg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>
                <a:latin typeface="Times New Roman" pitchFamily="18" charset="0"/>
              </a:rPr>
              <a:t>3. Meditar en Dios, en sus </a:t>
            </a:r>
            <a:r>
              <a:rPr lang="es-ES" sz="4000" u="sng" smtClean="0">
                <a:latin typeface="Times New Roman" pitchFamily="18" charset="0"/>
              </a:rPr>
              <a:t>promesas</a:t>
            </a:r>
            <a:r>
              <a:rPr lang="es-ES" smtClean="0">
                <a:latin typeface="Times New Roman" pitchFamily="18" charset="0"/>
              </a:rPr>
              <a:t> </a:t>
            </a:r>
          </a:p>
        </p:txBody>
      </p:sp>
      <p:sp>
        <p:nvSpPr>
          <p:cNvPr id="183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s-ES" smtClean="0">
                <a:latin typeface="Times New Roman" pitchFamily="18" charset="0"/>
              </a:rPr>
              <a:t>Col. 3:16-17; Filip. 4:4-9; 1 Ped. 5:8; Rom. 8:28 – Meditar en Dios, en sus </a:t>
            </a:r>
            <a:r>
              <a:rPr lang="es-ES" u="sng" smtClean="0">
                <a:latin typeface="Times New Roman" pitchFamily="18" charset="0"/>
              </a:rPr>
              <a:t>promesas</a:t>
            </a:r>
            <a:r>
              <a:rPr lang="es-ES" smtClean="0">
                <a:latin typeface="Times New Roman" pitchFamily="18" charset="0"/>
              </a:rPr>
              <a:t> y en sus propósitos; estudia, memoriza y medita mucho en la Palabra; Pasa mucho tiempo en oración con alabanza</a:t>
            </a:r>
            <a:r>
              <a:rPr lang="es-ES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Narrow" pitchFamily="34" charset="0"/>
              </a:rPr>
              <a:t>Buscar el propósito de Dios en la prueba </a:t>
            </a:r>
          </a:p>
          <a:p>
            <a:pPr eaLnBrk="1" hangingPunct="1">
              <a:defRPr/>
            </a:pPr>
            <a:r>
              <a:rPr lang="es-ES" smtClean="0">
                <a:latin typeface="Arial Narrow" pitchFamily="34" charset="0"/>
              </a:rPr>
              <a:t>no culparle a Dios - pero aceptalo como de Dios aun cuando no lo comprenda.  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¿Viene la tristeza para guiarme a la confesión?  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¿A más oración y alabanza?  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¿Para probar y fortalecer mi fe?  </a:t>
            </a:r>
          </a:p>
          <a:p>
            <a:pPr lvl="1" eaLnBrk="1" hangingPunct="1">
              <a:defRPr/>
            </a:pPr>
            <a:r>
              <a:rPr lang="es-ES" smtClean="0">
                <a:latin typeface="Arial Narrow" pitchFamily="34" charset="0"/>
              </a:rPr>
              <a:t>¿Es la pérdida mayormente para el beneficio de otros – para guiar a su salvación o para demostarles lo que hace la gracia de Dios en nuestra vida? </a:t>
            </a:r>
            <a:endParaRPr lang="es-ES_tradnl" smtClean="0"/>
          </a:p>
        </p:txBody>
      </p:sp>
    </p:spTree>
  </p:cSld>
  <p:clrMapOvr>
    <a:masterClrMapping/>
  </p:clrMapOvr>
  <p:transition>
    <p:wedg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>
                <a:latin typeface="Times New Roman" pitchFamily="18" charset="0"/>
              </a:rPr>
              <a:t>4. Estar ocupado – pensar en OTROS</a:t>
            </a:r>
          </a:p>
        </p:txBody>
      </p:sp>
      <p:sp>
        <p:nvSpPr>
          <p:cNvPr id="187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Gálatas 5:16; 6:2 – </a:t>
            </a:r>
            <a:r>
              <a:rPr lang="es-ES" sz="4000" b="1" smtClean="0">
                <a:latin typeface="Times New Roman" pitchFamily="18" charset="0"/>
              </a:rPr>
              <a:t>Estar </a:t>
            </a:r>
            <a:r>
              <a:rPr lang="es-ES" sz="4000" b="1" u="sng" smtClean="0">
                <a:latin typeface="Times New Roman" pitchFamily="18" charset="0"/>
              </a:rPr>
              <a:t>ocupado</a:t>
            </a:r>
            <a:r>
              <a:rPr lang="es-ES" sz="4000" b="1" smtClean="0">
                <a:latin typeface="Times New Roman" pitchFamily="18" charset="0"/>
              </a:rPr>
              <a:t> en lo bueno (y hasta divertido); Pensar en </a:t>
            </a:r>
            <a:r>
              <a:rPr lang="es-ES" sz="4000" b="1" u="sng" smtClean="0">
                <a:latin typeface="Times New Roman" pitchFamily="18" charset="0"/>
              </a:rPr>
              <a:t>otros</a:t>
            </a:r>
            <a:r>
              <a:rPr lang="es-ES" sz="4000" b="1" smtClean="0">
                <a:latin typeface="Times New Roman" pitchFamily="18" charset="0"/>
              </a:rPr>
              <a:t> con compasión y servirles a ellos en vez de pensar en sus propios problemas y tristezas</a:t>
            </a:r>
            <a:endParaRPr lang="es-ES_tradnl" sz="40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5. Amistades espirituales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Times New Roman" pitchFamily="18" charset="0"/>
              </a:rPr>
              <a:t>Proverbios 27:17; 15:13; Rom. 12:15 (Heb. 10:24-25) </a:t>
            </a:r>
          </a:p>
          <a:p>
            <a:pPr eaLnBrk="1" hangingPunct="1">
              <a:defRPr/>
            </a:pPr>
            <a:endParaRPr lang="es-ES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s-ES" sz="3600" smtClean="0">
                <a:latin typeface="Times New Roman" pitchFamily="18" charset="0"/>
              </a:rPr>
              <a:t>Buscar </a:t>
            </a:r>
            <a:r>
              <a:rPr lang="es-ES" sz="3600" u="sng" smtClean="0">
                <a:latin typeface="Times New Roman" pitchFamily="18" charset="0"/>
              </a:rPr>
              <a:t>amistades</a:t>
            </a:r>
            <a:r>
              <a:rPr lang="es-ES" sz="3600" smtClean="0">
                <a:latin typeface="Times New Roman" pitchFamily="18" charset="0"/>
              </a:rPr>
              <a:t> espirituales (y sepárate de influencias malas); comparte sus dificultades con hermanos de oración</a:t>
            </a:r>
            <a:endParaRPr lang="es-ES_tradnl" sz="36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eat field design template">
  <a:themeElements>
    <a:clrScheme name="Wheat field design template 11">
      <a:dk1>
        <a:srgbClr val="1C1C1C"/>
      </a:dk1>
      <a:lt1>
        <a:srgbClr val="523E26"/>
      </a:lt1>
      <a:dk2>
        <a:srgbClr val="654A1D"/>
      </a:dk2>
      <a:lt2>
        <a:srgbClr val="2D2015"/>
      </a:lt2>
      <a:accent1>
        <a:srgbClr val="B1A59D"/>
      </a:accent1>
      <a:accent2>
        <a:srgbClr val="8F5F2F"/>
      </a:accent2>
      <a:accent3>
        <a:srgbClr val="B3AFAC"/>
      </a:accent3>
      <a:accent4>
        <a:srgbClr val="161616"/>
      </a:accent4>
      <a:accent5>
        <a:srgbClr val="D5CFCC"/>
      </a:accent5>
      <a:accent6>
        <a:srgbClr val="81552A"/>
      </a:accent6>
      <a:hlink>
        <a:srgbClr val="F4D700"/>
      </a:hlink>
      <a:folHlink>
        <a:srgbClr val="E7EBEB"/>
      </a:folHlink>
    </a:clrScheme>
    <a:fontScheme name="Wheat fiel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eat field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CC99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B98A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5B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D4D4D4"/>
        </a:accent6>
        <a:hlink>
          <a:srgbClr val="CC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7">
        <a:dk1>
          <a:srgbClr val="003366"/>
        </a:dk1>
        <a:lt1>
          <a:srgbClr val="361B00"/>
        </a:lt1>
        <a:dk2>
          <a:srgbClr val="000099"/>
        </a:dk2>
        <a:lt2>
          <a:srgbClr val="333333"/>
        </a:lt2>
        <a:accent1>
          <a:srgbClr val="3366CC"/>
        </a:accent1>
        <a:accent2>
          <a:srgbClr val="F09A00"/>
        </a:accent2>
        <a:accent3>
          <a:srgbClr val="AAAACA"/>
        </a:accent3>
        <a:accent4>
          <a:srgbClr val="2D1500"/>
        </a:accent4>
        <a:accent5>
          <a:srgbClr val="ADB8E2"/>
        </a:accent5>
        <a:accent6>
          <a:srgbClr val="D98B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8">
        <a:dk1>
          <a:srgbClr val="777777"/>
        </a:dk1>
        <a:lt1>
          <a:srgbClr val="926C00"/>
        </a:lt1>
        <a:dk2>
          <a:srgbClr val="686B5D"/>
        </a:dk2>
        <a:lt2>
          <a:srgbClr val="4D4D4D"/>
        </a:lt2>
        <a:accent1>
          <a:srgbClr val="B2B2B2"/>
        </a:accent1>
        <a:accent2>
          <a:srgbClr val="809EA8"/>
        </a:accent2>
        <a:accent3>
          <a:srgbClr val="B9BAB6"/>
        </a:accent3>
        <a:accent4>
          <a:srgbClr val="7C5B00"/>
        </a:accent4>
        <a:accent5>
          <a:srgbClr val="D5D5D5"/>
        </a:accent5>
        <a:accent6>
          <a:srgbClr val="738F98"/>
        </a:accent6>
        <a:hlink>
          <a:srgbClr val="FFCC66"/>
        </a:hlink>
        <a:folHlink>
          <a:srgbClr val="F7F3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9">
        <a:dk1>
          <a:srgbClr val="005A58"/>
        </a:dk1>
        <a:lt1>
          <a:srgbClr val="CC9900"/>
        </a:lt1>
        <a:dk2>
          <a:srgbClr val="008080"/>
        </a:dk2>
        <a:lt2>
          <a:srgbClr val="006666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AE8200"/>
        </a:accent4>
        <a:accent5>
          <a:srgbClr val="AAB8B7"/>
        </a:accent5>
        <a:accent6>
          <a:srgbClr val="6264B4"/>
        </a:accent6>
        <a:hlink>
          <a:srgbClr val="FFC41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0">
        <a:dk1>
          <a:srgbClr val="111111"/>
        </a:dk1>
        <a:lt1>
          <a:srgbClr val="800000"/>
        </a:lt1>
        <a:dk2>
          <a:srgbClr val="663300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0D0D0D"/>
        </a:accent4>
        <a:accent5>
          <a:srgbClr val="E2ADAA"/>
        </a:accent5>
        <a:accent6>
          <a:srgbClr val="AC6D56"/>
        </a:accent6>
        <a:hlink>
          <a:srgbClr val="FFCC6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11">
        <a:dk1>
          <a:srgbClr val="1C1C1C"/>
        </a:dk1>
        <a:lt1>
          <a:srgbClr val="523E26"/>
        </a:lt1>
        <a:dk2>
          <a:srgbClr val="654A1D"/>
        </a:dk2>
        <a:lt2>
          <a:srgbClr val="2D2015"/>
        </a:lt2>
        <a:accent1>
          <a:srgbClr val="B1A59D"/>
        </a:accent1>
        <a:accent2>
          <a:srgbClr val="8F5F2F"/>
        </a:accent2>
        <a:accent3>
          <a:srgbClr val="B3AFAC"/>
        </a:accent3>
        <a:accent4>
          <a:srgbClr val="161616"/>
        </a:accent4>
        <a:accent5>
          <a:srgbClr val="D5CFCC"/>
        </a:accent5>
        <a:accent6>
          <a:srgbClr val="81552A"/>
        </a:accent6>
        <a:hlink>
          <a:srgbClr val="F4D700"/>
        </a:hlink>
        <a:folHlink>
          <a:srgbClr val="E7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Wheat field design template</Template>
  <TotalTime>198</TotalTime>
  <Words>7051</Words>
  <Application>Microsoft Office PowerPoint</Application>
  <PresentationFormat>On-screen Show (4:3)</PresentationFormat>
  <Paragraphs>919</Paragraphs>
  <Slides>151</Slides>
  <Notes>151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151</vt:i4>
      </vt:variant>
    </vt:vector>
  </HeadingPairs>
  <TitlesOfParts>
    <vt:vector size="167" baseType="lpstr">
      <vt:lpstr>Arial</vt:lpstr>
      <vt:lpstr>Arial Black</vt:lpstr>
      <vt:lpstr>Tahoma</vt:lpstr>
      <vt:lpstr>Wingdings</vt:lpstr>
      <vt:lpstr>Times New Roman</vt:lpstr>
      <vt:lpstr>Verdana</vt:lpstr>
      <vt:lpstr>Arial Narrow</vt:lpstr>
      <vt:lpstr>ＭＳ Ｐゴシック</vt:lpstr>
      <vt:lpstr>Wheat field design template</vt:lpstr>
      <vt:lpstr>Balance</vt:lpstr>
      <vt:lpstr>Glass Layers</vt:lpstr>
      <vt:lpstr>Employee Orientation</vt:lpstr>
      <vt:lpstr>Eclipse</vt:lpstr>
      <vt:lpstr>Clouds</vt:lpstr>
      <vt:lpstr>Slit</vt:lpstr>
      <vt:lpstr>Compass</vt:lpstr>
      <vt:lpstr>La Orientación I</vt:lpstr>
      <vt:lpstr>La Definición de Orientación Biblica</vt:lpstr>
      <vt:lpstr>Explicación de la Orientación</vt:lpstr>
      <vt:lpstr>La Orientacion Biblica</vt:lpstr>
      <vt:lpstr>Orientación</vt:lpstr>
      <vt:lpstr>LOS CUATRO OYENTES Lucas 8:4-21</vt:lpstr>
      <vt:lpstr>2. El Oyente Impulsivo</vt:lpstr>
      <vt:lpstr>3. El Oyente Distraído</vt:lpstr>
      <vt:lpstr>4. El Oyente IDEAL</vt:lpstr>
      <vt:lpstr>Consejeria #2 -  Transformación</vt:lpstr>
      <vt:lpstr>Reconociendo su maldad</vt:lpstr>
      <vt:lpstr>El entendimiento del “pecado” nos ayuda a entender</vt:lpstr>
      <vt:lpstr>Malos diagnosis: Consejería:  Problemas por causa de </vt:lpstr>
      <vt:lpstr>Sociedad:  Problemas causados por </vt:lpstr>
      <vt:lpstr>Iglesias:  Problemas por</vt:lpstr>
      <vt:lpstr>El Problema real</vt:lpstr>
      <vt:lpstr>El mayor problema del CORAZÓN: Isaías 53:6 y Filip 2:21</vt:lpstr>
      <vt:lpstr>Desde Adán la naturaleza del hombre</vt:lpstr>
      <vt:lpstr>Ejemplos del “camino propio” que rebela contra voluntad de Dios:</vt:lpstr>
      <vt:lpstr>PowerPoint Presentation</vt:lpstr>
      <vt:lpstr>La Meta de Transformación</vt:lpstr>
      <vt:lpstr>Meta 2</vt:lpstr>
      <vt:lpstr>Meta 3</vt:lpstr>
      <vt:lpstr>El Medio de la Transformación</vt:lpstr>
      <vt:lpstr>Dios muestra nuestra debilidad por: </vt:lpstr>
      <vt:lpstr>Como Dios nos humilla</vt:lpstr>
      <vt:lpstr>2.  Mortifica la carne--Reconoce su maldad interior</vt:lpstr>
      <vt:lpstr>Identificar nuestra REBELIÓN:  Prov. 14:12</vt:lpstr>
      <vt:lpstr>TRES tipos de rebeles</vt:lpstr>
      <vt:lpstr>3.  Meditar en Cristo</vt:lpstr>
      <vt:lpstr>Cambia nuestras EMOCIONES</vt:lpstr>
      <vt:lpstr>Cambia nuestra VOLUNTAD</vt:lpstr>
      <vt:lpstr>4. Llenarse del Espiritu Santo</vt:lpstr>
      <vt:lpstr>5.  Formar HÁBITOS santos</vt:lpstr>
      <vt:lpstr>La Orientación Bíblica #3</vt:lpstr>
      <vt:lpstr>3 niveles de problemas presentadas:</vt:lpstr>
      <vt:lpstr>Consejos para el consejero</vt:lpstr>
      <vt:lpstr>Cuando escucha:</vt:lpstr>
      <vt:lpstr>Recordar:</vt:lpstr>
      <vt:lpstr>El Proceso</vt:lpstr>
      <vt:lpstr>Noutesis</vt:lpstr>
      <vt:lpstr>Noutesis</vt:lpstr>
      <vt:lpstr>Como escuchar:</vt:lpstr>
      <vt:lpstr>Cuidado</vt:lpstr>
      <vt:lpstr>Hay una solución</vt:lpstr>
      <vt:lpstr>Confesión</vt:lpstr>
      <vt:lpstr>PowerPoint Presentation</vt:lpstr>
      <vt:lpstr>Orientación Bíblica - Leccion 4 Pecados sensuales</vt:lpstr>
      <vt:lpstr>Alcanzando la salida y victoria de pecados sensuales</vt:lpstr>
      <vt:lpstr>Principios para Alcanzar la Salida  1 Corintios 10:12-13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ira y la amargura</vt:lpstr>
      <vt:lpstr>I.  Sinónimos para la Ira</vt:lpstr>
      <vt:lpstr>PowerPoint Presentation</vt:lpstr>
      <vt:lpstr>II. Causas de la ira (“disgustos”)   (Números 20:1-13)</vt:lpstr>
      <vt:lpstr>PowerPoint Presentation</vt:lpstr>
      <vt:lpstr>PowerPoint Presentation</vt:lpstr>
      <vt:lpstr>PowerPoint Presentation</vt:lpstr>
      <vt:lpstr>III.  Distorsiones causadas por el enojo</vt:lpstr>
      <vt:lpstr>PowerPoint Presentation</vt:lpstr>
      <vt:lpstr>IV.  Expresiones de la ira = Reconociendo la “ira” pecaminosa:</vt:lpstr>
      <vt:lpstr>PowerPoint Presentation</vt:lpstr>
      <vt:lpstr>V.  El corazón del Asunto = Incredulidad</vt:lpstr>
      <vt:lpstr>PowerPoint Presentation</vt:lpstr>
      <vt:lpstr>El obstáculo más grande que enfrentamos en tratar con el enojo</vt:lpstr>
      <vt:lpstr>Sección 2:  Hay 2 reacciones a la manera biblica de manejar problemas:</vt:lpstr>
      <vt:lpstr>PowerPoint Presentation</vt:lpstr>
      <vt:lpstr>Recuerda:</vt:lpstr>
      <vt:lpstr>VI.  Remedios: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Recuerda el remedio de Cristo para ira:</vt:lpstr>
      <vt:lpstr>PowerPoint Presentation</vt:lpstr>
      <vt:lpstr>Lección 6 Depresión – Preocupación – Presiones – Tristeza – Desánimo</vt:lpstr>
      <vt:lpstr>I.  Síntomas</vt:lpstr>
      <vt:lpstr>Señales de depresión</vt:lpstr>
      <vt:lpstr>3. Quejas</vt:lpstr>
      <vt:lpstr>4. Cambios radicales de comportamiento:   Irritable, solitario, toma alcohol o drogas, etc.  5. Hablar:  Muerte y suicidio deseado</vt:lpstr>
      <vt:lpstr>II.  Definiciones:</vt:lpstr>
      <vt:lpstr>III.  Causas:</vt:lpstr>
      <vt:lpstr>IV.  Remedios:</vt:lpstr>
      <vt:lpstr> 1. Cuidar la salud</vt:lpstr>
      <vt:lpstr>2. Ser salvo</vt:lpstr>
      <vt:lpstr>3. Meditar en Dios, en sus promesas </vt:lpstr>
      <vt:lpstr>PowerPoint Presentation</vt:lpstr>
      <vt:lpstr>4. Estar ocupado – pensar en OTROS</vt:lpstr>
      <vt:lpstr>5. Amistades espirituales</vt:lpstr>
      <vt:lpstr>PowerPoint Presentation</vt:lpstr>
      <vt:lpstr>Orientación Bíblica 7</vt:lpstr>
      <vt:lpstr>Hebreos 12:1</vt:lpstr>
      <vt:lpstr>Tipos de Adicciones</vt:lpstr>
      <vt:lpstr>El “Ser” del Hombre </vt:lpstr>
      <vt:lpstr>Remedios: </vt:lpstr>
      <vt:lpstr>I.  Pasos generales para la salud  (fisica y espiritual):</vt:lpstr>
      <vt:lpstr>B.  Pasos sicológicos</vt:lpstr>
      <vt:lpstr>Ayuda espiritual  (el único remedio eficaz)</vt:lpstr>
      <vt:lpstr>PowerPoint Presentation</vt:lpstr>
      <vt:lpstr>Dejar el hábito malo, creciendo en el poder del Espíritu Santo--Efes 5:18</vt:lpstr>
      <vt:lpstr>e.  Servicio cristiano</vt:lpstr>
      <vt:lpstr>8.  Reemplazar</vt:lpstr>
      <vt:lpstr>Reconocer</vt:lpstr>
      <vt:lpstr>II. Remedios FISICOS preparatorios:  1ª Corintios 3:16-17; 6:19-20</vt:lpstr>
      <vt:lpstr>2.  Practica la régimen disciplinada sana </vt:lpstr>
      <vt:lpstr>Remedios Intelectuales e Sicológicos:</vt:lpstr>
      <vt:lpstr>2. Disciplina espiritual</vt:lpstr>
      <vt:lpstr>3. Estar convencidos</vt:lpstr>
      <vt:lpstr>4. Resolver Conflictos básicos</vt:lpstr>
      <vt:lpstr>Reconocer y Confesar nuestra culpa</vt:lpstr>
      <vt:lpstr>PowerPoint Presentation</vt:lpstr>
      <vt:lpstr>Aconsejando con la Biblia;  Orientación de Jóvenes   por Seth Esteban Armstorng</vt:lpstr>
      <vt:lpstr>Psicología </vt:lpstr>
      <vt:lpstr>Psicoterapia</vt:lpstr>
      <vt:lpstr>La Suficiencia de la Biblia</vt:lpstr>
      <vt:lpstr>Suficiencia de la Biblia</vt:lpstr>
      <vt:lpstr>Suficiencia de La Biblia</vt:lpstr>
      <vt:lpstr>Salvación</vt:lpstr>
      <vt:lpstr>Salvación</vt:lpstr>
      <vt:lpstr>Santificación</vt:lpstr>
      <vt:lpstr>Usando la Palabra</vt:lpstr>
      <vt:lpstr>Usando la Palabra</vt:lpstr>
      <vt:lpstr>Usando la Palabra</vt:lpstr>
      <vt:lpstr>Usando la Palabra</vt:lpstr>
      <vt:lpstr>Problemas</vt:lpstr>
      <vt:lpstr>Problemas</vt:lpstr>
      <vt:lpstr>Problemas Físicas</vt:lpstr>
      <vt:lpstr>Problemas Físicas</vt:lpstr>
      <vt:lpstr>Problemas Físicas</vt:lpstr>
      <vt:lpstr>Problemas Físicas</vt:lpstr>
      <vt:lpstr>Problemas Emocionales</vt:lpstr>
      <vt:lpstr>Problemas Emocionales</vt:lpstr>
      <vt:lpstr>Problemas Emocionales</vt:lpstr>
      <vt:lpstr>Problemas Espirituales</vt:lpstr>
      <vt:lpstr>Problemas espirituales</vt:lpstr>
      <vt:lpstr>Solución</vt:lpstr>
      <vt:lpstr>Problemas espirituales</vt:lpstr>
      <vt:lpstr>Problemas espirituales</vt:lpstr>
      <vt:lpstr>Problemas espirituales</vt:lpstr>
      <vt:lpstr>Aconsejando Problemas</vt:lpstr>
      <vt:lpstr>Aconsejando Problemas</vt:lpstr>
      <vt:lpstr>Aconsejando</vt:lpstr>
    </vt:vector>
  </TitlesOfParts>
  <Company>Iglesia Biblica Bautista Antioquia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Orientación I</dc:title>
  <dc:creator>Rick Armstrong</dc:creator>
  <cp:lastModifiedBy>Iglesia Biblica Bautista Ant</cp:lastModifiedBy>
  <cp:revision>13</cp:revision>
  <dcterms:created xsi:type="dcterms:W3CDTF">2005-09-01T23:58:34Z</dcterms:created>
  <dcterms:modified xsi:type="dcterms:W3CDTF">2010-10-15T00:07:48Z</dcterms:modified>
</cp:coreProperties>
</file>