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A23EE-45C7-4857-8EEB-A32168234E0E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2B694-0764-4E4C-958C-F710BA869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9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FCE975F-A97C-42A6-91B5-2C98C0C74F28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496743D-B77F-415C-B55A-9016A42D351E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0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B4E81ADE-2FCA-48D7-A7B0-6483E9B51F23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11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1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12C2520-4D5A-446A-92E7-3D6FB5E518F7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12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2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10A3BF16-FFD4-40E7-A624-F879092A7553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13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3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7054220E-B8E4-45F6-B313-F003861D56DD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14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1FE7C021-2489-4607-B234-B2AFCFB8D7E6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15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5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ABE6D258-1693-4C53-A4D7-6CF99F9F79DB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1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4547C3A-3DA7-45BE-8FD5-DAFA7F07D502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2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5EA3721-470E-4EB4-BBA7-F96747304ADD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DFB15245-9879-4295-91F9-D687B6FC7DD5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215373A-EC14-4762-AAB4-0575B959F365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6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3A0204F-04AC-4E5F-BF07-793B8F3155E6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B5372757-3638-46BE-B72A-597F5D84643C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464AEA9A-F3DC-4709-B5C0-2C800487907B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</p:grpSp>
      <p:sp>
        <p:nvSpPr>
          <p:cNvPr id="50176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50177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4C185-BBEA-4BED-AD69-B073E899507E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357953"/>
      </p:ext>
    </p:extLst>
  </p:cSld>
  <p:clrMapOvr>
    <a:masterClrMapping/>
  </p:clrMapOvr>
  <p:transition spd="med">
    <p:random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C8E8E-FD32-44A3-833B-229EE640CD78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86974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26C5-2108-4AA7-B72C-7B84AE63F3F6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780343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E375-0613-46F2-A5FE-E60F24F048FD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53647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E14BB-CAA6-4E83-A587-1A54DBF009DC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688344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42DCA-69A4-4C75-A81A-58DB254F2C56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762470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94729-3FB9-4CAD-9DB7-03928105660B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24348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6A37-6EBB-4BA9-AD23-B1A8CFEB17F0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614736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9278-2BEE-43D0-A623-5893B32F0BF4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88986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F42C1-F2B4-4C00-B1F1-04D94E08AE33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45787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D86B0-5B70-4803-AF5B-ECEEE9DEB011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20682"/>
      </p:ext>
    </p:extLst>
  </p:cSld>
  <p:clrMapOvr>
    <a:masterClrMapping/>
  </p:clrMapOvr>
  <p:transition spd="med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176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7177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7178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50074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50074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50074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50074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50074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</p:grpSp>
      <p:sp>
        <p:nvSpPr>
          <p:cNvPr id="5007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007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007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B997A-D2D7-4F1F-A393-C0517B6F856C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0075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50075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02271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  <p:sndAc>
      <p:stSnd>
        <p:snd r:embed="rId1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00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0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0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0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0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0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0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00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0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0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0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0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0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50" grpId="0"/>
      <p:bldP spid="500751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07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0075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07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0075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07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0075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07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0075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07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0075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07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/>
              <a:t>La </a:t>
            </a:r>
            <a:r>
              <a:rPr lang="es-ES" dirty="0" err="1" smtClean="0"/>
              <a:t>Predicacion</a:t>
            </a:r>
            <a:r>
              <a:rPr lang="es-ES" dirty="0" smtClean="0"/>
              <a:t> </a:t>
            </a:r>
            <a:r>
              <a:rPr lang="es-ES" dirty="0" smtClean="0"/>
              <a:t>#22</a:t>
            </a:r>
            <a:endParaRPr lang="es-ES" dirty="0" smtClean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800" b="1" smtClean="0"/>
              <a:t>El Sermón “Textual”</a:t>
            </a:r>
          </a:p>
        </p:txBody>
      </p:sp>
    </p:spTree>
    <p:extLst>
      <p:ext uri="{BB962C8B-B14F-4D97-AF65-F5344CB8AC3E}">
        <p14:creationId xmlns:p14="http://schemas.microsoft.com/office/powerpoint/2010/main" val="3064005806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Principio #3</a:t>
            </a:r>
          </a:p>
        </p:txBody>
      </p:sp>
      <p:sp>
        <p:nvSpPr>
          <p:cNvPr id="521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" sz="4800" b="1" smtClean="0"/>
              <a:t>3.  Usar divisiones del texto en un orden </a:t>
            </a:r>
            <a:r>
              <a:rPr lang="es-ES" sz="4800" b="1" i="1" u="sng" smtClean="0">
                <a:solidFill>
                  <a:srgbClr val="FFCC00"/>
                </a:solidFill>
              </a:rPr>
              <a:t>LÓGICO</a:t>
            </a:r>
            <a:r>
              <a:rPr lang="es-ES" sz="4800" b="1" smtClean="0"/>
              <a:t> o cronológico relacionadas con el tema principal.</a:t>
            </a:r>
          </a:p>
        </p:txBody>
      </p:sp>
    </p:spTree>
    <p:extLst>
      <p:ext uri="{BB962C8B-B14F-4D97-AF65-F5344CB8AC3E}">
        <p14:creationId xmlns:p14="http://schemas.microsoft.com/office/powerpoint/2010/main" val="4015796338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1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8" grpId="0"/>
      <p:bldP spid="521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Principio #4</a:t>
            </a:r>
          </a:p>
        </p:txBody>
      </p:sp>
      <p:sp>
        <p:nvSpPr>
          <p:cNvPr id="523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4"/>
              <a:defRPr/>
            </a:pPr>
            <a:r>
              <a:rPr lang="es-ES" sz="4000" b="1" smtClean="0"/>
              <a:t>Interpretar el texto predicado correctamente en su </a:t>
            </a:r>
            <a:r>
              <a:rPr lang="es-ES" sz="4000" b="1" i="1" u="sng" smtClean="0">
                <a:solidFill>
                  <a:srgbClr val="FFCC00"/>
                </a:solidFill>
              </a:rPr>
              <a:t>CONTEXTO</a:t>
            </a:r>
            <a:r>
              <a:rPr lang="es-ES" sz="4000" b="1" smtClean="0"/>
              <a:t>, según los regalmentos de las hermenéuticas:  </a:t>
            </a:r>
          </a:p>
          <a:p>
            <a:pPr marL="990600" lvl="1" indent="-533400" eaLnBrk="1" hangingPunct="1">
              <a:defRPr/>
            </a:pPr>
            <a:r>
              <a:rPr lang="es-ES" sz="3600" b="1" i="1" smtClean="0">
                <a:solidFill>
                  <a:srgbClr val="FFCC00"/>
                </a:solidFill>
              </a:rPr>
              <a:t>No sacar el texto del contexto.</a:t>
            </a:r>
          </a:p>
        </p:txBody>
      </p:sp>
    </p:spTree>
    <p:extLst>
      <p:ext uri="{BB962C8B-B14F-4D97-AF65-F5344CB8AC3E}">
        <p14:creationId xmlns:p14="http://schemas.microsoft.com/office/powerpoint/2010/main" val="2121021341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3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6" grpId="0"/>
      <p:bldP spid="523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Principio #5</a:t>
            </a:r>
          </a:p>
        </p:txBody>
      </p:sp>
      <p:sp>
        <p:nvSpPr>
          <p:cNvPr id="525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" sz="4400" b="1" smtClean="0"/>
              <a:t>5.  Poner atención a las </a:t>
            </a:r>
            <a:r>
              <a:rPr lang="es-ES" sz="4400" b="1" i="1" u="sng" smtClean="0">
                <a:solidFill>
                  <a:srgbClr val="FFCC00"/>
                </a:solidFill>
              </a:rPr>
              <a:t>COMPARACIONES</a:t>
            </a:r>
            <a:r>
              <a:rPr lang="es-ES" sz="4400" b="1" smtClean="0"/>
              <a:t> o </a:t>
            </a:r>
            <a:r>
              <a:rPr lang="es-ES" sz="4400" b="1" i="1" u="sng" smtClean="0">
                <a:solidFill>
                  <a:srgbClr val="FFCC00"/>
                </a:solidFill>
              </a:rPr>
              <a:t>CONTRASTES</a:t>
            </a:r>
            <a:r>
              <a:rPr lang="es-ES" sz="4400" b="1" smtClean="0"/>
              <a:t> de textos bíblicos para enfatizar su mensaje espiritual.</a:t>
            </a:r>
          </a:p>
          <a:p>
            <a:pPr lvl="1" eaLnBrk="1" hangingPunct="1">
              <a:defRPr/>
            </a:pPr>
            <a:r>
              <a:rPr lang="es-ES" sz="4000" b="1" smtClean="0"/>
              <a:t>Ej. </a:t>
            </a:r>
            <a:r>
              <a:rPr lang="es-ES" sz="4000" b="1" u="sng" smtClean="0">
                <a:solidFill>
                  <a:schemeClr val="folHlink"/>
                </a:solidFill>
              </a:rPr>
              <a:t>2 Cor. 4:17</a:t>
            </a:r>
          </a:p>
        </p:txBody>
      </p:sp>
    </p:spTree>
    <p:extLst>
      <p:ext uri="{BB962C8B-B14F-4D97-AF65-F5344CB8AC3E}">
        <p14:creationId xmlns:p14="http://schemas.microsoft.com/office/powerpoint/2010/main" val="277206546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5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4" grpId="0"/>
      <p:bldP spid="525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Principio #6</a:t>
            </a:r>
          </a:p>
        </p:txBody>
      </p:sp>
      <p:sp>
        <p:nvSpPr>
          <p:cNvPr id="527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6"/>
              <a:defRPr/>
            </a:pPr>
            <a:r>
              <a:rPr lang="es-ES" sz="4000" b="1" smtClean="0"/>
              <a:t>Es posible agregar 2 o 3 versículos </a:t>
            </a:r>
            <a:r>
              <a:rPr lang="es-ES" sz="4000" b="1" i="1" u="sng" smtClean="0">
                <a:solidFill>
                  <a:srgbClr val="FFCC00"/>
                </a:solidFill>
              </a:rPr>
              <a:t>SEPARADOS</a:t>
            </a:r>
            <a:r>
              <a:rPr lang="es-ES" sz="4000" b="1" smtClean="0"/>
              <a:t> para formar un sermón textual.</a:t>
            </a:r>
          </a:p>
          <a:p>
            <a:pPr marL="609600" indent="-609600" eaLnBrk="1" hangingPunct="1">
              <a:buFont typeface="Wingdings" pitchFamily="2" charset="2"/>
              <a:buAutoNum type="arabicPeriod" startAt="6"/>
              <a:defRPr/>
            </a:pPr>
            <a:endParaRPr lang="es-ES" sz="4000" b="1" smtClean="0"/>
          </a:p>
          <a:p>
            <a:pPr marL="990600" lvl="1" indent="-533400" eaLnBrk="1" hangingPunct="1">
              <a:defRPr/>
            </a:pPr>
            <a:r>
              <a:rPr lang="es-ES" sz="3600" b="1" smtClean="0"/>
              <a:t>Ej.  </a:t>
            </a:r>
            <a:r>
              <a:rPr lang="es-ES" sz="3600" b="1" smtClean="0">
                <a:solidFill>
                  <a:schemeClr val="folHlink"/>
                </a:solidFill>
              </a:rPr>
              <a:t>“¿Qué debemos hacer?”</a:t>
            </a:r>
          </a:p>
          <a:p>
            <a:pPr marL="1371600" lvl="2" indent="-457200" eaLnBrk="1" hangingPunct="1">
              <a:defRPr/>
            </a:pPr>
            <a:r>
              <a:rPr lang="es-ES" sz="3200" b="1" smtClean="0"/>
              <a:t>Hechos 2:37-38 y 16:30-31</a:t>
            </a:r>
          </a:p>
        </p:txBody>
      </p:sp>
    </p:spTree>
    <p:extLst>
      <p:ext uri="{BB962C8B-B14F-4D97-AF65-F5344CB8AC3E}">
        <p14:creationId xmlns:p14="http://schemas.microsoft.com/office/powerpoint/2010/main" val="2503892582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7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7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7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7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2" grpId="0"/>
      <p:bldP spid="527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Principio #7</a:t>
            </a:r>
          </a:p>
        </p:txBody>
      </p:sp>
      <p:sp>
        <p:nvSpPr>
          <p:cNvPr id="5294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7"/>
              <a:defRPr/>
            </a:pPr>
            <a:r>
              <a:rPr lang="es-ES" sz="4000" b="1" smtClean="0"/>
              <a:t>Es de provecho espiritual predicar </a:t>
            </a:r>
            <a:r>
              <a:rPr lang="es-ES" sz="4000" b="1" i="1" u="sng" smtClean="0">
                <a:solidFill>
                  <a:srgbClr val="FFCC00"/>
                </a:solidFill>
              </a:rPr>
              <a:t>SERIES</a:t>
            </a:r>
            <a:r>
              <a:rPr lang="es-ES" sz="4000" b="1" smtClean="0"/>
              <a:t> de sermones textuales con un tema que los relaciona.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s-ES" sz="3600" smtClean="0"/>
              <a:t>Ej.  </a:t>
            </a:r>
            <a:r>
              <a:rPr lang="es-ES" sz="3600" smtClean="0">
                <a:solidFill>
                  <a:schemeClr val="tx2"/>
                </a:solidFill>
              </a:rPr>
              <a:t>El Cristiano “perfecto”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s-ES" sz="3600" smtClean="0"/>
              <a:t>Ej.  </a:t>
            </a:r>
            <a:r>
              <a:rPr lang="es-ES" sz="3600" smtClean="0">
                <a:solidFill>
                  <a:schemeClr val="tx2"/>
                </a:solidFill>
              </a:rPr>
              <a:t>Creciendo su “Fe”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s-ES" sz="3600" smtClean="0">
                <a:solidFill>
                  <a:schemeClr val="tx2"/>
                </a:solidFill>
              </a:rPr>
              <a:t>Ej.  Las 7 Palabras en la Cruz</a:t>
            </a:r>
          </a:p>
        </p:txBody>
      </p:sp>
    </p:spTree>
    <p:extLst>
      <p:ext uri="{BB962C8B-B14F-4D97-AF65-F5344CB8AC3E}">
        <p14:creationId xmlns:p14="http://schemas.microsoft.com/office/powerpoint/2010/main" val="358463211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9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9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0" grpId="0"/>
      <p:bldP spid="529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Prácticas </a:t>
            </a:r>
            <a:br>
              <a:rPr lang="es-ES" smtClean="0"/>
            </a:br>
            <a:r>
              <a:rPr lang="es-ES" smtClean="0"/>
              <a:t>con sermones textuales</a:t>
            </a:r>
          </a:p>
        </p:txBody>
      </p:sp>
      <p:sp>
        <p:nvSpPr>
          <p:cNvPr id="5314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s-ES" sz="3600" b="1" smtClean="0"/>
              <a:t>Formular un tema y divisiones para un sermón de </a:t>
            </a:r>
            <a:r>
              <a:rPr lang="es-ES" sz="3600" b="1" smtClean="0">
                <a:solidFill>
                  <a:schemeClr val="folHlink"/>
                </a:solidFill>
              </a:rPr>
              <a:t>Efesios 2:8-9</a:t>
            </a:r>
          </a:p>
          <a:p>
            <a:pPr marL="609600" indent="-609600" eaLnBrk="1" hangingPunct="1">
              <a:defRPr/>
            </a:pPr>
            <a:endParaRPr lang="es-ES" sz="1400" b="1" smtClean="0"/>
          </a:p>
          <a:p>
            <a:pPr marL="609600" indent="-609600" eaLnBrk="1" hangingPunct="1">
              <a:defRPr/>
            </a:pPr>
            <a:r>
              <a:rPr lang="es-ES" sz="3600" b="1" smtClean="0"/>
              <a:t>Escoge un texto y formula un sermón textual para:</a:t>
            </a:r>
            <a:br>
              <a:rPr lang="es-ES" sz="3600" b="1" smtClean="0"/>
            </a:br>
            <a:r>
              <a:rPr lang="es-ES" sz="3600" b="1" smtClean="0"/>
              <a:t>	1.  </a:t>
            </a:r>
            <a:r>
              <a:rPr lang="es-ES" sz="3600" b="1" smtClean="0">
                <a:solidFill>
                  <a:schemeClr val="tx2"/>
                </a:solidFill>
              </a:rPr>
              <a:t>Evangelismo</a:t>
            </a:r>
          </a:p>
          <a:p>
            <a:pPr marL="990600" lvl="1" indent="-533400" eaLnBrk="1" hangingPunct="1">
              <a:buFont typeface="Wingdings" pitchFamily="2" charset="2"/>
              <a:buNone/>
              <a:defRPr/>
            </a:pPr>
            <a:r>
              <a:rPr lang="es-ES" sz="3600" b="1" smtClean="0"/>
              <a:t>     2.  </a:t>
            </a:r>
            <a:r>
              <a:rPr lang="es-ES" sz="3600" b="1" smtClean="0">
                <a:solidFill>
                  <a:schemeClr val="tx2"/>
                </a:solidFill>
              </a:rPr>
              <a:t>Misiones</a:t>
            </a:r>
          </a:p>
        </p:txBody>
      </p:sp>
    </p:spTree>
    <p:extLst>
      <p:ext uri="{BB962C8B-B14F-4D97-AF65-F5344CB8AC3E}">
        <p14:creationId xmlns:p14="http://schemas.microsoft.com/office/powerpoint/2010/main" val="3730759929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31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31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3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3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8" grpId="0"/>
      <p:bldP spid="531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Tres clases de sermones</a:t>
            </a:r>
          </a:p>
        </p:txBody>
      </p:sp>
      <p:sp>
        <p:nvSpPr>
          <p:cNvPr id="5048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4800" b="1" u="sng" smtClean="0">
                <a:latin typeface="Times New Roman" pitchFamily="18" charset="0"/>
              </a:rPr>
              <a:t>Expositivos</a:t>
            </a:r>
            <a:r>
              <a:rPr lang="es-ES" sz="3600" b="1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3200" b="1" smtClean="0">
                <a:latin typeface="Times New Roman" pitchFamily="18" charset="0"/>
              </a:rPr>
              <a:t>La “exposición” de secciones de la Biblia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s-ES" sz="1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sz="4800" b="1" u="sng" smtClean="0">
                <a:latin typeface="Times New Roman" pitchFamily="18" charset="0"/>
              </a:rPr>
              <a:t>Temáticos</a:t>
            </a:r>
            <a:r>
              <a:rPr lang="es-ES" sz="3600" b="1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3200" b="1" smtClean="0">
                <a:latin typeface="Times New Roman" pitchFamily="18" charset="0"/>
              </a:rPr>
              <a:t>Predicando un tema o tópico de interés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s-ES" sz="16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sz="4800" b="1" u="sng" smtClean="0">
                <a:latin typeface="Times New Roman" pitchFamily="18" charset="0"/>
              </a:rPr>
              <a:t>Textuales</a:t>
            </a:r>
            <a:r>
              <a:rPr lang="es-ES" sz="3600" b="1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3200" b="1" smtClean="0">
                <a:latin typeface="Times New Roman" pitchFamily="18" charset="0"/>
              </a:rPr>
              <a:t>Predicando un versículo o texto corto</a:t>
            </a:r>
          </a:p>
        </p:txBody>
      </p:sp>
    </p:spTree>
    <p:extLst>
      <p:ext uri="{BB962C8B-B14F-4D97-AF65-F5344CB8AC3E}">
        <p14:creationId xmlns:p14="http://schemas.microsoft.com/office/powerpoint/2010/main" val="2253767138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04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4" grpId="0"/>
      <p:bldP spid="5048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/>
              <a:t>La Definición </a:t>
            </a:r>
            <a:br>
              <a:rPr lang="es-ES" dirty="0" smtClean="0"/>
            </a:br>
            <a:r>
              <a:rPr lang="es-ES" dirty="0" smtClean="0"/>
              <a:t>del Sermón Textual</a:t>
            </a:r>
          </a:p>
        </p:txBody>
      </p:sp>
      <p:sp>
        <p:nvSpPr>
          <p:cNvPr id="5068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600" b="1" smtClean="0"/>
              <a:t>El “tema” del sermón se deriva del </a:t>
            </a:r>
            <a:r>
              <a:rPr lang="es-ES" sz="4000" b="1" u="sng" smtClean="0">
                <a:solidFill>
                  <a:srgbClr val="FFCC00"/>
                </a:solidFill>
              </a:rPr>
              <a:t>TEXTO</a:t>
            </a:r>
          </a:p>
          <a:p>
            <a:pPr eaLnBrk="1" hangingPunct="1">
              <a:defRPr/>
            </a:pPr>
            <a:endParaRPr lang="es-ES" sz="1400" b="1" smtClean="0"/>
          </a:p>
          <a:p>
            <a:pPr eaLnBrk="1" hangingPunct="1">
              <a:defRPr/>
            </a:pPr>
            <a:r>
              <a:rPr lang="es-ES" sz="3600" b="1" smtClean="0"/>
              <a:t>Las </a:t>
            </a:r>
            <a:r>
              <a:rPr lang="es-ES" sz="3600" b="1" u="sng" smtClean="0">
                <a:solidFill>
                  <a:srgbClr val="FFCC00"/>
                </a:solidFill>
              </a:rPr>
              <a:t>DIVISIONES</a:t>
            </a:r>
            <a:r>
              <a:rPr lang="es-ES" sz="3600" b="1" smtClean="0"/>
              <a:t> principales se derivan del texto</a:t>
            </a:r>
          </a:p>
          <a:p>
            <a:pPr eaLnBrk="1" hangingPunct="1">
              <a:defRPr/>
            </a:pPr>
            <a:endParaRPr lang="es-ES" sz="1400" b="1" smtClean="0"/>
          </a:p>
          <a:p>
            <a:pPr eaLnBrk="1" hangingPunct="1">
              <a:defRPr/>
            </a:pPr>
            <a:r>
              <a:rPr lang="es-ES" sz="3600" b="1" smtClean="0"/>
              <a:t>Normalmente se limita el “texto” a uno o dos versículos de la Biblia.</a:t>
            </a:r>
          </a:p>
        </p:txBody>
      </p:sp>
    </p:spTree>
    <p:extLst>
      <p:ext uri="{BB962C8B-B14F-4D97-AF65-F5344CB8AC3E}">
        <p14:creationId xmlns:p14="http://schemas.microsoft.com/office/powerpoint/2010/main" val="2222235656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06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2" grpId="0"/>
      <p:bldP spid="5068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Ejemplo de Esdras</a:t>
            </a:r>
          </a:p>
        </p:txBody>
      </p:sp>
      <p:sp>
        <p:nvSpPr>
          <p:cNvPr id="5089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" sz="3600" smtClean="0">
                <a:solidFill>
                  <a:schemeClr val="folHlink"/>
                </a:solidFill>
              </a:rPr>
              <a:t>Esdras 7:10  Esdras había preparado su corazón para inquirir la ley de Jehová y para cumplirla, y para enseñar en Israel sus estatutos y decretos.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ES" sz="240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r>
              <a:rPr lang="es-ES" sz="3600" smtClean="0"/>
              <a:t>Tema:</a:t>
            </a:r>
            <a:r>
              <a:rPr lang="es-ES" sz="4000" smtClean="0"/>
              <a:t> </a:t>
            </a:r>
            <a:r>
              <a:rPr lang="es-ES" sz="4000" b="1" i="1" smtClean="0"/>
              <a:t>Preparado para Predicar</a:t>
            </a:r>
          </a:p>
        </p:txBody>
      </p:sp>
    </p:spTree>
    <p:extLst>
      <p:ext uri="{BB962C8B-B14F-4D97-AF65-F5344CB8AC3E}">
        <p14:creationId xmlns:p14="http://schemas.microsoft.com/office/powerpoint/2010/main" val="132431225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08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0" grpId="0"/>
      <p:bldP spid="5089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Bosquejo de Esdras 7:10</a:t>
            </a:r>
          </a:p>
        </p:txBody>
      </p:sp>
      <p:sp>
        <p:nvSpPr>
          <p:cNvPr id="5109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676400"/>
            <a:ext cx="8007350" cy="441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3600" b="1" smtClean="0"/>
              <a:t>Esdras había preparado su </a:t>
            </a:r>
            <a:r>
              <a:rPr lang="es-ES" sz="3600" b="1" smtClean="0">
                <a:solidFill>
                  <a:srgbClr val="FFCC00"/>
                </a:solidFill>
              </a:rPr>
              <a:t>corazón</a:t>
            </a:r>
            <a:r>
              <a:rPr lang="es-ES" sz="3600" b="1" smtClean="0"/>
              <a:t>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3600" b="1" smtClean="0"/>
              <a:t>para </a:t>
            </a:r>
            <a:r>
              <a:rPr lang="es-ES" sz="3600" b="1" smtClean="0">
                <a:solidFill>
                  <a:srgbClr val="FFCC00"/>
                </a:solidFill>
              </a:rPr>
              <a:t>inquirir</a:t>
            </a:r>
            <a:r>
              <a:rPr lang="es-ES" sz="3600" b="1" smtClean="0"/>
              <a:t> la ley de Jehová y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3600" b="1" smtClean="0"/>
              <a:t>para </a:t>
            </a:r>
            <a:r>
              <a:rPr lang="es-ES" sz="3600" b="1" smtClean="0">
                <a:solidFill>
                  <a:srgbClr val="FFCC00"/>
                </a:solidFill>
              </a:rPr>
              <a:t>cumplirla</a:t>
            </a:r>
            <a:r>
              <a:rPr lang="es-ES" sz="3600" b="1" smtClean="0"/>
              <a:t>, y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3600" b="1" smtClean="0"/>
              <a:t>para </a:t>
            </a:r>
            <a:r>
              <a:rPr lang="es-ES" sz="3600" b="1" smtClean="0">
                <a:solidFill>
                  <a:srgbClr val="FFCC00"/>
                </a:solidFill>
              </a:rPr>
              <a:t>enseñar</a:t>
            </a:r>
            <a:r>
              <a:rPr lang="es-ES" sz="3600" b="1" smtClean="0"/>
              <a:t> en Israel 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  <a:defRPr/>
            </a:pPr>
            <a:r>
              <a:rPr lang="es-ES" sz="3200" b="1" smtClean="0"/>
              <a:t>sus estatutos 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  <a:defRPr/>
            </a:pPr>
            <a:r>
              <a:rPr lang="es-ES" sz="3200" b="1" smtClean="0"/>
              <a:t>y decretos.</a:t>
            </a:r>
          </a:p>
        </p:txBody>
      </p:sp>
    </p:spTree>
    <p:extLst>
      <p:ext uri="{BB962C8B-B14F-4D97-AF65-F5344CB8AC3E}">
        <p14:creationId xmlns:p14="http://schemas.microsoft.com/office/powerpoint/2010/main" val="2024198405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0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/>
      <p:bldP spid="5109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Principios para el Sermón</a:t>
            </a:r>
          </a:p>
        </p:txBody>
      </p:sp>
      <p:sp>
        <p:nvSpPr>
          <p:cNvPr id="5130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3600" b="1" smtClean="0"/>
              <a:t>Sacar del mismo texto la idea </a:t>
            </a:r>
            <a:r>
              <a:rPr lang="es-ES" sz="3600" b="1" u="sng" smtClean="0"/>
              <a:t>PRINCIPAL</a:t>
            </a:r>
            <a:r>
              <a:rPr lang="es-ES" sz="3600" b="1" smtClean="0"/>
              <a:t> y las divisiones </a:t>
            </a:r>
            <a:r>
              <a:rPr lang="es-ES" sz="3600" b="1" i="1" smtClean="0"/>
              <a:t>principales</a:t>
            </a:r>
            <a:r>
              <a:rPr lang="es-ES" sz="2800" b="1" i="1" smtClean="0"/>
              <a:t>.</a:t>
            </a:r>
            <a:endParaRPr lang="es-ES" sz="3600" b="1" smtClean="0"/>
          </a:p>
          <a:p>
            <a:pPr marL="1371600" lvl="2" indent="-457200" eaLnBrk="1" hangingPunct="1">
              <a:lnSpc>
                <a:spcPct val="90000"/>
              </a:lnSpc>
              <a:defRPr/>
            </a:pPr>
            <a:r>
              <a:rPr lang="es-ES" sz="2800" b="1" smtClean="0"/>
              <a:t>No usar muchos otros textos para buscar las divisiones </a:t>
            </a:r>
          </a:p>
          <a:p>
            <a:pPr marL="1371600" lvl="2" indent="-457200" eaLnBrk="1" hangingPunct="1">
              <a:lnSpc>
                <a:spcPct val="90000"/>
              </a:lnSpc>
              <a:defRPr/>
            </a:pPr>
            <a:r>
              <a:rPr lang="es-ES" sz="2800" b="1" smtClean="0"/>
              <a:t>aunque puede usarlos por </a:t>
            </a:r>
            <a:r>
              <a:rPr lang="es-ES" sz="2800" b="1" i="1" smtClean="0"/>
              <a:t>apoyo</a:t>
            </a:r>
            <a:r>
              <a:rPr lang="es-ES" sz="2800" b="1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s-ES" sz="3600" b="1" smtClean="0"/>
              <a:t>Ejemplo:  Salmo 23:1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s-ES" sz="3200" b="1" smtClean="0"/>
              <a:t>“</a:t>
            </a:r>
            <a:r>
              <a:rPr lang="es-ES" sz="3200" b="1" i="1" smtClean="0"/>
              <a:t>Cómo nunca faltar nada</a:t>
            </a:r>
            <a:r>
              <a:rPr lang="es-ES" sz="3200" b="1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8342158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3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6" grpId="0"/>
      <p:bldP spid="5130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Nunca Faltar - Salmo 23:1</a:t>
            </a:r>
          </a:p>
        </p:txBody>
      </p:sp>
      <p:sp>
        <p:nvSpPr>
          <p:cNvPr id="5150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La Persona que provee todo: “El Señor”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La Presencia de la provisión: “Es”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La Personalización de la promesa: “Mi”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La Presentación del Proveedor:“Pastor”</a:t>
            </a:r>
          </a:p>
        </p:txBody>
      </p:sp>
    </p:spTree>
    <p:extLst>
      <p:ext uri="{BB962C8B-B14F-4D97-AF65-F5344CB8AC3E}">
        <p14:creationId xmlns:p14="http://schemas.microsoft.com/office/powerpoint/2010/main" val="1240892986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5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5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5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5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4" grpId="0"/>
      <p:bldP spid="515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Principio #2</a:t>
            </a:r>
          </a:p>
        </p:txBody>
      </p:sp>
      <p:sp>
        <p:nvSpPr>
          <p:cNvPr id="5171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3600" b="1" smtClean="0"/>
              <a:t>2.  Aunque un texto puede sugerir muchas “ideas principales” </a:t>
            </a:r>
            <a:r>
              <a:rPr lang="es-ES" smtClean="0"/>
              <a:t>o aplicaciones,</a:t>
            </a:r>
            <a:r>
              <a:rPr lang="es-ES" sz="3600" b="1" smtClean="0"/>
              <a:t> se debe concentrar en predicar sólo </a:t>
            </a:r>
            <a:r>
              <a:rPr lang="es-ES" sz="3600" b="1" i="1" u="sng" smtClean="0">
                <a:solidFill>
                  <a:srgbClr val="FFCC00"/>
                </a:solidFill>
              </a:rPr>
              <a:t>UNA</a:t>
            </a:r>
            <a:r>
              <a:rPr lang="es-ES" sz="3600" b="1" smtClean="0"/>
              <a:t> idea principal.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3200" b="1" smtClean="0"/>
              <a:t>Ej.  Apoc. 3:20 puede aplicarse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" sz="2800" b="1" smtClean="0"/>
              <a:t>a cristianos o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" sz="2800" b="1" smtClean="0"/>
              <a:t>a incrédulos o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" sz="2800" b="1" smtClean="0"/>
              <a:t>a iglesias</a:t>
            </a:r>
          </a:p>
        </p:txBody>
      </p:sp>
    </p:spTree>
    <p:extLst>
      <p:ext uri="{BB962C8B-B14F-4D97-AF65-F5344CB8AC3E}">
        <p14:creationId xmlns:p14="http://schemas.microsoft.com/office/powerpoint/2010/main" val="1320828013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7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2" grpId="0"/>
      <p:bldP spid="517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Apoc. 3:20 - Comparación</a:t>
            </a:r>
          </a:p>
        </p:txBody>
      </p:sp>
      <p:sp>
        <p:nvSpPr>
          <p:cNvPr id="519171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b="1" u="sng" smtClean="0"/>
              <a:t>Llamando a Salvación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La provisión hecha: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yo estoy a la puerta</a:t>
            </a:r>
            <a:r>
              <a:rPr lang="es-ES" sz="2000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2"/>
              <a:defRPr/>
            </a:pPr>
            <a:r>
              <a:rPr lang="es-ES" sz="2400" smtClean="0"/>
              <a:t>La llamada ofrecida: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y llamo</a:t>
            </a:r>
            <a:r>
              <a:rPr lang="es-ES" sz="2000" smtClean="0"/>
              <a:t> (</a:t>
            </a:r>
            <a:r>
              <a:rPr lang="es-ES" sz="1800" i="1" smtClean="0"/>
              <a:t>continuo</a:t>
            </a:r>
            <a:r>
              <a:rPr lang="es-ES" sz="2000" smtClean="0"/>
              <a:t>)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smtClean="0"/>
              <a:t>3.  La respuesta requerida: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si alguno oye mi voz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y abre la puerta</a:t>
            </a:r>
            <a:r>
              <a:rPr lang="es-ES" sz="2000" smtClean="0"/>
              <a:t>,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smtClean="0"/>
              <a:t>4. La promesa extendida: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entraré a él, y cenaré con él, y él conmigo</a:t>
            </a:r>
            <a:r>
              <a:rPr lang="es-ES" sz="2000" smtClean="0"/>
              <a:t>.</a:t>
            </a:r>
          </a:p>
        </p:txBody>
      </p:sp>
      <p:sp>
        <p:nvSpPr>
          <p:cNvPr id="519172" name="Rectangle 4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b="1" u="sng" smtClean="0"/>
              <a:t>Llamando a Avivamiento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smtClean="0"/>
              <a:t>1.  El Señor alejado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yo estoy a la puerta y llamo;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smtClean="0"/>
              <a:t>2.  La Iglesia arrepentida 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si alguno oye mi voz y abre la puerta,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smtClean="0"/>
              <a:t>3.  Comunión restaurada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s-ES" sz="2000" smtClean="0">
                <a:solidFill>
                  <a:schemeClr val="folHlink"/>
                </a:solidFill>
              </a:rPr>
              <a:t>entraré a él, y cenaré con él, y él conmigo</a:t>
            </a:r>
            <a:r>
              <a:rPr lang="es-ES" sz="20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0932894"/>
      </p:ext>
    </p:extLst>
  </p:cSld>
  <p:clrMapOvr>
    <a:masterClrMapping/>
  </p:clrMapOvr>
  <p:transition spd="med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9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9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9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9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9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9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9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19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9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9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19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9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9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19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9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9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19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9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19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0" grpId="0"/>
      <p:bldP spid="519171" grpId="0" build="p"/>
      <p:bldP spid="519172" grpId="0" build="p"/>
    </p:bld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On-screen Show (4:3)</PresentationFormat>
  <Paragraphs>104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Glass Layers</vt:lpstr>
      <vt:lpstr>La Predicacion #22</vt:lpstr>
      <vt:lpstr>Tres clases de sermones</vt:lpstr>
      <vt:lpstr>La Definición  del Sermón Textual</vt:lpstr>
      <vt:lpstr>Ejemplo de Esdras</vt:lpstr>
      <vt:lpstr>Bosquejo de Esdras 7:10</vt:lpstr>
      <vt:lpstr>Principios para el Sermón</vt:lpstr>
      <vt:lpstr>Nunca Faltar - Salmo 23:1</vt:lpstr>
      <vt:lpstr>Principio #2</vt:lpstr>
      <vt:lpstr>Apoc. 3:20 - Comparación</vt:lpstr>
      <vt:lpstr>Principio #3</vt:lpstr>
      <vt:lpstr>Principio #4</vt:lpstr>
      <vt:lpstr>Principio #5</vt:lpstr>
      <vt:lpstr>Principio #6</vt:lpstr>
      <vt:lpstr>Principio #7</vt:lpstr>
      <vt:lpstr>Prácticas  con sermones textuales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Predicacion #22</dc:title>
  <dc:creator>Iglesia Biblica Bautista Ant</dc:creator>
  <cp:lastModifiedBy>Iglesia Biblica Bautista Ant</cp:lastModifiedBy>
  <cp:revision>1</cp:revision>
  <dcterms:created xsi:type="dcterms:W3CDTF">2011-11-09T00:14:32Z</dcterms:created>
  <dcterms:modified xsi:type="dcterms:W3CDTF">2011-11-09T00:15:20Z</dcterms:modified>
</cp:coreProperties>
</file>