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08" y="-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EE5D9-7DC0-42C1-A214-19658FBCEAE6}" type="datetimeFigureOut">
              <a:rPr lang="en-US" smtClean="0"/>
              <a:t>11/8/2011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0D134-F12D-446C-8670-3B4CE4244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3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56DF838-2477-4863-B868-DB138E2D4A87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3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3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D828A06-3133-41F3-BAEC-78551A2F0DC8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2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4639A4A-DF7D-433E-AD78-A9C657E2733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11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3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A0DBB7A-B64E-4B39-94C6-EB04C105ABE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4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D74B09EF-5BC1-4E52-98AE-D676A0B3707C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5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913016DE-F710-4667-AAAA-2B917E6758F0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6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A15091D-BE80-4747-AD95-0CF5D028B53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7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CBF6FCC-D49E-4670-90DD-07F87FE6FB92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8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608F26BD-A2D0-43EF-B47B-2597570D72BC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9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B13D679-0C6C-48CD-8A3D-5979B5A3DAF3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0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8B4AC86D-E0D3-4AEB-913E-E9CB4A32678D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19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4978ED2-B6C6-4BF7-9946-1F04B9A81D7D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2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4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FF4382D-891E-45DC-B21C-FFA091F1600C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5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FFFC44A5-93D2-4359-8F08-C7F9C5101631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6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35CACF41-2D44-44FE-B817-FCACBEDDBCB7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7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B9692B88-631B-4956-B7EF-266D7DD7C46A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6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8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0A21BBEA-3F93-4F46-9817-82E2F833BD6C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9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64EF4CD-B102-41A1-985D-0B43F65800AA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8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0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E61104CD-6F4C-4134-ABB3-1A7355319020}" type="slidenum">
              <a:rPr lang="es-ES_tradnl" smtClean="0">
                <a:solidFill>
                  <a:prstClr val="black"/>
                </a:solidFill>
                <a:latin typeface="Arial" charset="0"/>
              </a:rPr>
              <a:pPr/>
              <a:t>9</a:t>
            </a:fld>
            <a:endParaRPr lang="es-ES_tradnl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31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FFD3-EEF4-4A0B-AC21-1D3E50BEE866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4E36-21A9-4144-8839-F244A914C44B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84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50C61-69EC-4B40-97EE-6DFF7E078E30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62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268B3-54AB-4C64-BFBA-0DED758DB242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43BB4-C56E-4601-BAF3-746C1F40BA51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63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F589-79E6-427B-9F76-D8668CC3EDBC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5A9-4014-450E-A52C-B82FCE59574F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79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42FF-35AE-463E-AE3E-567756037327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8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C9B8-9844-4CB7-A25A-91D003D776D9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635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D9335-F96F-4B3F-A9EB-12ABC1575F07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11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27716-6141-41D6-9DDC-DCC4BC798202}" type="slidenum">
              <a:rPr lang="es-E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Click to edit Master text styles</a:t>
            </a:r>
          </a:p>
          <a:p>
            <a:pPr lvl="1"/>
            <a:r>
              <a:rPr lang="es-ES" smtClean="0"/>
              <a:t>Second level</a:t>
            </a:r>
          </a:p>
          <a:p>
            <a:pPr lvl="2"/>
            <a:r>
              <a:rPr lang="es-ES" smtClean="0"/>
              <a:t>Third level</a:t>
            </a:r>
          </a:p>
          <a:p>
            <a:pPr lvl="3"/>
            <a:r>
              <a:rPr lang="es-ES" smtClean="0"/>
              <a:t>Fourth level</a:t>
            </a:r>
          </a:p>
          <a:p>
            <a:pPr lvl="4"/>
            <a:r>
              <a:rPr lang="es-ES" smtClean="0"/>
              <a:t>Fifth level</a:t>
            </a:r>
          </a:p>
        </p:txBody>
      </p:sp>
      <p:sp>
        <p:nvSpPr>
          <p:cNvPr id="65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5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5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C2CCA1-E61B-458C-AF1F-3DD941D5F5BA}" type="slidenum">
              <a:rPr lang="es-E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2878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ES" b="1" dirty="0" smtClean="0"/>
              <a:t>La Predicación #15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z="4000" b="1" i="1" smtClean="0"/>
              <a:t>La Presentación del Sermón</a:t>
            </a:r>
          </a:p>
        </p:txBody>
      </p:sp>
    </p:spTree>
    <p:extLst>
      <p:ext uri="{BB962C8B-B14F-4D97-AF65-F5344CB8AC3E}">
        <p14:creationId xmlns:p14="http://schemas.microsoft.com/office/powerpoint/2010/main" val="395616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Ventajas de predicar sin notas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z="2800" smtClean="0"/>
              <a:t>A - Tiene las ventajas de los otros métodos</a:t>
            </a:r>
            <a:r>
              <a:rPr lang="es-ES" sz="1400" b="1" smtClean="0"/>
              <a:t>–</a:t>
            </a:r>
            <a:r>
              <a:rPr lang="es-ES" sz="2400" b="1" smtClean="0"/>
              <a:t>y más:</a:t>
            </a:r>
          </a:p>
          <a:p>
            <a:pPr eaLnBrk="1" hangingPunct="1">
              <a:buFontTx/>
              <a:buNone/>
            </a:pPr>
            <a:r>
              <a:rPr lang="es-ES" sz="2800" smtClean="0"/>
              <a:t>1 – Ayuda la </a:t>
            </a:r>
            <a:r>
              <a:rPr lang="es-ES" sz="2800" u="sng" smtClean="0"/>
              <a:t>memoria</a:t>
            </a:r>
            <a:r>
              <a:rPr lang="es-ES" sz="2800" smtClean="0"/>
              <a:t>; requiere que el sermón sea sencillo, lógico </a:t>
            </a:r>
            <a:r>
              <a:rPr lang="es-ES" sz="2400" smtClean="0"/>
              <a:t>(y tan corto como posible)</a:t>
            </a:r>
          </a:p>
          <a:p>
            <a:pPr eaLnBrk="1" hangingPunct="1">
              <a:buFontTx/>
              <a:buNone/>
            </a:pPr>
            <a:r>
              <a:rPr lang="es-ES" sz="2800" smtClean="0"/>
              <a:t>2 - Al escribir el sermón y su bosquejo ayuda a ser preciso, </a:t>
            </a:r>
            <a:r>
              <a:rPr lang="es-ES" sz="2800" u="sng" smtClean="0"/>
              <a:t>claro</a:t>
            </a:r>
            <a:r>
              <a:rPr lang="es-ES" sz="2800" smtClean="0"/>
              <a:t> </a:t>
            </a:r>
            <a:r>
              <a:rPr lang="es-ES" sz="2400" smtClean="0"/>
              <a:t>(y preserva el sermón para otro día)</a:t>
            </a:r>
          </a:p>
          <a:p>
            <a:pPr eaLnBrk="1" hangingPunct="1">
              <a:buFontTx/>
              <a:buNone/>
            </a:pPr>
            <a:r>
              <a:rPr lang="es-ES" sz="2800" smtClean="0"/>
              <a:t>3 – Le libra para </a:t>
            </a:r>
            <a:r>
              <a:rPr lang="es-ES" sz="2800" u="sng" smtClean="0"/>
              <a:t>observar</a:t>
            </a:r>
            <a:r>
              <a:rPr lang="es-ES" sz="2800" smtClean="0"/>
              <a:t> la congregación: </a:t>
            </a:r>
          </a:p>
          <a:p>
            <a:pPr eaLnBrk="1" hangingPunct="1">
              <a:buFontTx/>
              <a:buNone/>
            </a:pPr>
            <a:r>
              <a:rPr lang="es-ES" sz="2400" smtClean="0"/>
              <a:t>* </a:t>
            </a:r>
            <a:r>
              <a:rPr lang="es-ES" sz="2400" b="1" smtClean="0"/>
              <a:t>hablar más </a:t>
            </a:r>
            <a:r>
              <a:rPr lang="es-ES" sz="2400" b="1" u="sng" smtClean="0"/>
              <a:t>directamente</a:t>
            </a:r>
            <a:r>
              <a:rPr lang="es-ES" sz="2400" b="1" smtClean="0"/>
              <a:t> con pasión como un mensajero de Dios </a:t>
            </a:r>
          </a:p>
          <a:p>
            <a:pPr eaLnBrk="1" hangingPunct="1">
              <a:buFontTx/>
              <a:buNone/>
            </a:pPr>
            <a:r>
              <a:rPr lang="es-ES" sz="2400" b="1" smtClean="0"/>
              <a:t>* y ver sus reacciones (si necesitan más explicación, convencimiento, animo, etc.)</a:t>
            </a:r>
          </a:p>
        </p:txBody>
      </p:sp>
    </p:spTree>
    <p:extLst>
      <p:ext uri="{BB962C8B-B14F-4D97-AF65-F5344CB8AC3E}">
        <p14:creationId xmlns:p14="http://schemas.microsoft.com/office/powerpoint/2010/main" val="192282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smtClean="0"/>
              <a:t>B – Inconvenientes de no usar notas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1 – Puede </a:t>
            </a:r>
            <a:r>
              <a:rPr lang="es-ES" u="sng" smtClean="0"/>
              <a:t>olvidar</a:t>
            </a:r>
            <a:r>
              <a:rPr lang="es-ES" smtClean="0"/>
              <a:t> alguna expresión o idea interesante</a:t>
            </a:r>
          </a:p>
          <a:p>
            <a:pPr eaLnBrk="1" hangingPunct="1">
              <a:buFontTx/>
              <a:buNone/>
            </a:pPr>
            <a:endParaRPr lang="es-ES" smtClean="0"/>
          </a:p>
          <a:p>
            <a:pPr eaLnBrk="1" hangingPunct="1">
              <a:buFontTx/>
              <a:buNone/>
            </a:pPr>
            <a:r>
              <a:rPr lang="es-ES" smtClean="0"/>
              <a:t>2 – Requiere mucho </a:t>
            </a:r>
            <a:r>
              <a:rPr lang="es-ES" u="sng" smtClean="0"/>
              <a:t>trabajo</a:t>
            </a:r>
            <a:r>
              <a:rPr lang="es-ES" smtClean="0"/>
              <a:t> y tiempo</a:t>
            </a:r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776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Métodos especiales para sermones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mtClean="0"/>
              <a:t>Estilo de una </a:t>
            </a:r>
            <a:r>
              <a:rPr lang="es-ES" u="sng" smtClean="0"/>
              <a:t>parábola</a:t>
            </a:r>
            <a:r>
              <a:rPr lang="es-ES" smtClean="0"/>
              <a:t> o historieta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La lectura de una </a:t>
            </a:r>
            <a:r>
              <a:rPr lang="es-ES" u="sng" smtClean="0"/>
              <a:t>carta</a:t>
            </a:r>
            <a:r>
              <a:rPr lang="es-ES" smtClean="0"/>
              <a:t> a la iglesia</a:t>
            </a:r>
          </a:p>
          <a:p>
            <a:pPr lvl="1" eaLnBrk="1" hangingPunct="1">
              <a:lnSpc>
                <a:spcPct val="90000"/>
              </a:lnSpc>
            </a:pPr>
            <a:r>
              <a:rPr lang="es-ES" smtClean="0"/>
              <a:t>Dramático (triángulo imaginario o actores)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Testimonio o monólogo o entrevista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Uso de audiovisuales: dibujos o bosquejos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Lecciones con objetos (verduras, ropa …)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Reportaje o noticiero</a:t>
            </a:r>
          </a:p>
          <a:p>
            <a:pPr eaLnBrk="1" hangingPunct="1">
              <a:lnSpc>
                <a:spcPct val="90000"/>
              </a:lnSpc>
            </a:pPr>
            <a:r>
              <a:rPr lang="es-ES" smtClean="0"/>
              <a:t>Hacer dibujos o anagramas mientras hable </a:t>
            </a:r>
          </a:p>
        </p:txBody>
      </p:sp>
    </p:spTree>
    <p:extLst>
      <p:ext uri="{BB962C8B-B14F-4D97-AF65-F5344CB8AC3E}">
        <p14:creationId xmlns:p14="http://schemas.microsoft.com/office/powerpoint/2010/main" val="36924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smtClean="0"/>
              <a:t>C – Método de preparación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1 – </a:t>
            </a:r>
            <a:r>
              <a:rPr lang="es-ES" u="sng" smtClean="0"/>
              <a:t>Preparar</a:t>
            </a:r>
            <a:r>
              <a:rPr lang="es-ES" smtClean="0"/>
              <a:t> mucho tiempo antes de predicar para poder aclarar ideas y revisar mucho.</a:t>
            </a:r>
          </a:p>
          <a:p>
            <a:pPr eaLnBrk="1" hangingPunct="1">
              <a:buFontTx/>
              <a:buNone/>
            </a:pPr>
            <a:endParaRPr lang="es-ES" sz="1200" smtClean="0"/>
          </a:p>
          <a:p>
            <a:pPr eaLnBrk="1" hangingPunct="1">
              <a:buFontTx/>
              <a:buNone/>
            </a:pPr>
            <a:r>
              <a:rPr lang="es-ES" smtClean="0"/>
              <a:t>2 – </a:t>
            </a:r>
            <a:r>
              <a:rPr lang="es-ES" u="sng" smtClean="0"/>
              <a:t>Practicar</a:t>
            </a:r>
            <a:r>
              <a:rPr lang="es-ES" smtClean="0"/>
              <a:t> oralmente el sermón  (pero concentrar en </a:t>
            </a:r>
            <a:r>
              <a:rPr lang="es-ES" u="sng" smtClean="0"/>
              <a:t>sentir</a:t>
            </a:r>
            <a:r>
              <a:rPr lang="es-ES" smtClean="0"/>
              <a:t> lo que predica)</a:t>
            </a:r>
          </a:p>
          <a:p>
            <a:pPr eaLnBrk="1" hangingPunct="1">
              <a:buFontTx/>
              <a:buNone/>
            </a:pPr>
            <a:endParaRPr lang="es-ES" sz="1200" smtClean="0"/>
          </a:p>
          <a:p>
            <a:pPr eaLnBrk="1" hangingPunct="1">
              <a:buFontTx/>
              <a:buNone/>
            </a:pPr>
            <a:r>
              <a:rPr lang="es-ES" smtClean="0"/>
              <a:t>3 – </a:t>
            </a:r>
            <a:r>
              <a:rPr lang="es-ES" u="sng" smtClean="0"/>
              <a:t>ORAR</a:t>
            </a:r>
            <a:r>
              <a:rPr lang="es-ES" smtClean="0"/>
              <a:t> mucho – es un “riesgo de fe” que requiere la ayuda de Dios</a:t>
            </a:r>
          </a:p>
        </p:txBody>
      </p:sp>
    </p:spTree>
    <p:extLst>
      <p:ext uri="{BB962C8B-B14F-4D97-AF65-F5344CB8AC3E}">
        <p14:creationId xmlns:p14="http://schemas.microsoft.com/office/powerpoint/2010/main" val="42490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El uso de la </a:t>
            </a:r>
            <a:r>
              <a:rPr lang="es-ES" smtClean="0">
                <a:solidFill>
                  <a:srgbClr val="FFCCCC"/>
                </a:solidFill>
              </a:rPr>
              <a:t>VOZ</a:t>
            </a:r>
            <a:r>
              <a:rPr lang="es-ES" smtClean="0"/>
              <a:t> al predicar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A – Notas generales:  Usar </a:t>
            </a:r>
            <a:r>
              <a:rPr lang="es-ES" u="sng" smtClean="0"/>
              <a:t>VARIEDAD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1 – Hablar con “</a:t>
            </a:r>
            <a:r>
              <a:rPr lang="es-ES" u="sng" smtClean="0"/>
              <a:t>melodía</a:t>
            </a:r>
            <a:r>
              <a:rPr lang="es-ES" smtClean="0"/>
              <a:t>”</a:t>
            </a:r>
            <a:r>
              <a:rPr lang="es-ES" sz="2800" smtClean="0"/>
              <a:t>–subir y bajar el tono.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2 – Variar el </a:t>
            </a:r>
            <a:r>
              <a:rPr lang="es-ES" u="sng" smtClean="0"/>
              <a:t>volumen</a:t>
            </a:r>
            <a:r>
              <a:rPr lang="es-ES" smtClean="0"/>
              <a:t> </a:t>
            </a:r>
            <a:r>
              <a:rPr lang="es-ES" sz="2400" smtClean="0"/>
              <a:t>(entre un susurro y un grito)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3 – Variar el </a:t>
            </a:r>
            <a:r>
              <a:rPr lang="es-ES" u="sng" smtClean="0"/>
              <a:t>tiempo</a:t>
            </a:r>
            <a:r>
              <a:rPr lang="es-ES" smtClean="0"/>
              <a:t> entre frases habladas lentamente y otras rápidas.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4 – Practicar el uso de </a:t>
            </a:r>
            <a:r>
              <a:rPr lang="es-ES" u="sng" smtClean="0"/>
              <a:t>PAUSAS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5 – Hablar con mayor </a:t>
            </a:r>
            <a:r>
              <a:rPr lang="es-ES" u="sng" smtClean="0"/>
              <a:t>claridad</a:t>
            </a:r>
            <a:r>
              <a:rPr lang="es-ES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smtClean="0"/>
              <a:t>(concentrar en pronunciar vocales y distinguir palabras por hablar más lento en un templo)</a:t>
            </a:r>
          </a:p>
        </p:txBody>
      </p:sp>
    </p:spTree>
    <p:extLst>
      <p:ext uri="{BB962C8B-B14F-4D97-AF65-F5344CB8AC3E}">
        <p14:creationId xmlns:p14="http://schemas.microsoft.com/office/powerpoint/2010/main" val="2775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El manejo de la voz al hablar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1 – Comenzar con una voz “normal” como hablando con un amigo en un tono bajo</a:t>
            </a:r>
            <a:r>
              <a:rPr lang="es-ES" sz="2400" smtClean="0"/>
              <a:t> —se subirá naturalmente con la emoción del mensaje</a:t>
            </a:r>
          </a:p>
          <a:p>
            <a:pPr eaLnBrk="1" hangingPunct="1">
              <a:buFontTx/>
              <a:buNone/>
            </a:pPr>
            <a:r>
              <a:rPr lang="es-ES" smtClean="0"/>
              <a:t>2 – Cuidado con hablar con claridad en las últimas palabras de las frases.</a:t>
            </a:r>
          </a:p>
          <a:p>
            <a:pPr eaLnBrk="1" hangingPunct="1">
              <a:buFontTx/>
              <a:buNone/>
            </a:pPr>
            <a:r>
              <a:rPr lang="es-ES" smtClean="0"/>
              <a:t>3 – Respirar regularmente – no quedarse sin aire y tener que “tragar” aire rapido.</a:t>
            </a:r>
          </a:p>
          <a:p>
            <a:pPr eaLnBrk="1" hangingPunct="1">
              <a:buFontTx/>
              <a:buNone/>
            </a:pPr>
            <a:r>
              <a:rPr lang="es-ES" smtClean="0"/>
              <a:t>4 – Nota si todos oyen </a:t>
            </a:r>
            <a:r>
              <a:rPr lang="es-ES" sz="2400" smtClean="0"/>
              <a:t>(ancianos, los que se sientan en la última fila)</a:t>
            </a:r>
          </a:p>
        </p:txBody>
      </p:sp>
    </p:spTree>
    <p:extLst>
      <p:ext uri="{BB962C8B-B14F-4D97-AF65-F5344CB8AC3E}">
        <p14:creationId xmlns:p14="http://schemas.microsoft.com/office/powerpoint/2010/main" val="3941565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Movimientos del cuerpo al predicar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Los movimientos y miradas pueden hablar con más elocuencia que las palabras</a:t>
            </a:r>
          </a:p>
          <a:p>
            <a:pPr lvl="2" eaLnBrk="1" hangingPunct="1"/>
            <a:r>
              <a:rPr lang="es-ES" smtClean="0"/>
              <a:t>Muchos padres dicen mucho con sus miradas </a:t>
            </a:r>
            <a:r>
              <a:rPr lang="es-ES" smtClean="0">
                <a:sym typeface="Wingdings" pitchFamily="2" charset="2"/>
              </a:rPr>
              <a:t></a:t>
            </a:r>
          </a:p>
          <a:p>
            <a:pPr lvl="2" eaLnBrk="1" hangingPunct="1"/>
            <a:endParaRPr lang="es-ES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s-ES" smtClean="0"/>
              <a:t>1 – Las expresiones de la </a:t>
            </a:r>
            <a:r>
              <a:rPr lang="es-ES" u="sng" smtClean="0"/>
              <a:t>cara</a:t>
            </a:r>
            <a:r>
              <a:rPr lang="es-ES" smtClean="0"/>
              <a:t> tiene mucho poder para asustar o animar—sonríe cuando pueda; siempre mostrar simpatía.  </a:t>
            </a:r>
          </a:p>
          <a:p>
            <a:pPr lvl="1" eaLnBrk="1" hangingPunct="1">
              <a:buFontTx/>
              <a:buNone/>
            </a:pPr>
            <a:r>
              <a:rPr lang="es-ES" smtClean="0"/>
              <a:t>Expresa compasión o ira.</a:t>
            </a:r>
          </a:p>
          <a:p>
            <a:pPr eaLnBrk="1" hangingPunct="1">
              <a:buFontTx/>
              <a:buNone/>
            </a:pPr>
            <a:endParaRPr lang="es-ES" smtClean="0"/>
          </a:p>
        </p:txBody>
      </p:sp>
    </p:spTree>
    <p:extLst>
      <p:ext uri="{BB962C8B-B14F-4D97-AF65-F5344CB8AC3E}">
        <p14:creationId xmlns:p14="http://schemas.microsoft.com/office/powerpoint/2010/main" val="16423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smtClean="0"/>
              <a:t>2 – La postura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s-ES" smtClean="0"/>
              <a:t>La postura indica si uno tiene carácter, </a:t>
            </a:r>
            <a:r>
              <a:rPr lang="es-ES" u="sng" smtClean="0"/>
              <a:t>autoridad</a:t>
            </a:r>
            <a:r>
              <a:rPr lang="es-ES" smtClean="0"/>
              <a:t>, certeza de su mensaje, orgullo, </a:t>
            </a:r>
            <a:r>
              <a:rPr lang="es-ES" u="sng" smtClean="0"/>
              <a:t>compasión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es-ES" sz="14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s-ES" smtClean="0"/>
              <a:t>Estar </a:t>
            </a:r>
            <a:r>
              <a:rPr lang="es-ES" u="sng" smtClean="0"/>
              <a:t>recto</a:t>
            </a:r>
            <a:r>
              <a:rPr lang="es-ES" smtClean="0"/>
              <a:t> y entrar con pasos ciertos como hombre (sin parecerse arrogante)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endParaRPr lang="es-ES" sz="12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s-ES" smtClean="0"/>
              <a:t>Poner las manos sobre la </a:t>
            </a:r>
            <a:r>
              <a:rPr lang="es-ES" u="sng" smtClean="0"/>
              <a:t>Biblia</a:t>
            </a:r>
            <a:r>
              <a:rPr lang="es-ES" smtClean="0"/>
              <a:t> o al </a:t>
            </a:r>
            <a:r>
              <a:rPr lang="es-ES" u="sng" smtClean="0"/>
              <a:t>lado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s-ES" smtClean="0"/>
              <a:t>Cuidado con: Apuntar con dedos; doblarlas sobre el pecho, colgarlas en frente o atrás, meterlas en los bolsillos, etc. </a:t>
            </a:r>
          </a:p>
        </p:txBody>
      </p:sp>
    </p:spTree>
    <p:extLst>
      <p:ext uri="{BB962C8B-B14F-4D97-AF65-F5344CB8AC3E}">
        <p14:creationId xmlns:p14="http://schemas.microsoft.com/office/powerpoint/2010/main" val="22157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c. Tener pies aparte pero relajados – </a:t>
            </a:r>
            <a:r>
              <a:rPr lang="es-ES" sz="2800" smtClean="0"/>
              <a:t>no mecerse sobre los pies</a:t>
            </a:r>
          </a:p>
          <a:p>
            <a:pPr eaLnBrk="1" hangingPunct="1">
              <a:buFontTx/>
              <a:buNone/>
            </a:pPr>
            <a:endParaRPr lang="es-ES" sz="900" smtClean="0"/>
          </a:p>
          <a:p>
            <a:pPr eaLnBrk="1" hangingPunct="1">
              <a:buFontTx/>
              <a:buNone/>
            </a:pPr>
            <a:r>
              <a:rPr lang="es-ES" smtClean="0"/>
              <a:t>d. Cuidado con movimientos </a:t>
            </a:r>
            <a:r>
              <a:rPr lang="es-ES" u="sng" smtClean="0"/>
              <a:t>nerviosos</a:t>
            </a:r>
            <a:r>
              <a:rPr lang="es-ES" smtClean="0"/>
              <a:t>, repetitivos o irritantes a la congregación</a:t>
            </a:r>
          </a:p>
          <a:p>
            <a:pPr eaLnBrk="1" hangingPunct="1">
              <a:buFontTx/>
              <a:buNone/>
            </a:pPr>
            <a:endParaRPr lang="es-ES" sz="1400" smtClean="0"/>
          </a:p>
          <a:p>
            <a:pPr eaLnBrk="1" hangingPunct="1">
              <a:buFontTx/>
              <a:buNone/>
            </a:pPr>
            <a:r>
              <a:rPr lang="es-ES" smtClean="0"/>
              <a:t>e. Hacer movimientos a propósito, pero </a:t>
            </a:r>
            <a:r>
              <a:rPr lang="es-ES" u="sng" smtClean="0"/>
              <a:t>naturalmente</a:t>
            </a:r>
            <a:r>
              <a:rPr lang="es-ES" smtClean="0"/>
              <a:t> – no hacer demasiado movimiento (nervioso o dramático), pero no ser una estatua. </a:t>
            </a:r>
          </a:p>
        </p:txBody>
      </p:sp>
    </p:spTree>
    <p:extLst>
      <p:ext uri="{BB962C8B-B14F-4D97-AF65-F5344CB8AC3E}">
        <p14:creationId xmlns:p14="http://schemas.microsoft.com/office/powerpoint/2010/main" val="37126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Vestidura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800" b="1" smtClean="0"/>
              <a:t>2 Cor. 5:20; Ef. 4:1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b="1" smtClean="0"/>
              <a:t>Somos embajadores del </a:t>
            </a:r>
            <a:r>
              <a:rPr lang="es-ES" sz="2800" b="1" u="sng" smtClean="0"/>
              <a:t>Rey</a:t>
            </a:r>
            <a:r>
              <a:rPr lang="es-ES" sz="2800" b="1" smtClean="0"/>
              <a:t> – vístete </a:t>
            </a:r>
            <a:r>
              <a:rPr lang="es-ES" sz="2800" b="1" u="sng" smtClean="0"/>
              <a:t>digno</a:t>
            </a:r>
            <a:r>
              <a:rPr lang="es-ES" sz="2800" b="1" smtClean="0"/>
              <a:t> de un embajador y como un hombre pero modesto para identificarse con otros.</a:t>
            </a:r>
          </a:p>
          <a:p>
            <a:pPr eaLnBrk="1" hangingPunct="1">
              <a:lnSpc>
                <a:spcPct val="90000"/>
              </a:lnSpc>
            </a:pPr>
            <a:endParaRPr lang="es-ES" sz="1200" b="1" smtClean="0"/>
          </a:p>
          <a:p>
            <a:pPr eaLnBrk="1" hangingPunct="1">
              <a:lnSpc>
                <a:spcPct val="90000"/>
              </a:lnSpc>
            </a:pPr>
            <a:r>
              <a:rPr lang="es-ES" sz="2800" b="1" smtClean="0"/>
              <a:t>No vestirse de </a:t>
            </a:r>
            <a:r>
              <a:rPr lang="es-ES" sz="2800" b="1" u="sng" smtClean="0"/>
              <a:t>lujo</a:t>
            </a:r>
            <a:r>
              <a:rPr lang="es-ES" sz="2800" b="1" smtClean="0"/>
              <a:t>, pero tampoco de forma informal.   (1 Tim. 2:9)</a:t>
            </a:r>
          </a:p>
          <a:p>
            <a:pPr eaLnBrk="1" hangingPunct="1">
              <a:lnSpc>
                <a:spcPct val="90000"/>
              </a:lnSpc>
            </a:pPr>
            <a:endParaRPr lang="es-ES" sz="1200" b="1" smtClean="0"/>
          </a:p>
          <a:p>
            <a:pPr eaLnBrk="1" hangingPunct="1">
              <a:lnSpc>
                <a:spcPct val="90000"/>
              </a:lnSpc>
            </a:pPr>
            <a:r>
              <a:rPr lang="es-ES" sz="2800" b="1" smtClean="0"/>
              <a:t>Col. 3:2; Tito 2:10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b="1" smtClean="0"/>
              <a:t>Recuerda:  </a:t>
            </a:r>
            <a:r>
              <a:rPr lang="es-ES" sz="2800" b="1" i="1" u="sng" smtClean="0"/>
              <a:t>Tu cara, vida santa y actitud de humildad, gozo y compasión hablan más</a:t>
            </a:r>
            <a:r>
              <a:rPr lang="es-ES" sz="2800" b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71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I - Métodos de Presentación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3600" b="1" smtClean="0"/>
              <a:t>Un sermón no es un sermón hasta que esté </a:t>
            </a:r>
            <a:r>
              <a:rPr lang="es-ES" sz="3600" b="1" u="sng" smtClean="0"/>
              <a:t>predicado</a:t>
            </a:r>
            <a:r>
              <a:rPr lang="es-ES" sz="3600" b="1" smtClean="0"/>
              <a:t>.</a:t>
            </a:r>
          </a:p>
          <a:p>
            <a:pPr eaLnBrk="1" hangingPunct="1">
              <a:buFontTx/>
              <a:buNone/>
            </a:pPr>
            <a:endParaRPr lang="es-ES" sz="3600" b="1" smtClean="0"/>
          </a:p>
          <a:p>
            <a:pPr eaLnBrk="1" hangingPunct="1"/>
            <a:r>
              <a:rPr lang="es-ES" sz="3600" b="1" smtClean="0"/>
              <a:t>Un sermón es el mensaje de </a:t>
            </a:r>
            <a:r>
              <a:rPr lang="es-ES" sz="3600" b="1" u="sng" smtClean="0"/>
              <a:t>Dios</a:t>
            </a:r>
            <a:r>
              <a:rPr lang="es-ES" sz="3600" b="1" smtClean="0"/>
              <a:t> presentado por medio de la personalidad del </a:t>
            </a:r>
            <a:r>
              <a:rPr lang="es-ES" sz="3600" b="1" u="sng" smtClean="0"/>
              <a:t>hombre</a:t>
            </a:r>
            <a:r>
              <a:rPr lang="es-ES" sz="3600" b="1" smtClean="0"/>
              <a:t>. </a:t>
            </a:r>
          </a:p>
          <a:p>
            <a:pPr lvl="1" eaLnBrk="1" hangingPunct="1"/>
            <a:r>
              <a:rPr lang="es-ES" sz="3200" b="1" smtClean="0"/>
              <a:t>(</a:t>
            </a:r>
            <a:r>
              <a:rPr lang="es-ES" sz="3600" b="1" smtClean="0">
                <a:solidFill>
                  <a:srgbClr val="FFCCCC"/>
                </a:solidFill>
              </a:rPr>
              <a:t>2 Pedro 1:21</a:t>
            </a:r>
            <a:r>
              <a:rPr lang="es-ES" sz="3200" b="1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19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b="1" smtClean="0"/>
              <a:t>Predica con convicción y fervor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s-ES" b="1" smtClean="0"/>
              <a:t>Es necesario predicar lo que Dios pone en </a:t>
            </a:r>
            <a:r>
              <a:rPr lang="es-ES" b="1" u="sng" smtClean="0"/>
              <a:t>SU</a:t>
            </a:r>
            <a:r>
              <a:rPr lang="es-ES" b="1" smtClean="0"/>
              <a:t> corazón – no predicar un mensaje que Dios dio a otros</a:t>
            </a:r>
            <a:r>
              <a:rPr lang="es-ES" sz="2800" smtClean="0"/>
              <a:t> </a:t>
            </a:r>
            <a:r>
              <a:rPr lang="es-ES" sz="2800" b="1" smtClean="0"/>
              <a:t>o no hablará con convicción ni “naturalmente”</a:t>
            </a:r>
          </a:p>
          <a:p>
            <a:pPr marL="533400" indent="-533400" eaLnBrk="1" hangingPunct="1"/>
            <a:endParaRPr lang="es-ES" sz="1200" b="1" smtClean="0"/>
          </a:p>
          <a:p>
            <a:pPr marL="533400" indent="-533400" eaLnBrk="1" hangingPunct="1"/>
            <a:r>
              <a:rPr lang="es-ES" b="1" smtClean="0"/>
              <a:t>Es necesario predicar con </a:t>
            </a:r>
            <a:r>
              <a:rPr lang="es-ES" b="1" u="sng" smtClean="0"/>
              <a:t>pasión</a:t>
            </a:r>
            <a:r>
              <a:rPr lang="es-ES" b="1" smtClean="0"/>
              <a:t> y convicción, creyendo que predica el mensaje de DIOS para los hombres</a:t>
            </a:r>
            <a:r>
              <a:rPr lang="es-ES" sz="2800" smtClean="0"/>
              <a:t>.</a:t>
            </a:r>
          </a:p>
          <a:p>
            <a:pPr marL="914400" lvl="1" indent="-457200" eaLnBrk="1" hangingPunct="1"/>
            <a:r>
              <a:rPr lang="es-ES" sz="3200" b="1" smtClean="0">
                <a:solidFill>
                  <a:srgbClr val="FFCCCC"/>
                </a:solidFill>
              </a:rPr>
              <a:t>Mateo 7:29; Juan 7:46</a:t>
            </a:r>
          </a:p>
        </p:txBody>
      </p:sp>
    </p:spTree>
    <p:extLst>
      <p:ext uri="{BB962C8B-B14F-4D97-AF65-F5344CB8AC3E}">
        <p14:creationId xmlns:p14="http://schemas.microsoft.com/office/powerpoint/2010/main" val="5069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1 – Presentación de “Lectura”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* Escribir todo el sermón y leerlo en público</a:t>
            </a:r>
          </a:p>
          <a:p>
            <a:pPr eaLnBrk="1" hangingPunct="1">
              <a:buFontTx/>
              <a:buNone/>
            </a:pPr>
            <a:endParaRPr lang="es-ES" sz="1000" smtClean="0"/>
          </a:p>
          <a:p>
            <a:pPr eaLnBrk="1" hangingPunct="1">
              <a:buFontTx/>
              <a:buNone/>
            </a:pPr>
            <a:r>
              <a:rPr lang="es-ES" smtClean="0"/>
              <a:t>A – Ventajas del estilo de “lectura”:</a:t>
            </a:r>
          </a:p>
          <a:p>
            <a:pPr lvl="1" eaLnBrk="1" hangingPunct="1">
              <a:buFontTx/>
              <a:buNone/>
            </a:pPr>
            <a:r>
              <a:rPr lang="es-ES" smtClean="0"/>
              <a:t>1 – Es más </a:t>
            </a:r>
            <a:r>
              <a:rPr lang="es-ES" u="sng" smtClean="0"/>
              <a:t>cómodo-</a:t>
            </a:r>
            <a:r>
              <a:rPr lang="es-ES" smtClean="0"/>
              <a:t> no olvida por nervios.</a:t>
            </a:r>
          </a:p>
          <a:p>
            <a:pPr lvl="1" eaLnBrk="1" hangingPunct="1">
              <a:buFontTx/>
              <a:buNone/>
            </a:pPr>
            <a:r>
              <a:rPr lang="es-ES" smtClean="0"/>
              <a:t>2 – Da confianza para la presentación</a:t>
            </a:r>
          </a:p>
          <a:p>
            <a:pPr lvl="1" eaLnBrk="1" hangingPunct="1">
              <a:buFontTx/>
              <a:buNone/>
            </a:pPr>
            <a:r>
              <a:rPr lang="es-ES" smtClean="0"/>
              <a:t>3 – Es más “pensado” y menos emocional</a:t>
            </a:r>
          </a:p>
          <a:p>
            <a:pPr lvl="1" eaLnBrk="1" hangingPunct="1">
              <a:buFontTx/>
              <a:buNone/>
            </a:pPr>
            <a:r>
              <a:rPr lang="es-ES" smtClean="0"/>
              <a:t>4 – Es más </a:t>
            </a:r>
            <a:r>
              <a:rPr lang="es-ES" u="sng" smtClean="0"/>
              <a:t>corto</a:t>
            </a:r>
            <a:r>
              <a:rPr lang="es-ES" smtClean="0"/>
              <a:t> con el tiempo medido</a:t>
            </a:r>
          </a:p>
          <a:p>
            <a:pPr lvl="1" eaLnBrk="1" hangingPunct="1">
              <a:buFontTx/>
              <a:buNone/>
            </a:pPr>
            <a:r>
              <a:rPr lang="es-ES" smtClean="0"/>
              <a:t>5 – Se puede comprobar y preservar todo.</a:t>
            </a:r>
          </a:p>
          <a:p>
            <a:pPr lvl="1" eaLnBrk="1" hangingPunct="1">
              <a:buFontTx/>
              <a:buNone/>
            </a:pPr>
            <a:r>
              <a:rPr lang="es-ES" smtClean="0"/>
              <a:t>6 – Es más </a:t>
            </a:r>
            <a:r>
              <a:rPr lang="es-ES" u="sng" smtClean="0"/>
              <a:t>estudiado</a:t>
            </a:r>
            <a:r>
              <a:rPr lang="es-ES" smtClean="0"/>
              <a:t>, académico y preparado</a:t>
            </a:r>
          </a:p>
        </p:txBody>
      </p:sp>
    </p:spTree>
    <p:extLst>
      <p:ext uri="{BB962C8B-B14F-4D97-AF65-F5344CB8AC3E}">
        <p14:creationId xmlns:p14="http://schemas.microsoft.com/office/powerpoint/2010/main" val="10573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smtClean="0"/>
              <a:t>B – Inconvenientes de la “lectura”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b="1" smtClean="0"/>
              <a:t>1 – No se inspira al </a:t>
            </a:r>
            <a:r>
              <a:rPr lang="es-ES" b="1" u="sng" smtClean="0"/>
              <a:t>ver</a:t>
            </a:r>
            <a:r>
              <a:rPr lang="es-ES" b="1" smtClean="0"/>
              <a:t> la congregación con sus expresiones y necesidades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b="1" smtClean="0"/>
              <a:t>2 – Es más monótono y </a:t>
            </a:r>
            <a:r>
              <a:rPr lang="es-ES" b="1" u="sng" smtClean="0"/>
              <a:t>frío</a:t>
            </a:r>
            <a:r>
              <a:rPr lang="es-ES" b="1" smtClean="0"/>
              <a:t> con tonos de voz y movimientos “practicados”, y el dar vuelta a páginas interrumpe el efecto.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10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b="1" smtClean="0"/>
              <a:t>3 – Resulta en depender del manuscrito en vez del </a:t>
            </a:r>
            <a:r>
              <a:rPr lang="es-ES" b="1" u="sng" smtClean="0"/>
              <a:t>Señor</a:t>
            </a:r>
            <a:r>
              <a:rPr lang="es-ES" b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7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2 – Presentación memorizada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z="2800" smtClean="0"/>
              <a:t>Tiene todas las ventajas de la “lectura”, además de aun mejor preparación de la presentación misma,</a:t>
            </a:r>
            <a:r>
              <a:rPr lang="es-ES" smtClean="0"/>
              <a:t> deja al pastor </a:t>
            </a:r>
            <a:r>
              <a:rPr lang="es-ES" u="sng" smtClean="0"/>
              <a:t>mirar</a:t>
            </a:r>
            <a:r>
              <a:rPr lang="es-ES" smtClean="0"/>
              <a:t> a la gente y desarrollo su propia memoria.</a:t>
            </a:r>
          </a:p>
          <a:p>
            <a:pPr eaLnBrk="1" hangingPunct="1"/>
            <a:endParaRPr lang="es-ES" sz="1000" smtClean="0"/>
          </a:p>
          <a:p>
            <a:pPr eaLnBrk="1" hangingPunct="1"/>
            <a:r>
              <a:rPr lang="es-ES" smtClean="0"/>
              <a:t>Los inconvenientes  son semejantes a la “lectura” (es “artificial”) y además: es posible </a:t>
            </a:r>
            <a:r>
              <a:rPr lang="es-ES" u="sng" smtClean="0"/>
              <a:t>olvidar</a:t>
            </a:r>
            <a:r>
              <a:rPr lang="es-ES" smtClean="0"/>
              <a:t> ideas, requiere mucho tiempo </a:t>
            </a:r>
            <a:r>
              <a:rPr lang="es-ES" sz="2800" smtClean="0"/>
              <a:t>(que uno no tiene si predica mucho)</a:t>
            </a:r>
          </a:p>
        </p:txBody>
      </p:sp>
    </p:spTree>
    <p:extLst>
      <p:ext uri="{BB962C8B-B14F-4D97-AF65-F5344CB8AC3E}">
        <p14:creationId xmlns:p14="http://schemas.microsoft.com/office/powerpoint/2010/main" val="36389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3 – Presentación de un bosquejo (con notas por delante)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* NO es un sermón poco-preparado</a:t>
            </a:r>
          </a:p>
          <a:p>
            <a:pPr eaLnBrk="1" hangingPunct="1">
              <a:buFontTx/>
              <a:buNone/>
            </a:pPr>
            <a:r>
              <a:rPr lang="es-ES" smtClean="0"/>
              <a:t>A - Ventajas:</a:t>
            </a:r>
          </a:p>
          <a:p>
            <a:pPr eaLnBrk="1" hangingPunct="1">
              <a:buFontTx/>
              <a:buNone/>
            </a:pPr>
            <a:r>
              <a:rPr lang="es-ES" smtClean="0"/>
              <a:t>1- Ahora </a:t>
            </a:r>
            <a:r>
              <a:rPr lang="es-ES" u="sng" smtClean="0"/>
              <a:t>tiempo</a:t>
            </a:r>
            <a:r>
              <a:rPr lang="es-ES" smtClean="0"/>
              <a:t> para más estudio y obra pastoral y evangelismo</a:t>
            </a:r>
          </a:p>
          <a:p>
            <a:pPr eaLnBrk="1" hangingPunct="1">
              <a:buFontTx/>
              <a:buNone/>
            </a:pPr>
            <a:r>
              <a:rPr lang="es-ES" smtClean="0"/>
              <a:t>2 – Se puede hacer una presentación más </a:t>
            </a:r>
            <a:r>
              <a:rPr lang="es-ES" u="sng" smtClean="0"/>
              <a:t>natural</a:t>
            </a:r>
            <a:r>
              <a:rPr lang="es-ES" smtClean="0"/>
              <a:t>, ferviente y usar ideas inspiradas al momento al ver la congregación y que el Espíritu puede dar.</a:t>
            </a:r>
          </a:p>
        </p:txBody>
      </p:sp>
    </p:spTree>
    <p:extLst>
      <p:ext uri="{BB962C8B-B14F-4D97-AF65-F5344CB8AC3E}">
        <p14:creationId xmlns:p14="http://schemas.microsoft.com/office/powerpoint/2010/main" val="21180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B - Inconvenientes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" smtClean="0"/>
              <a:t>1 – La tentación de no prepararse </a:t>
            </a:r>
            <a:r>
              <a:rPr lang="es-ES" u="sng" smtClean="0"/>
              <a:t>bien</a:t>
            </a:r>
            <a:r>
              <a:rPr lang="es-ES" smtClean="0"/>
              <a:t> </a:t>
            </a:r>
          </a:p>
          <a:p>
            <a:pPr eaLnBrk="1" hangingPunct="1">
              <a:buFontTx/>
              <a:buNone/>
            </a:pPr>
            <a:r>
              <a:rPr lang="es-ES" sz="2400" smtClean="0"/>
              <a:t>(especialmente si se predica sin escribir mucho primero)</a:t>
            </a:r>
          </a:p>
          <a:p>
            <a:pPr eaLnBrk="1" hangingPunct="1">
              <a:buFontTx/>
              <a:buNone/>
            </a:pPr>
            <a:r>
              <a:rPr lang="es-ES" smtClean="0"/>
              <a:t>2 – Puede decir cosas inoportunas</a:t>
            </a:r>
          </a:p>
          <a:p>
            <a:pPr eaLnBrk="1" hangingPunct="1">
              <a:buFontTx/>
              <a:buNone/>
            </a:pPr>
            <a:r>
              <a:rPr lang="es-ES" smtClean="0"/>
              <a:t>3 – Se </a:t>
            </a:r>
            <a:r>
              <a:rPr lang="es-ES" u="sng" smtClean="0"/>
              <a:t>alarga</a:t>
            </a:r>
            <a:r>
              <a:rPr lang="es-ES" smtClean="0"/>
              <a:t> demasiado a veces para comunicar el mensaje </a:t>
            </a:r>
          </a:p>
          <a:p>
            <a:pPr lvl="1" eaLnBrk="1" hangingPunct="1">
              <a:buFontTx/>
              <a:buNone/>
            </a:pPr>
            <a:r>
              <a:rPr lang="es-ES" sz="2400" smtClean="0"/>
              <a:t>*causa “conclusiones que nunca se concluyen”</a:t>
            </a:r>
          </a:p>
          <a:p>
            <a:pPr eaLnBrk="1" hangingPunct="1">
              <a:buFontTx/>
              <a:buNone/>
            </a:pPr>
            <a:r>
              <a:rPr lang="es-ES" smtClean="0"/>
              <a:t>4 – Mucho depende de cómo se </a:t>
            </a:r>
            <a:r>
              <a:rPr lang="es-ES" u="sng" smtClean="0"/>
              <a:t>siente</a:t>
            </a:r>
            <a:r>
              <a:rPr lang="es-ES" smtClean="0"/>
              <a:t> ese día, pues hay que pensar claramente y hablar con ánimo.</a:t>
            </a:r>
          </a:p>
        </p:txBody>
      </p:sp>
    </p:spTree>
    <p:extLst>
      <p:ext uri="{BB962C8B-B14F-4D97-AF65-F5344CB8AC3E}">
        <p14:creationId xmlns:p14="http://schemas.microsoft.com/office/powerpoint/2010/main" val="2191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4 – Predicación sin notas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s-ES" smtClean="0"/>
              <a:t>A - Hace falta una preparación cuidadosa con una meditación profunda y constante en la </a:t>
            </a:r>
            <a:r>
              <a:rPr lang="es-ES" u="sng" smtClean="0"/>
              <a:t>Escritura</a:t>
            </a:r>
            <a:r>
              <a:rPr lang="es-ES" smtClean="0"/>
              <a:t>.</a:t>
            </a:r>
          </a:p>
          <a:p>
            <a:pPr marL="609600" indent="-609600" eaLnBrk="1" hangingPunct="1">
              <a:buFontTx/>
              <a:buNone/>
            </a:pPr>
            <a:endParaRPr lang="es-ES" sz="1000" smtClean="0"/>
          </a:p>
          <a:p>
            <a:pPr marL="609600" indent="-609600" eaLnBrk="1" hangingPunct="1">
              <a:buFontTx/>
              <a:buNone/>
            </a:pPr>
            <a:r>
              <a:rPr lang="es-ES" smtClean="0"/>
              <a:t>B – No tratar de memorizar el manuscrito, aunque repetirá mucho naturalmente por haberlo estudiado y pensado tanto.</a:t>
            </a:r>
          </a:p>
        </p:txBody>
      </p:sp>
    </p:spTree>
    <p:extLst>
      <p:ext uri="{BB962C8B-B14F-4D97-AF65-F5344CB8AC3E}">
        <p14:creationId xmlns:p14="http://schemas.microsoft.com/office/powerpoint/2010/main" val="8198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1141</Words>
  <Application>Microsoft Office PowerPoint</Application>
  <PresentationFormat>On-screen Show (4:3)</PresentationFormat>
  <Paragraphs>132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La Predicación #15</vt:lpstr>
      <vt:lpstr>I - Métodos de Presentación</vt:lpstr>
      <vt:lpstr>Predica con convicción y fervor</vt:lpstr>
      <vt:lpstr>1 – Presentación de “Lectura”</vt:lpstr>
      <vt:lpstr>B – Inconvenientes de la “lectura”</vt:lpstr>
      <vt:lpstr>2 – Presentación memorizada</vt:lpstr>
      <vt:lpstr>3 – Presentación de un bosquejo (con notas por delante)</vt:lpstr>
      <vt:lpstr>B - Inconvenientes</vt:lpstr>
      <vt:lpstr>4 – Predicación sin notas</vt:lpstr>
      <vt:lpstr>Ventajas de predicar sin notas</vt:lpstr>
      <vt:lpstr>B – Inconvenientes de no usar notas</vt:lpstr>
      <vt:lpstr>Métodos especiales para sermones</vt:lpstr>
      <vt:lpstr>C – Método de preparación</vt:lpstr>
      <vt:lpstr>El uso de la VOZ al predicar</vt:lpstr>
      <vt:lpstr>El manejo de la voz al hablar</vt:lpstr>
      <vt:lpstr>Movimientos del cuerpo al predicar</vt:lpstr>
      <vt:lpstr>2 – La postura</vt:lpstr>
      <vt:lpstr>PowerPoint Presentation</vt:lpstr>
      <vt:lpstr>Vestidura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#15</dc:title>
  <dc:creator>Iglesia Biblica Bautista Ant</dc:creator>
  <cp:lastModifiedBy>Iglesia Biblica Bautista Ant</cp:lastModifiedBy>
  <cp:revision>1</cp:revision>
  <dcterms:created xsi:type="dcterms:W3CDTF">2011-11-08T23:03:09Z</dcterms:created>
  <dcterms:modified xsi:type="dcterms:W3CDTF">2011-11-08T23:03:59Z</dcterms:modified>
</cp:coreProperties>
</file>