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A4BFB-6BBD-429A-AE0A-3CA71BF72D2A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911C0-BB4E-4F5B-B06D-68ABC56D1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7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0F20C89-E0F7-4C86-B075-2F2F7FB219C8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5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A5BE813-5FAE-4C13-A16B-A3EA793F12F1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091003F-9C6C-46C7-AE92-0E120FD0C2F0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FB191A6-6BD1-46AE-9CCD-45C2ED9F3546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6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F09AAF7-9AAE-445D-8012-875BCD9CF0AB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0AFF3EE-CB69-4310-8112-379A056D628E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3E1E6DD-A74E-49F1-9956-4D2083976F37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57B4D2F-D9E7-4191-87FA-A76ADABC70BD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0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20AC47A-570E-43F6-9106-7017F8531094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1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44961C8-669B-4574-A1A0-8816324E8B14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2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8985901-A14B-4715-B9D6-CFD30714C19A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6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85E2D75-B596-41E1-985F-EEA706726CB9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7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ACCED81-092D-4820-9572-31220482BF11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8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B970339-FF48-4459-9E39-B61A7359AA69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4865480-DBE8-4FFD-BA4C-4C10F894E9AF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B867C05-E370-4766-81F2-E4ABE461CC80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1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4A107DAE-E4DF-4BEE-B2A5-BE300AC4404A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77239FC-77F4-4878-8FA7-D49376A74108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3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</p:grpSp>
      <p:sp>
        <p:nvSpPr>
          <p:cNvPr id="61850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61850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5E18-E0D2-44BB-AC22-2938A3A89A8C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97036"/>
      </p:ext>
    </p:extLst>
  </p:cSld>
  <p:clrMapOvr>
    <a:masterClrMapping/>
  </p:clrMapOvr>
  <p:transition>
    <p:random/>
    <p:sndAc>
      <p:stSnd>
        <p:snd r:embed="rId1" name="breez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4099-0A9E-4FB4-BE54-4817C04275CD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80899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8F06-7FBD-494F-985F-69F00C918B8E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01111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D5BCF-B3E7-4C87-A305-544A169AF128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74834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0B756-298A-4523-80F6-435FA46B24E3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15199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79F1C-09EE-4090-B276-9B259E6D7FDC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82119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4BDD7-2045-4FD1-8CBB-2C1FDD6C0F0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91514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DA8E7-220C-4EA5-B1B3-5F6827648EC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78959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EFEEB-C2F2-4BF8-B026-EC117923A939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53916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25B3-28B1-4ADF-BC71-D303B3BA6135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65795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02616-32EC-4E76-BCD2-92DE743E0BC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540332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1747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61747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61747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61747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127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1127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</p:grpSp>
      <p:sp>
        <p:nvSpPr>
          <p:cNvPr id="617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617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6174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174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174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41EFD2-7935-413A-A59A-E1F3EBC81E7F}" type="slidenum">
              <a:rPr lang="es-ES_trad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2881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  <p:sndAc>
      <p:stSnd>
        <p:snd r:embed="rId1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17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17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7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7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7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7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7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7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7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7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7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82" grpId="0"/>
      <p:bldP spid="61748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7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74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7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74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7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74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7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74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7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7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7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La Predicación #</a:t>
            </a:r>
            <a:r>
              <a:rPr lang="es-ES" dirty="0" smtClean="0"/>
              <a:t>14</a:t>
            </a:r>
            <a:endParaRPr lang="es-ES" dirty="0" smtClean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Medios Retóricos de </a:t>
            </a:r>
          </a:p>
          <a:p>
            <a:pPr eaLnBrk="1" hangingPunct="1">
              <a:defRPr/>
            </a:pPr>
            <a:r>
              <a:rPr lang="es-ES" smtClean="0"/>
              <a:t>la Homilética</a:t>
            </a:r>
          </a:p>
        </p:txBody>
      </p:sp>
    </p:spTree>
    <p:extLst>
      <p:ext uri="{BB962C8B-B14F-4D97-AF65-F5344CB8AC3E}">
        <p14:creationId xmlns:p14="http://schemas.microsoft.com/office/powerpoint/2010/main" val="2514680070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Predica verdades </a:t>
            </a:r>
            <a:r>
              <a:rPr lang="es-ES" b="1" u="sng" smtClean="0"/>
              <a:t>SEGURAS</a:t>
            </a:r>
            <a:r>
              <a:rPr lang="es-ES" smtClean="0"/>
              <a:t> </a:t>
            </a:r>
            <a:r>
              <a:rPr lang="es-ES" sz="2800" b="1" smtClean="0"/>
              <a:t>(</a:t>
            </a:r>
            <a:r>
              <a:rPr lang="es-ES" sz="28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Ped. 1:19</a:t>
            </a:r>
            <a:r>
              <a:rPr lang="es-ES" sz="2800" b="1" smtClean="0"/>
              <a:t>)</a:t>
            </a:r>
            <a:r>
              <a:rPr lang="es-ES" smtClean="0"/>
              <a:t> sin ser dogmático de textos difíciles.</a:t>
            </a:r>
          </a:p>
          <a:p>
            <a:pPr eaLnBrk="1" hangingPunct="1">
              <a:defRPr/>
            </a:pPr>
            <a:endParaRPr lang="es-ES" sz="1400" smtClean="0"/>
          </a:p>
          <a:p>
            <a:pPr eaLnBrk="1" hangingPunct="1">
              <a:defRPr/>
            </a:pPr>
            <a:r>
              <a:rPr lang="es-ES" smtClean="0"/>
              <a:t>Predicar lo que es </a:t>
            </a:r>
            <a:r>
              <a:rPr lang="es-ES" b="1" u="sng" smtClean="0"/>
              <a:t>IMPORTANTE</a:t>
            </a:r>
            <a:r>
              <a:rPr lang="es-ES" smtClean="0"/>
              <a:t> al mensaje-no tiene que explicar cada detalle del texto</a:t>
            </a:r>
          </a:p>
          <a:p>
            <a:pPr eaLnBrk="1" hangingPunct="1">
              <a:defRPr/>
            </a:pPr>
            <a:endParaRPr lang="es-ES" sz="1400" smtClean="0"/>
          </a:p>
          <a:p>
            <a:pPr eaLnBrk="1" hangingPunct="1">
              <a:defRPr/>
            </a:pPr>
            <a:r>
              <a:rPr lang="es-ES" smtClean="0"/>
              <a:t>Enfatizar que  </a:t>
            </a:r>
            <a:r>
              <a:rPr lang="es-ES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 HAY</a:t>
            </a:r>
            <a:r>
              <a:rPr lang="es-ES" smtClean="0"/>
              <a:t> contradicciones reales en la Biblia.</a:t>
            </a:r>
          </a:p>
        </p:txBody>
      </p:sp>
    </p:spTree>
    <p:extLst>
      <p:ext uri="{BB962C8B-B14F-4D97-AF65-F5344CB8AC3E}">
        <p14:creationId xmlns:p14="http://schemas.microsoft.com/office/powerpoint/2010/main" val="3658289200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379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/>
      <p:bldP spid="637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II.  Argumentación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Hechos 19:8-9; Tito 1:9</a:t>
            </a:r>
          </a:p>
          <a:p>
            <a:pPr eaLnBrk="1" hangingPunct="1">
              <a:defRPr/>
            </a:pPr>
            <a:endParaRPr lang="es-ES" sz="1000" smtClean="0"/>
          </a:p>
          <a:p>
            <a:pPr eaLnBrk="1" hangingPunct="1">
              <a:defRPr/>
            </a:pPr>
            <a:r>
              <a:rPr lang="es-ES" smtClean="0"/>
              <a:t>Presenta evidencias </a:t>
            </a:r>
            <a:r>
              <a:rPr lang="es-ES" b="1" u="sng" smtClean="0"/>
              <a:t>VÁLIDAS</a:t>
            </a:r>
            <a:r>
              <a:rPr lang="es-ES" smtClean="0"/>
              <a:t> de las verdades predicadas</a:t>
            </a:r>
          </a:p>
          <a:p>
            <a:pPr eaLnBrk="1" hangingPunct="1">
              <a:defRPr/>
            </a:pPr>
            <a:r>
              <a:rPr lang="es-ES" smtClean="0"/>
              <a:t>Provee una </a:t>
            </a:r>
            <a:r>
              <a:rPr lang="es-ES" b="1" u="sng" smtClean="0"/>
              <a:t>BASE</a:t>
            </a:r>
            <a:r>
              <a:rPr lang="es-ES" smtClean="0"/>
              <a:t> firme para creer</a:t>
            </a:r>
          </a:p>
          <a:p>
            <a:pPr eaLnBrk="1" hangingPunct="1">
              <a:defRPr/>
            </a:pPr>
            <a:r>
              <a:rPr lang="es-ES" b="1" u="sng" smtClean="0"/>
              <a:t>CONVENCE</a:t>
            </a:r>
            <a:r>
              <a:rPr lang="es-ES" smtClean="0"/>
              <a:t> a los que dudan por contradecir los argumentos que incrédulos dan en contra del evangelio.</a:t>
            </a:r>
          </a:p>
        </p:txBody>
      </p:sp>
    </p:spTree>
    <p:extLst>
      <p:ext uri="{BB962C8B-B14F-4D97-AF65-F5344CB8AC3E}">
        <p14:creationId xmlns:p14="http://schemas.microsoft.com/office/powerpoint/2010/main" val="2644073775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400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400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/>
      <p:bldP spid="6400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Métodos para argumentación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Usar las </a:t>
            </a:r>
            <a:r>
              <a:rPr lang="es-ES" u="sng" smtClean="0"/>
              <a:t>ESCRITURAS</a:t>
            </a:r>
            <a:r>
              <a:rPr lang="es-ES" smtClean="0"/>
              <a:t> para convencer: Enseñar &lt;&lt;así dice el Señor&gt;&gt;. (</a:t>
            </a:r>
            <a:r>
              <a:rPr lang="es-ES" smtClean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Ef.6:17</a:t>
            </a:r>
            <a:r>
              <a:rPr lang="es-ES" smtClean="0"/>
              <a:t>)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z="12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Usar razonamientos </a:t>
            </a:r>
            <a:r>
              <a:rPr lang="es-ES" u="sng" smtClean="0"/>
              <a:t>LÓGICOS</a:t>
            </a:r>
            <a:r>
              <a:rPr lang="es-ES" smtClean="0"/>
              <a:t> más que  emocionales:  (como </a:t>
            </a:r>
            <a:r>
              <a:rPr lang="es-ES" smtClean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Mat. 6:30</a:t>
            </a:r>
            <a:r>
              <a:rPr lang="es-ES" smtClean="0"/>
              <a:t>)</a:t>
            </a:r>
          </a:p>
          <a:p>
            <a:pPr marL="990600" lvl="1" indent="-533400" eaLnBrk="1" hangingPunct="1">
              <a:buFont typeface="Wingdings" pitchFamily="2" charset="2"/>
              <a:buBlip>
                <a:blip r:embed="rId4"/>
              </a:buBlip>
              <a:defRPr/>
            </a:pPr>
            <a:r>
              <a:rPr lang="es-ES" smtClean="0"/>
              <a:t>Causa/efecto; evidencias acumuladas; etc.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z="12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Presentar </a:t>
            </a:r>
            <a:r>
              <a:rPr lang="es-ES" u="sng" smtClean="0"/>
              <a:t>TESTIMONIOS</a:t>
            </a:r>
            <a:r>
              <a:rPr lang="es-ES" smtClean="0"/>
              <a:t> de testigos que comprueban la eficacia de la verdad.</a:t>
            </a:r>
          </a:p>
        </p:txBody>
      </p:sp>
    </p:spTree>
    <p:extLst>
      <p:ext uri="{BB962C8B-B14F-4D97-AF65-F5344CB8AC3E}">
        <p14:creationId xmlns:p14="http://schemas.microsoft.com/office/powerpoint/2010/main" val="547704577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4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4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0" grpId="0"/>
      <p:bldP spid="642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Precauciones con argumentos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Usar una secuencia </a:t>
            </a:r>
            <a:r>
              <a:rPr lang="es-ES" u="sng" smtClean="0"/>
              <a:t>LÓGICA</a:t>
            </a:r>
            <a:r>
              <a:rPr lang="es-ES" smtClean="0"/>
              <a:t> y eficaz</a:t>
            </a:r>
          </a:p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“Contender por la fe” cuando es necesario (</a:t>
            </a: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Judas 3; 1 Ped. 3:15</a:t>
            </a:r>
            <a:r>
              <a:rPr lang="es-ES" smtClean="0"/>
              <a:t>), pero no ser “</a:t>
            </a:r>
            <a:r>
              <a:rPr lang="es-ES" u="sng" smtClean="0"/>
              <a:t>CONTENCIOSO</a:t>
            </a:r>
            <a:r>
              <a:rPr lang="es-ES" smtClean="0"/>
              <a:t>” (</a:t>
            </a: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Tim. 3:3</a:t>
            </a:r>
            <a:r>
              <a:rPr lang="es-ES" smtClean="0"/>
              <a:t>).  Debemos evangelizar y edificar más que discutir.  Ganar almas -no argumentos.</a:t>
            </a:r>
          </a:p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Ser </a:t>
            </a:r>
            <a:r>
              <a:rPr lang="es-ES" b="1" u="sng" smtClean="0"/>
              <a:t>HUMILDE</a:t>
            </a:r>
            <a:r>
              <a:rPr lang="es-ES" smtClean="0"/>
              <a:t> — no presumido y criticón</a:t>
            </a:r>
          </a:p>
        </p:txBody>
      </p:sp>
    </p:spTree>
    <p:extLst>
      <p:ext uri="{BB962C8B-B14F-4D97-AF65-F5344CB8AC3E}">
        <p14:creationId xmlns:p14="http://schemas.microsoft.com/office/powerpoint/2010/main" val="2337342735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4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  <p:bldP spid="64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No aburrir con sermones de puros argumentos para convencer-- </a:t>
            </a:r>
            <a:r>
              <a:rPr lang="es-ES" sz="2800" smtClean="0"/>
              <a:t>especialmente si predicas a gente convencida.</a:t>
            </a:r>
            <a:r>
              <a:rPr lang="es-ES" smtClean="0"/>
              <a:t>  </a:t>
            </a:r>
            <a:r>
              <a:rPr lang="es-ES" b="1" u="sng" smtClean="0"/>
              <a:t>EDIFICA</a:t>
            </a:r>
            <a:r>
              <a:rPr lang="es-ES" smtClean="0"/>
              <a:t> más (</a:t>
            </a: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Cor. 14:26</a:t>
            </a:r>
            <a:r>
              <a:rPr lang="es-ES" smtClean="0"/>
              <a:t>).</a:t>
            </a:r>
          </a:p>
          <a:p>
            <a:pPr eaLnBrk="1" hangingPunct="1">
              <a:defRPr/>
            </a:pPr>
            <a:endParaRPr lang="es-ES" sz="1400" smtClean="0"/>
          </a:p>
          <a:p>
            <a:pPr eaLnBrk="1" hangingPunct="1">
              <a:defRPr/>
            </a:pPr>
            <a:r>
              <a:rPr lang="es-ES" smtClean="0"/>
              <a:t>Recuerda que El </a:t>
            </a:r>
            <a:r>
              <a:rPr lang="es-ES" b="1" u="sng" smtClean="0"/>
              <a:t>ESPÍRITU</a:t>
            </a:r>
            <a:r>
              <a:rPr lang="es-ES" smtClean="0"/>
              <a:t> convence con la Palabra y oración – nosotros no convencemos con argumentos lógicos</a:t>
            </a:r>
          </a:p>
          <a:p>
            <a:pPr lvl="1" eaLnBrk="1" hangingPunct="1">
              <a:defRPr/>
            </a:pP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Juan 16:8; Efesios 6:17</a:t>
            </a:r>
          </a:p>
        </p:txBody>
      </p:sp>
    </p:spTree>
    <p:extLst>
      <p:ext uri="{BB962C8B-B14F-4D97-AF65-F5344CB8AC3E}">
        <p14:creationId xmlns:p14="http://schemas.microsoft.com/office/powerpoint/2010/main" val="1315248821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4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46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/>
      <p:bldP spid="6461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III. Citas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Textos </a:t>
            </a:r>
            <a:r>
              <a:rPr lang="es-ES" b="1" u="sng" smtClean="0"/>
              <a:t>BÍBLICOS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z="12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Refranes y proverbios comunes</a:t>
            </a:r>
          </a:p>
          <a:p>
            <a:pPr marL="990600" lvl="1" indent="-533400" eaLnBrk="1" hangingPunct="1">
              <a:buFont typeface="Wingdings" pitchFamily="2" charset="2"/>
              <a:buBlip>
                <a:blip r:embed="rId4"/>
              </a:buBlip>
              <a:defRPr/>
            </a:pPr>
            <a:r>
              <a:rPr lang="es-ES" smtClean="0"/>
              <a:t>Cuidado con citar refranes– algunos se consideran “biblicos” y no lo son; otros no son tan acertadas con citas biblicas.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z="14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Citas de fuentes de </a:t>
            </a:r>
            <a:r>
              <a:rPr lang="es-ES" b="1" u="sng" smtClean="0"/>
              <a:t>AUTORIDAD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z="12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b="1" u="sng" smtClean="0"/>
              <a:t>POESÍAS</a:t>
            </a:r>
            <a:r>
              <a:rPr lang="es-ES" smtClean="0"/>
              <a:t> e himnos</a:t>
            </a:r>
          </a:p>
        </p:txBody>
      </p:sp>
    </p:spTree>
    <p:extLst>
      <p:ext uri="{BB962C8B-B14F-4D97-AF65-F5344CB8AC3E}">
        <p14:creationId xmlns:p14="http://schemas.microsoft.com/office/powerpoint/2010/main" val="755542896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4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4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/>
      <p:bldP spid="64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IV.  Ilustraciones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s-ES" smtClean="0"/>
              <a:t>Su valor y propósitos</a:t>
            </a:r>
            <a:r>
              <a:rPr lang="es-ES" b="1" smtClean="0">
                <a:latin typeface="Arial Narrow" pitchFamily="34" charset="0"/>
              </a:rPr>
              <a:t> (secundario al mensaje)</a:t>
            </a:r>
            <a:r>
              <a:rPr lang="es-ES" smtClean="0"/>
              <a:t>: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b="1" u="sng" smtClean="0"/>
              <a:t>CLARIFICAR</a:t>
            </a:r>
            <a:r>
              <a:rPr lang="es-ES" smtClean="0"/>
              <a:t> el mensaje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Dar </a:t>
            </a:r>
            <a:r>
              <a:rPr lang="es-ES" b="1" u="sng" smtClean="0"/>
              <a:t>INTERÉS</a:t>
            </a:r>
            <a:r>
              <a:rPr lang="es-ES" smtClean="0"/>
              <a:t> al sermón doctrinal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b="1" u="sng" smtClean="0"/>
              <a:t>APLICA</a:t>
            </a:r>
            <a:r>
              <a:rPr lang="es-ES" smtClean="0"/>
              <a:t> la verdad a las vidas de los oyentes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Dar énfasis a la </a:t>
            </a:r>
            <a:r>
              <a:rPr lang="es-ES" b="1" u="sng" smtClean="0"/>
              <a:t>VERDAD</a:t>
            </a:r>
            <a:r>
              <a:rPr lang="es-ES" smtClean="0"/>
              <a:t>: impresionar con su importancia y facilitar su memoria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430855618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5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502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/>
      <p:bldP spid="6502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Principios para Ilustraciones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Oseas 12:13;  Mateo 13:34-35</a:t>
            </a:r>
          </a:p>
          <a:p>
            <a:pPr eaLnBrk="1" hangingPunct="1">
              <a:defRPr/>
            </a:pPr>
            <a:r>
              <a:rPr lang="es-ES" smtClean="0"/>
              <a:t>Ser adecuadas y </a:t>
            </a:r>
            <a:r>
              <a:rPr lang="es-ES" b="1" u="sng" smtClean="0"/>
              <a:t>CLARAS</a:t>
            </a:r>
            <a:r>
              <a:rPr lang="es-ES" smtClean="0"/>
              <a:t>:  deben aclarar o iluminar la verdad predicada  (unas ilustraciones la confunden)</a:t>
            </a:r>
          </a:p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Ser </a:t>
            </a:r>
            <a:r>
              <a:rPr lang="es-ES" b="1" u="sng" smtClean="0"/>
              <a:t>CREÍBLES</a:t>
            </a:r>
            <a:r>
              <a:rPr lang="es-ES" smtClean="0"/>
              <a:t> y veraces – </a:t>
            </a: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Tesal. 2:3-5</a:t>
            </a:r>
          </a:p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Dar bastantes detalles para ser claro, pero ser tan breve como posible</a:t>
            </a:r>
          </a:p>
        </p:txBody>
      </p:sp>
    </p:spTree>
    <p:extLst>
      <p:ext uri="{BB962C8B-B14F-4D97-AF65-F5344CB8AC3E}">
        <p14:creationId xmlns:p14="http://schemas.microsoft.com/office/powerpoint/2010/main" val="378911238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5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5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5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5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/>
      <p:bldP spid="6522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Ser de buen gusto – no vulgar o grotesco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Dar suficientes para interés y </a:t>
            </a:r>
            <a:r>
              <a:rPr lang="es-ES" b="1" u="sng" smtClean="0"/>
              <a:t>CLARIDAD</a:t>
            </a:r>
            <a:r>
              <a:rPr lang="es-ES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 pero no hacer todo el sermón cuentos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Usar variedad: ilust. de Escritura, estadísticas, citas…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Cuidado con ilustraciones personales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ser interesante y aplicable a otros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No ser jactancioso</a:t>
            </a:r>
          </a:p>
        </p:txBody>
      </p:sp>
    </p:spTree>
    <p:extLst>
      <p:ext uri="{BB962C8B-B14F-4D97-AF65-F5344CB8AC3E}">
        <p14:creationId xmlns:p14="http://schemas.microsoft.com/office/powerpoint/2010/main" val="2706361034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5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543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8" grpId="0"/>
      <p:bldP spid="65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El Propósito y el Desarrollo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El desarrollo del sermón y sus medios retóricos dependen del </a:t>
            </a:r>
            <a:r>
              <a:rPr lang="es-ES" b="1" u="sng" smtClean="0"/>
              <a:t>PROPÓSITO</a:t>
            </a:r>
            <a:r>
              <a:rPr lang="es-ES" smtClean="0"/>
              <a:t>:  enseñar, convencer, motivar, etc.</a:t>
            </a:r>
          </a:p>
          <a:p>
            <a:pPr eaLnBrk="1" hangingPunct="1">
              <a:defRPr/>
            </a:pPr>
            <a:endParaRPr lang="es-ES" sz="1400" smtClean="0"/>
          </a:p>
          <a:p>
            <a:pPr eaLnBrk="1" hangingPunct="1">
              <a:defRPr/>
            </a:pPr>
            <a:r>
              <a:rPr lang="es-ES" smtClean="0"/>
              <a:t>Hay varios medios retóricos:  la aplicación, las ilustraciones, los argumentos, citas de apoyo, explicaciones, exhortación, etc.</a:t>
            </a:r>
          </a:p>
          <a:p>
            <a:pPr lvl="1" eaLnBrk="1" hangingPunct="1">
              <a:defRPr/>
            </a:pPr>
            <a:r>
              <a:rPr lang="es-ES" sz="36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2a Timoteo 3:16; 4:2</a:t>
            </a:r>
          </a:p>
        </p:txBody>
      </p:sp>
    </p:spTree>
    <p:extLst>
      <p:ext uri="{BB962C8B-B14F-4D97-AF65-F5344CB8AC3E}">
        <p14:creationId xmlns:p14="http://schemas.microsoft.com/office/powerpoint/2010/main" val="26296523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215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215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/>
      <p:bldP spid="6215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I.  Explicaciones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Romanos 10:2-3, 14</a:t>
            </a:r>
          </a:p>
          <a:p>
            <a:pPr eaLnBrk="1" hangingPunct="1">
              <a:defRPr/>
            </a:pPr>
            <a:r>
              <a:rPr lang="es-ES" b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Esdras 7:10; Nehemías 8:8</a:t>
            </a:r>
          </a:p>
          <a:p>
            <a:pPr eaLnBrk="1" hangingPunct="1">
              <a:defRPr/>
            </a:pPr>
            <a:endParaRPr lang="es-ES" smtClean="0"/>
          </a:p>
          <a:p>
            <a:pPr eaLnBrk="1" hangingPunct="1">
              <a:defRPr/>
            </a:pPr>
            <a:r>
              <a:rPr lang="es-ES" sz="3600" smtClean="0"/>
              <a:t>La explicación clara y apropiada del texto de la Biblia es lo que da </a:t>
            </a:r>
            <a:r>
              <a:rPr lang="es-ES" sz="3600" b="1" u="sng" smtClean="0"/>
              <a:t>AUTORIDAD</a:t>
            </a:r>
            <a:r>
              <a:rPr lang="es-ES" sz="3600" smtClean="0"/>
              <a:t> al mensaje predicado</a:t>
            </a:r>
            <a:r>
              <a:rPr lang="es-E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3423035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236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236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8" grpId="0"/>
      <p:bldP spid="623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1. El Estilo Literario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Hebreos 1:1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2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1.  Determinar el estilo </a:t>
            </a:r>
            <a:r>
              <a:rPr lang="es-ES" b="1" u="sng" smtClean="0"/>
              <a:t>LITERARIO</a:t>
            </a:r>
            <a:r>
              <a:rPr lang="es-ES" smtClean="0"/>
              <a:t> que Dios usó en el texto para interpretarlo correctamente.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3200" b="1" u="sng" smtClean="0"/>
              <a:t>Prosa</a:t>
            </a:r>
            <a:r>
              <a:rPr lang="es-ES" sz="3200" smtClean="0"/>
              <a:t>:  Historia, parábolas, profecía, epístolas,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3200" b="1" u="sng" smtClean="0"/>
              <a:t>POESÍA</a:t>
            </a:r>
            <a:r>
              <a:rPr lang="es-ES" sz="3200" smtClean="0"/>
              <a:t>:  Repetición y contrastes, ampliación de la idea, imágenes y figuras</a:t>
            </a:r>
          </a:p>
        </p:txBody>
      </p:sp>
    </p:spTree>
    <p:extLst>
      <p:ext uri="{BB962C8B-B14F-4D97-AF65-F5344CB8AC3E}">
        <p14:creationId xmlns:p14="http://schemas.microsoft.com/office/powerpoint/2010/main" val="3397646206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256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256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/>
      <p:bldP spid="6256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2. El Contexto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Lee bien el </a:t>
            </a:r>
            <a:r>
              <a:rPr lang="es-ES" b="1" u="sng" smtClean="0"/>
              <a:t>CONTEXTO</a:t>
            </a:r>
            <a:r>
              <a:rPr lang="es-ES" smtClean="0"/>
              <a:t> del texto predicado, tanto el inmediato (el párrafo) como el remoto (el libro y la sección de la Biblia y el período histórico).</a:t>
            </a:r>
          </a:p>
          <a:p>
            <a:pPr lvl="1" eaLnBrk="1" hangingPunct="1">
              <a:defRPr/>
            </a:pPr>
            <a:endParaRPr lang="es-ES" sz="1200" smtClean="0"/>
          </a:p>
          <a:p>
            <a:pPr lvl="1" eaLnBrk="1" hangingPunct="1">
              <a:defRPr/>
            </a:pPr>
            <a:r>
              <a:rPr lang="es-ES" smtClean="0"/>
              <a:t>Nota como uno puede malinterpretar el mensaje de Dios si no entiende el contexto</a:t>
            </a:r>
          </a:p>
          <a:p>
            <a:pPr lvl="2" eaLnBrk="1" hangingPunct="1">
              <a:defRPr/>
            </a:pPr>
            <a:r>
              <a:rPr lang="es-ES" i="1" smtClean="0"/>
              <a:t>Ej. Salmo 51 – Dios quitó el Espíritu de personas en el A.T. aunque su morada es permanente hoy.</a:t>
            </a:r>
          </a:p>
        </p:txBody>
      </p:sp>
    </p:spTree>
    <p:extLst>
      <p:ext uri="{BB962C8B-B14F-4D97-AF65-F5344CB8AC3E}">
        <p14:creationId xmlns:p14="http://schemas.microsoft.com/office/powerpoint/2010/main" val="774495153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277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277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/>
      <p:bldP spid="6277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3.  Referencias cruzadas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Pasajes paralelos arrojan mucha luz sobre la historia predicada</a:t>
            </a:r>
          </a:p>
          <a:p>
            <a:pPr eaLnBrk="1" hangingPunct="1">
              <a:defRPr/>
            </a:pPr>
            <a:endParaRPr lang="es-ES" sz="1000" smtClean="0"/>
          </a:p>
          <a:p>
            <a:pPr eaLnBrk="1" hangingPunct="1">
              <a:defRPr/>
            </a:pPr>
            <a:r>
              <a:rPr lang="es-ES" smtClean="0"/>
              <a:t>Otros textos que usan el mismo vocabulario nos ayuda a entenderlo</a:t>
            </a:r>
          </a:p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Otros pasajes de tratan del mismo tema o doctrina añaden a nuestro entendimiento.</a:t>
            </a:r>
          </a:p>
        </p:txBody>
      </p:sp>
    </p:spTree>
    <p:extLst>
      <p:ext uri="{BB962C8B-B14F-4D97-AF65-F5344CB8AC3E}">
        <p14:creationId xmlns:p14="http://schemas.microsoft.com/office/powerpoint/2010/main" val="112874985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297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297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2" grpId="0"/>
      <p:bldP spid="6297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4.  El Vocabulario y gramática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Usar </a:t>
            </a:r>
            <a:r>
              <a:rPr lang="es-ES" b="1" u="sng" smtClean="0"/>
              <a:t>DICCIONARIOS</a:t>
            </a:r>
            <a:r>
              <a:rPr lang="es-ES" smtClean="0"/>
              <a:t> y comentarios biblicos para entender el significado de palabras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/>
              <a:t>Nota la etimología y usos comunes de ellas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s-ES" sz="9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Referir a otras traducciones para ver como traducen la lengua original.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Presta atención a “</a:t>
            </a:r>
            <a:r>
              <a:rPr lang="es-ES" b="1" u="sng" smtClean="0"/>
              <a:t>FIGURAS</a:t>
            </a:r>
            <a:r>
              <a:rPr lang="es-ES" smtClean="0"/>
              <a:t> de lengua” como metáforas para interpretar bien.</a:t>
            </a:r>
          </a:p>
        </p:txBody>
      </p:sp>
    </p:spTree>
    <p:extLst>
      <p:ext uri="{BB962C8B-B14F-4D97-AF65-F5344CB8AC3E}">
        <p14:creationId xmlns:p14="http://schemas.microsoft.com/office/powerpoint/2010/main" val="4042309491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318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318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/>
      <p:bldP spid="6318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5. Historia y Cultura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800" smtClean="0"/>
              <a:t>Lee del marco histórico y cultural con datos geográficos mencionados en el pasaje.  </a:t>
            </a:r>
          </a:p>
          <a:p>
            <a:pPr lvl="1" eaLnBrk="1" hangingPunct="1">
              <a:defRPr/>
            </a:pPr>
            <a:r>
              <a:rPr lang="es-ES" sz="4400" smtClean="0"/>
              <a:t>Usa un </a:t>
            </a:r>
            <a:r>
              <a:rPr lang="es-ES" sz="4400" b="1" u="sng" smtClean="0"/>
              <a:t>ATLAS</a:t>
            </a:r>
            <a:r>
              <a:rPr lang="es-ES" sz="4400" smtClean="0"/>
              <a:t> biblico</a:t>
            </a:r>
          </a:p>
        </p:txBody>
      </p:sp>
    </p:spTree>
    <p:extLst>
      <p:ext uri="{BB962C8B-B14F-4D97-AF65-F5344CB8AC3E}">
        <p14:creationId xmlns:p14="http://schemas.microsoft.com/office/powerpoint/2010/main" val="3730878369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338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338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Explicando pasajes difíciles o aparentes contradicciones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sz="1200" smtClean="0"/>
          </a:p>
          <a:p>
            <a:pPr eaLnBrk="1" hangingPunct="1">
              <a:defRPr/>
            </a:pPr>
            <a:r>
              <a:rPr lang="es-ES" smtClean="0"/>
              <a:t>Ser </a:t>
            </a:r>
            <a:r>
              <a:rPr lang="es-ES" b="1" u="sng" smtClean="0"/>
              <a:t>HUMILDE</a:t>
            </a:r>
            <a:r>
              <a:rPr lang="es-ES" smtClean="0"/>
              <a:t> y honesto si no entiende un texto bien...predica sólo lo que entiende</a:t>
            </a:r>
          </a:p>
          <a:p>
            <a:pPr eaLnBrk="1" hangingPunct="1">
              <a:defRPr/>
            </a:pPr>
            <a:endParaRPr lang="es-ES" smtClean="0"/>
          </a:p>
          <a:p>
            <a:pPr eaLnBrk="1" hangingPunct="1">
              <a:defRPr/>
            </a:pPr>
            <a:r>
              <a:rPr lang="es-ES" smtClean="0"/>
              <a:t>Enseñar lo que los maestros bíblicos más confiables dan como su interpretación.</a:t>
            </a:r>
          </a:p>
          <a:p>
            <a:pPr eaLnBrk="1" hangingPunct="1">
              <a:defRPr/>
            </a:pPr>
            <a:endParaRPr lang="es-ES" smtClean="0"/>
          </a:p>
          <a:p>
            <a:pPr eaLnBrk="1" hangingPunct="1">
              <a:defRPr/>
            </a:pPr>
            <a:r>
              <a:rPr lang="es-ES" smtClean="0"/>
              <a:t>No “adivinar” y oscurecer el texto aun más</a:t>
            </a:r>
          </a:p>
        </p:txBody>
      </p:sp>
    </p:spTree>
    <p:extLst>
      <p:ext uri="{BB962C8B-B14F-4D97-AF65-F5344CB8AC3E}">
        <p14:creationId xmlns:p14="http://schemas.microsoft.com/office/powerpoint/2010/main" val="151915301"/>
      </p:ext>
    </p:extLst>
  </p:cSld>
  <p:clrMapOvr>
    <a:masterClrMapping/>
  </p:clrMapOvr>
  <p:transition>
    <p:random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359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359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/>
      <p:bldP spid="635907" grpId="0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807</Words>
  <Application>Microsoft Office PowerPoint</Application>
  <PresentationFormat>On-screen Show (4:3)</PresentationFormat>
  <Paragraphs>124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Orbit</vt:lpstr>
      <vt:lpstr>La Predicación #14</vt:lpstr>
      <vt:lpstr>El Propósito y el Desarrollo</vt:lpstr>
      <vt:lpstr>I.  Explicaciones</vt:lpstr>
      <vt:lpstr>1. El Estilo Literario</vt:lpstr>
      <vt:lpstr>2. El Contexto</vt:lpstr>
      <vt:lpstr>3.  Referencias cruzadas</vt:lpstr>
      <vt:lpstr>4.  El Vocabulario y gramática</vt:lpstr>
      <vt:lpstr>5. Historia y Cultura</vt:lpstr>
      <vt:lpstr>Explicando pasajes difíciles o aparentes contradicciones</vt:lpstr>
      <vt:lpstr>PowerPoint Presentation</vt:lpstr>
      <vt:lpstr>II.  Argumentación</vt:lpstr>
      <vt:lpstr>Métodos para argumentación</vt:lpstr>
      <vt:lpstr>Precauciones con argumentos</vt:lpstr>
      <vt:lpstr>PowerPoint Presentation</vt:lpstr>
      <vt:lpstr>III. Citas</vt:lpstr>
      <vt:lpstr>IV.  Ilustraciones</vt:lpstr>
      <vt:lpstr>Principios para Ilustraciones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#14</dc:title>
  <dc:creator>Iglesia Biblica Bautista Ant</dc:creator>
  <cp:lastModifiedBy>Iglesia Biblica Bautista Ant</cp:lastModifiedBy>
  <cp:revision>1</cp:revision>
  <dcterms:created xsi:type="dcterms:W3CDTF">2011-11-08T23:00:04Z</dcterms:created>
  <dcterms:modified xsi:type="dcterms:W3CDTF">2011-11-08T23:00:50Z</dcterms:modified>
</cp:coreProperties>
</file>