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E37F-F97B-4442-9AEB-5C8ACF3D6E64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1395D-F9E2-46E4-9563-F2A46669E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88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0ABF9A8-A6B9-4B0E-B013-23DA6084C049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1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A47EE89-1150-4D07-9079-6DD19B189734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2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909128A-CB55-468D-ABD3-7C2CD2F595B8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AD136A2-896D-44DF-B3DF-12E6F7DC2D82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4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01823406-5F20-4428-AB61-6F7DDD7E4C43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7AE9A3F-5040-4982-B52C-F0DA079C1EE4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6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1AC1DB68-F225-4E2B-B474-1CEEE165780F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7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41FF8505-3F68-436D-ADC1-2011BE3722E0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8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AE07689-426D-4BB4-B0C7-9BE4D3D45D29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9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_tradnl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_tradnl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ahoma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_tradnl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ahoma" charset="0"/>
                </a:endParaRPr>
              </a:p>
            </p:txBody>
          </p:sp>
        </p:grpSp>
      </p:grpSp>
      <p:sp>
        <p:nvSpPr>
          <p:cNvPr id="3031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3031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4AAA-69CB-4528-BCE4-2646E371598A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3597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8D18A-277B-4084-A7FD-8C46821D7CB4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4691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4A50D-19D1-40A7-9FC2-1402E31A2D6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4070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85968-79E2-4192-A05D-86BEE28AFE4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8502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D8A63-33B4-4A41-AF17-DCD1265D748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2312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8016A-E9A9-44D5-AE57-9EB164E1697B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04788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9E70F-9BE5-4465-85C1-164C1C099743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065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D9D93-A605-48EF-A7BC-8BC31CDE380E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2939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219C4-65F6-4E1D-BD37-C4A49ABDC43F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5702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5F709-EAB6-4695-A165-FE5991AF0CD4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1688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5CB25-4619-43F1-A20B-6B958455843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4404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12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513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13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_tradnl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3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ahoma" charset="0"/>
                </a:endParaRPr>
              </a:p>
            </p:txBody>
          </p:sp>
        </p:grpSp>
      </p:grpSp>
      <p:sp>
        <p:nvSpPr>
          <p:cNvPr id="3020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3020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3020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020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020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31CDB-C1CB-498D-9C1C-39E94891D194}" type="slidenum">
              <a:rPr lang="es-ES_trad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12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9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2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20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20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20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20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20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20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20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7" grpId="0"/>
      <p:bldP spid="3020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20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20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20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20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20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20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20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20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20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20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20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La Predicación </a:t>
            </a:r>
            <a:r>
              <a:rPr lang="es-ES" dirty="0" smtClean="0"/>
              <a:t>#16</a:t>
            </a:r>
            <a:endParaRPr lang="es-ES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114800"/>
            <a:ext cx="5697538" cy="1284288"/>
          </a:xfrm>
        </p:spPr>
        <p:txBody>
          <a:bodyPr/>
          <a:lstStyle/>
          <a:p>
            <a:pPr eaLnBrk="1" hangingPunct="1"/>
            <a:r>
              <a:rPr lang="es-ES" sz="3500" b="1" smtClean="0"/>
              <a:t>Aplicaciones en </a:t>
            </a:r>
            <a:r>
              <a:rPr lang="es-ES" sz="3500" b="1" smtClean="0">
                <a:latin typeface="Broadway" pitchFamily="82" charset="0"/>
              </a:rPr>
              <a:t>Sermones Especiales</a:t>
            </a:r>
          </a:p>
        </p:txBody>
      </p:sp>
    </p:spTree>
    <p:extLst>
      <p:ext uri="{BB962C8B-B14F-4D97-AF65-F5344CB8AC3E}">
        <p14:creationId xmlns:p14="http://schemas.microsoft.com/office/powerpoint/2010/main" val="27510576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800" smtClean="0"/>
              <a:t>Sermones especiales: </a:t>
            </a:r>
            <a:br>
              <a:rPr lang="es-ES" sz="3800" smtClean="0"/>
            </a:br>
            <a:r>
              <a:rPr lang="es-ES" sz="4600" smtClean="0"/>
              <a:t>1. Evangelísticos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>
              <a:buFontTx/>
              <a:buAutoNum type="arabicPeriod"/>
            </a:pPr>
            <a:r>
              <a:rPr lang="es-ES" sz="3900" b="1" smtClean="0"/>
              <a:t>Predica a </a:t>
            </a:r>
            <a:r>
              <a:rPr lang="es-ES" sz="4600" b="1" u="sng" smtClean="0">
                <a:solidFill>
                  <a:schemeClr val="accent2"/>
                </a:solidFill>
              </a:rPr>
              <a:t>CRISTO</a:t>
            </a:r>
            <a:r>
              <a:rPr lang="es-ES" sz="3900" b="1" smtClean="0"/>
              <a:t> y su obra de amor </a:t>
            </a:r>
            <a:r>
              <a:rPr lang="es-ES" sz="3900" b="1" smtClean="0">
                <a:solidFill>
                  <a:srgbClr val="FF0000"/>
                </a:solidFill>
              </a:rPr>
              <a:t>  </a:t>
            </a:r>
            <a:r>
              <a:rPr lang="es-ES" sz="3900" b="1" u="sng" smtClean="0">
                <a:solidFill>
                  <a:srgbClr val="FF0000"/>
                </a:solidFill>
              </a:rPr>
              <a:t>1 Corintios 2:2</a:t>
            </a:r>
            <a:endParaRPr lang="es-ES" sz="3900" b="1" u="sng" smtClean="0"/>
          </a:p>
          <a:p>
            <a:pPr marL="933450" lvl="1" indent="-476250" eaLnBrk="1" hangingPunct="1"/>
            <a:r>
              <a:rPr lang="es-ES" sz="3700" b="1" smtClean="0"/>
              <a:t>no sólo la parte que el </a:t>
            </a:r>
            <a:r>
              <a:rPr lang="es-ES" sz="3700" b="1" smtClean="0">
                <a:solidFill>
                  <a:srgbClr val="339933"/>
                </a:solidFill>
              </a:rPr>
              <a:t>hombre</a:t>
            </a:r>
            <a:r>
              <a:rPr lang="es-ES" sz="3700" b="1" smtClean="0"/>
              <a:t> tiene que jugar </a:t>
            </a:r>
          </a:p>
          <a:p>
            <a:pPr marL="1333500" lvl="2" indent="-419100" eaLnBrk="1" hangingPunct="1"/>
            <a:r>
              <a:rPr lang="es-ES" sz="3600" b="1" i="1" smtClean="0">
                <a:solidFill>
                  <a:srgbClr val="339933"/>
                </a:solidFill>
              </a:rPr>
              <a:t>arrepentirse, creer y pedir por salvación</a:t>
            </a:r>
          </a:p>
          <a:p>
            <a:pPr marL="552450" indent="-552450" eaLnBrk="1" hangingPunct="1">
              <a:buFontTx/>
              <a:buAutoNum type="arabicPeriod"/>
            </a:pPr>
            <a:endParaRPr lang="es-ES" sz="3900" b="1" i="1" smtClean="0">
              <a:solidFill>
                <a:srgbClr val="33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0981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Sermones Evangelísticos-Variar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76250" indent="-476250" eaLnBrk="1" hangingPunct="1">
              <a:lnSpc>
                <a:spcPct val="80000"/>
              </a:lnSpc>
              <a:buFontTx/>
              <a:buAutoNum type="arabicPeriod" startAt="2"/>
            </a:pPr>
            <a:r>
              <a:rPr lang="es-ES" sz="3900" b="1" u="sng" smtClean="0">
                <a:solidFill>
                  <a:schemeClr val="accent2"/>
                </a:solidFill>
              </a:rPr>
              <a:t>VARIAR</a:t>
            </a:r>
            <a:r>
              <a:rPr lang="es-ES" sz="2000" b="1" smtClean="0"/>
              <a:t> </a:t>
            </a:r>
            <a:r>
              <a:rPr lang="es-ES" sz="3100" b="1" smtClean="0"/>
              <a:t>los temas y estilos de sermones  </a:t>
            </a:r>
            <a:r>
              <a:rPr lang="es-ES" b="1" u="sng" smtClean="0">
                <a:solidFill>
                  <a:srgbClr val="FF0000"/>
                </a:solidFill>
              </a:rPr>
              <a:t>Hechos 20:27</a:t>
            </a:r>
            <a:r>
              <a:rPr lang="es-ES" sz="2400" b="1" smtClean="0"/>
              <a:t>  </a:t>
            </a:r>
          </a:p>
          <a:p>
            <a:pPr marL="476250" indent="-476250" eaLnBrk="1" hangingPunct="1">
              <a:lnSpc>
                <a:spcPct val="80000"/>
              </a:lnSpc>
              <a:buFontTx/>
              <a:buAutoNum type="arabicPeriod" startAt="2"/>
            </a:pPr>
            <a:endParaRPr lang="es-ES" sz="1000" b="1" smtClean="0"/>
          </a:p>
          <a:p>
            <a:pPr marL="857250" lvl="1" indent="-400050" eaLnBrk="1" hangingPunct="1">
              <a:lnSpc>
                <a:spcPct val="80000"/>
              </a:lnSpc>
            </a:pPr>
            <a:r>
              <a:rPr lang="es-ES" sz="3200" b="1" i="1" smtClean="0">
                <a:solidFill>
                  <a:srgbClr val="339933"/>
                </a:solidFill>
              </a:rPr>
              <a:t>El juicio de Dios y su amor tierno</a:t>
            </a:r>
          </a:p>
          <a:p>
            <a:pPr marL="857250" lvl="1" indent="-400050" eaLnBrk="1" hangingPunct="1">
              <a:lnSpc>
                <a:spcPct val="80000"/>
              </a:lnSpc>
            </a:pPr>
            <a:r>
              <a:rPr lang="es-ES" sz="3200" b="1" i="1" smtClean="0">
                <a:solidFill>
                  <a:srgbClr val="339933"/>
                </a:solidFill>
              </a:rPr>
              <a:t>El reproche a la conciencia y el ánimo de las promesas</a:t>
            </a:r>
          </a:p>
          <a:p>
            <a:pPr marL="857250" lvl="1" indent="-400050" eaLnBrk="1" hangingPunct="1">
              <a:lnSpc>
                <a:spcPct val="80000"/>
              </a:lnSpc>
            </a:pPr>
            <a:r>
              <a:rPr lang="es-ES" sz="3200" b="1" i="1" smtClean="0">
                <a:solidFill>
                  <a:srgbClr val="339933"/>
                </a:solidFill>
              </a:rPr>
              <a:t>El propósito de nuestra creación y la certeza de Su venida</a:t>
            </a:r>
          </a:p>
          <a:p>
            <a:pPr marL="857250" lvl="1" indent="-400050" eaLnBrk="1" hangingPunct="1">
              <a:lnSpc>
                <a:spcPct val="80000"/>
              </a:lnSpc>
            </a:pPr>
            <a:r>
              <a:rPr lang="es-ES" sz="3200" b="1" i="1" smtClean="0">
                <a:solidFill>
                  <a:srgbClr val="339933"/>
                </a:solidFill>
              </a:rPr>
              <a:t>Los argumentos dogmáticos y anécdotas emocionales</a:t>
            </a:r>
          </a:p>
        </p:txBody>
      </p:sp>
    </p:spTree>
    <p:extLst>
      <p:ext uri="{BB962C8B-B14F-4D97-AF65-F5344CB8AC3E}">
        <p14:creationId xmlns:p14="http://schemas.microsoft.com/office/powerpoint/2010/main" val="1052599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Aplicaciones Evangelistas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63000" cy="4876800"/>
          </a:xfrm>
        </p:spPr>
        <p:txBody>
          <a:bodyPr/>
          <a:lstStyle/>
          <a:p>
            <a:pPr marL="552450" indent="-552450" eaLnBrk="1" hangingPunct="1">
              <a:buFontTx/>
              <a:buAutoNum type="arabicPeriod" startAt="3"/>
            </a:pPr>
            <a:r>
              <a:rPr lang="es-ES" sz="2400" b="1" smtClean="0"/>
              <a:t>Predicar los temas en un </a:t>
            </a:r>
            <a:r>
              <a:rPr lang="es-ES" b="1" i="1" u="sng" smtClean="0">
                <a:solidFill>
                  <a:schemeClr val="accent2"/>
                </a:solidFill>
              </a:rPr>
              <a:t>plan</a:t>
            </a:r>
            <a:r>
              <a:rPr lang="es-ES" sz="2400" b="1" smtClean="0"/>
              <a:t>:  </a:t>
            </a:r>
          </a:p>
          <a:p>
            <a:pPr marL="933450" lvl="1" indent="-476250" eaLnBrk="1" hangingPunct="1">
              <a:buFontTx/>
              <a:buChar char="•"/>
            </a:pPr>
            <a:r>
              <a:rPr lang="es-ES" sz="2900" b="1" smtClean="0"/>
              <a:t>Exhorta a </a:t>
            </a:r>
            <a:r>
              <a:rPr lang="es-ES" sz="2900" b="1" u="sng" smtClean="0">
                <a:solidFill>
                  <a:schemeClr val="accent2"/>
                </a:solidFill>
              </a:rPr>
              <a:t>CRISTIANOS</a:t>
            </a:r>
            <a:r>
              <a:rPr lang="es-ES" sz="2900" b="1" smtClean="0"/>
              <a:t> primero  </a:t>
            </a:r>
            <a:r>
              <a:rPr lang="es-ES" sz="2900" b="1" smtClean="0">
                <a:solidFill>
                  <a:srgbClr val="FF0000"/>
                </a:solidFill>
              </a:rPr>
              <a:t> </a:t>
            </a:r>
            <a:r>
              <a:rPr lang="es-ES" sz="2500" b="1" u="sng" smtClean="0">
                <a:solidFill>
                  <a:srgbClr val="FF0000"/>
                </a:solidFill>
              </a:rPr>
              <a:t>1 Ped. 4:17</a:t>
            </a:r>
            <a:endParaRPr lang="es-ES" sz="2500" b="1" smtClean="0"/>
          </a:p>
          <a:p>
            <a:pPr marL="933450" lvl="1" indent="-476250" eaLnBrk="1" hangingPunct="1">
              <a:buFontTx/>
              <a:buChar char="•"/>
            </a:pPr>
            <a:r>
              <a:rPr lang="es-ES" sz="2900" b="1" smtClean="0"/>
              <a:t>Demuestra de la necesidad del hombre y los problemas que su </a:t>
            </a:r>
            <a:r>
              <a:rPr lang="es-ES" sz="2900" b="1" u="sng" smtClean="0">
                <a:solidFill>
                  <a:schemeClr val="accent2"/>
                </a:solidFill>
              </a:rPr>
              <a:t>PECADO</a:t>
            </a:r>
            <a:r>
              <a:rPr lang="es-ES" sz="2900" b="1" smtClean="0"/>
              <a:t> ha causado</a:t>
            </a:r>
          </a:p>
          <a:p>
            <a:pPr marL="933450" lvl="1" indent="-476250" eaLnBrk="1" hangingPunct="1">
              <a:buFontTx/>
              <a:buChar char="•"/>
            </a:pPr>
            <a:r>
              <a:rPr lang="es-ES" sz="2900" b="1" smtClean="0"/>
              <a:t>Predica el </a:t>
            </a:r>
            <a:r>
              <a:rPr lang="es-ES" sz="2900" b="1" u="sng" smtClean="0">
                <a:solidFill>
                  <a:schemeClr val="accent2"/>
                </a:solidFill>
              </a:rPr>
              <a:t>SACRIFICIO</a:t>
            </a:r>
            <a:r>
              <a:rPr lang="es-ES" sz="2900" b="1" smtClean="0"/>
              <a:t> y promesas de Cristo</a:t>
            </a:r>
          </a:p>
          <a:p>
            <a:pPr marL="933450" lvl="1" indent="-476250" eaLnBrk="1" hangingPunct="1">
              <a:buFontTx/>
              <a:buChar char="•"/>
            </a:pPr>
            <a:r>
              <a:rPr lang="es-ES" sz="2900" b="1" smtClean="0"/>
              <a:t>Exhorta a pecadores a arrepentir y creer en Cristo</a:t>
            </a:r>
            <a:r>
              <a:rPr lang="es-ES" sz="2200" b="1" smtClean="0"/>
              <a:t> </a:t>
            </a:r>
          </a:p>
          <a:p>
            <a:pPr marL="1333500" lvl="2" indent="-419100" eaLnBrk="1" hangingPunct="1"/>
            <a:r>
              <a:rPr lang="es-ES" b="1" i="1" smtClean="0">
                <a:solidFill>
                  <a:srgbClr val="339933"/>
                </a:solidFill>
                <a:latin typeface="Arial Narrow" pitchFamily="34" charset="0"/>
              </a:rPr>
              <a:t>usando ilustraciones convencedoras y a veces emocionales</a:t>
            </a:r>
          </a:p>
        </p:txBody>
      </p:sp>
    </p:spTree>
    <p:extLst>
      <p:ext uri="{BB962C8B-B14F-4D97-AF65-F5344CB8AC3E}">
        <p14:creationId xmlns:p14="http://schemas.microsoft.com/office/powerpoint/2010/main" val="28939359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800" smtClean="0"/>
              <a:t>2. Sermones para niños </a:t>
            </a:r>
            <a:r>
              <a:rPr lang="es-ES" sz="3400" smtClean="0"/>
              <a:t>-</a:t>
            </a:r>
            <a:r>
              <a:rPr lang="es-ES" sz="3400" smtClean="0">
                <a:solidFill>
                  <a:srgbClr val="FF0000"/>
                </a:solidFill>
              </a:rPr>
              <a:t>Mat. 19:13-14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76250" indent="-476250" eaLnBrk="1" hangingPunct="1">
              <a:lnSpc>
                <a:spcPct val="90000"/>
              </a:lnSpc>
              <a:buFontTx/>
              <a:buAutoNum type="arabicPeriod"/>
            </a:pPr>
            <a:r>
              <a:rPr lang="es-ES" sz="2400" b="1" smtClean="0"/>
              <a:t>Ser </a:t>
            </a:r>
            <a:r>
              <a:rPr lang="es-ES" sz="2400" b="1" smtClean="0">
                <a:solidFill>
                  <a:schemeClr val="accent2"/>
                </a:solidFill>
              </a:rPr>
              <a:t>menos</a:t>
            </a:r>
            <a:r>
              <a:rPr lang="es-ES" sz="2400" b="1" smtClean="0"/>
              <a:t> </a:t>
            </a:r>
            <a:r>
              <a:rPr lang="es-ES" b="1" u="sng" smtClean="0">
                <a:solidFill>
                  <a:schemeClr val="accent2"/>
                </a:solidFill>
              </a:rPr>
              <a:t>FORMAL</a:t>
            </a:r>
            <a:r>
              <a:rPr lang="es-ES" sz="2400" b="1" smtClean="0"/>
              <a:t> (y normalmente menos severo y más “divertido” con más variedad, acción e ilustraciones)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</a:pPr>
            <a:r>
              <a:rPr lang="es-ES" sz="2400" b="1" smtClean="0"/>
              <a:t>Procurar lograr tres metas:</a:t>
            </a:r>
          </a:p>
          <a:p>
            <a:pPr marL="857250" lvl="1" indent="-400050" eaLnBrk="1" hangingPunct="1">
              <a:lnSpc>
                <a:spcPct val="90000"/>
              </a:lnSpc>
            </a:pPr>
            <a:r>
              <a:rPr lang="es-ES" sz="3000" b="1" u="sng" smtClean="0">
                <a:solidFill>
                  <a:schemeClr val="accent2"/>
                </a:solidFill>
              </a:rPr>
              <a:t>INTERESAR</a:t>
            </a:r>
            <a:r>
              <a:rPr lang="es-ES" sz="2200" b="1" smtClean="0"/>
              <a:t> en el evangelio</a:t>
            </a:r>
          </a:p>
          <a:p>
            <a:pPr marL="857250" lvl="1" indent="-400050" eaLnBrk="1" hangingPunct="1">
              <a:lnSpc>
                <a:spcPct val="90000"/>
              </a:lnSpc>
            </a:pPr>
            <a:r>
              <a:rPr lang="es-ES" sz="3000" b="1" u="sng" smtClean="0">
                <a:solidFill>
                  <a:schemeClr val="accent2"/>
                </a:solidFill>
              </a:rPr>
              <a:t>INSTRUIR</a:t>
            </a:r>
            <a:r>
              <a:rPr lang="es-ES" sz="2200" b="1" smtClean="0"/>
              <a:t> en la verdad de Cristo y la Palabra</a:t>
            </a:r>
          </a:p>
          <a:p>
            <a:pPr marL="857250" lvl="1" indent="-400050" eaLnBrk="1" hangingPunct="1">
              <a:lnSpc>
                <a:spcPct val="90000"/>
              </a:lnSpc>
            </a:pPr>
            <a:r>
              <a:rPr lang="es-ES" sz="3000" b="1" u="sng" smtClean="0">
                <a:solidFill>
                  <a:schemeClr val="accent2"/>
                </a:solidFill>
              </a:rPr>
              <a:t>IMPRESIONAR</a:t>
            </a:r>
            <a:r>
              <a:rPr lang="es-ES" sz="2200" b="1" smtClean="0"/>
              <a:t> con su necesidad de ser salvos y santos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</a:pPr>
            <a:r>
              <a:rPr lang="es-ES" sz="2400" b="1" smtClean="0"/>
              <a:t>Puede dedicar todo un servicio (corto) a los niños o parte de un sermón</a:t>
            </a:r>
          </a:p>
        </p:txBody>
      </p:sp>
    </p:spTree>
    <p:extLst>
      <p:ext uri="{BB962C8B-B14F-4D97-AF65-F5344CB8AC3E}">
        <p14:creationId xmlns:p14="http://schemas.microsoft.com/office/powerpoint/2010/main" val="3868850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s-ES" sz="3800" smtClean="0"/>
              <a:t>Sermones para jóvenes-</a:t>
            </a:r>
            <a:br>
              <a:rPr lang="es-ES" sz="3800" smtClean="0"/>
            </a:br>
            <a:r>
              <a:rPr lang="es-ES" sz="3800" smtClean="0">
                <a:solidFill>
                  <a:srgbClr val="FF0000"/>
                </a:solidFill>
              </a:rPr>
              <a:t>Mat. 19:16-22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400" b="1" smtClean="0"/>
              <a:t>Puede ser mucho más </a:t>
            </a:r>
            <a:r>
              <a:rPr lang="es-ES" sz="2400" b="1" smtClean="0">
                <a:solidFill>
                  <a:srgbClr val="339933"/>
                </a:solidFill>
              </a:rPr>
              <a:t>directo</a:t>
            </a:r>
            <a:r>
              <a:rPr lang="es-ES" sz="2400" b="1" smtClean="0"/>
              <a:t> (y corto) en presentar verdades y el </a:t>
            </a:r>
            <a:r>
              <a:rPr lang="es-ES" b="1" u="sng" smtClean="0">
                <a:solidFill>
                  <a:schemeClr val="accent2"/>
                </a:solidFill>
              </a:rPr>
              <a:t>PELIGRO</a:t>
            </a:r>
            <a:r>
              <a:rPr lang="es-ES" sz="2400" b="1" smtClean="0"/>
              <a:t> del pecado.</a:t>
            </a:r>
          </a:p>
          <a:p>
            <a:pPr eaLnBrk="1" hangingPunct="1"/>
            <a:endParaRPr lang="es-ES" sz="900" b="1" smtClean="0"/>
          </a:p>
          <a:p>
            <a:pPr eaLnBrk="1" hangingPunct="1"/>
            <a:r>
              <a:rPr lang="es-ES" sz="2400" b="1" smtClean="0"/>
              <a:t>Nunca hablar con un tono “falso” u orgulloso</a:t>
            </a:r>
          </a:p>
          <a:p>
            <a:pPr eaLnBrk="1" hangingPunct="1"/>
            <a:endParaRPr lang="es-ES" sz="900" b="1" smtClean="0"/>
          </a:p>
          <a:p>
            <a:pPr eaLnBrk="1" hangingPunct="1"/>
            <a:r>
              <a:rPr lang="es-ES" sz="2400" b="1" smtClean="0"/>
              <a:t>Tiene que ser bien </a:t>
            </a:r>
            <a:r>
              <a:rPr lang="es-ES" b="1" u="sng" smtClean="0">
                <a:solidFill>
                  <a:schemeClr val="accent2"/>
                </a:solidFill>
              </a:rPr>
              <a:t>ILUSTRADO</a:t>
            </a:r>
            <a:r>
              <a:rPr lang="es-ES" sz="2400" b="1" smtClean="0"/>
              <a:t> para su interés</a:t>
            </a:r>
          </a:p>
          <a:p>
            <a:pPr eaLnBrk="1" hangingPunct="1"/>
            <a:endParaRPr lang="es-ES" sz="900" b="1" smtClean="0"/>
          </a:p>
          <a:p>
            <a:pPr eaLnBrk="1" hangingPunct="1"/>
            <a:r>
              <a:rPr lang="es-ES" sz="2400" b="1" smtClean="0"/>
              <a:t>Tiene que presentarse con mucho amor y </a:t>
            </a:r>
            <a:r>
              <a:rPr lang="es-ES" b="1" u="sng" smtClean="0">
                <a:solidFill>
                  <a:schemeClr val="accent2"/>
                </a:solidFill>
              </a:rPr>
              <a:t>APRECIO</a:t>
            </a:r>
            <a:r>
              <a:rPr lang="es-ES" sz="2400" b="1" smtClean="0"/>
              <a:t> (hasta “</a:t>
            </a:r>
            <a:r>
              <a:rPr lang="es-ES" sz="2400" b="1" smtClean="0">
                <a:solidFill>
                  <a:schemeClr val="accent2"/>
                </a:solidFill>
              </a:rPr>
              <a:t>respeto</a:t>
            </a:r>
            <a:r>
              <a:rPr lang="es-ES" sz="2400" b="1" smtClean="0"/>
              <a:t>”) por los jóvenes</a:t>
            </a:r>
          </a:p>
          <a:p>
            <a:pPr eaLnBrk="1" hangingPunct="1"/>
            <a:endParaRPr lang="es-ES" sz="1000" b="1" smtClean="0"/>
          </a:p>
          <a:p>
            <a:pPr eaLnBrk="1" hangingPunct="1"/>
            <a:r>
              <a:rPr lang="es-ES" sz="2400" b="1" smtClean="0"/>
              <a:t>Retarles a cumplir el </a:t>
            </a:r>
            <a:r>
              <a:rPr lang="es-ES" b="1" u="sng" smtClean="0">
                <a:solidFill>
                  <a:schemeClr val="accent2"/>
                </a:solidFill>
              </a:rPr>
              <a:t>PROPÓSITO</a:t>
            </a:r>
            <a:r>
              <a:rPr lang="es-ES" sz="2400" b="1" smtClean="0"/>
              <a:t> de Dios en sus vidas</a:t>
            </a:r>
          </a:p>
        </p:txBody>
      </p:sp>
    </p:spTree>
    <p:extLst>
      <p:ext uri="{BB962C8B-B14F-4D97-AF65-F5344CB8AC3E}">
        <p14:creationId xmlns:p14="http://schemas.microsoft.com/office/powerpoint/2010/main" val="2787669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447800"/>
          </a:xfrm>
        </p:spPr>
        <p:txBody>
          <a:bodyPr/>
          <a:lstStyle/>
          <a:p>
            <a:pPr eaLnBrk="1" hangingPunct="1"/>
            <a:r>
              <a:rPr lang="es-ES" sz="3800" dirty="0" smtClean="0"/>
              <a:t>Ocasiones particulares: Invitado </a:t>
            </a:r>
            <a:r>
              <a:rPr lang="es-ES" sz="3400" dirty="0" smtClean="0"/>
              <a:t>a</a:t>
            </a:r>
            <a:r>
              <a:rPr lang="es-ES" sz="3800" dirty="0" smtClean="0"/>
              <a:t> </a:t>
            </a:r>
            <a:r>
              <a:rPr lang="es-ES" sz="2900" dirty="0" smtClean="0"/>
              <a:t>cumpleaños, varones o damas, profesionales (doctores, </a:t>
            </a:r>
            <a:r>
              <a:rPr lang="es-ES" sz="2900" dirty="0" err="1" smtClean="0"/>
              <a:t>politicos</a:t>
            </a:r>
            <a:r>
              <a:rPr lang="es-ES" sz="2900" dirty="0" smtClean="0"/>
              <a:t>), banquetes, etc.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530725"/>
          </a:xfrm>
        </p:spPr>
        <p:txBody>
          <a:bodyPr/>
          <a:lstStyle/>
          <a:p>
            <a:pPr marL="552450" indent="-552450" eaLnBrk="1" hangingPunct="1">
              <a:buFontTx/>
              <a:buAutoNum type="arabicPeriod"/>
            </a:pPr>
            <a:r>
              <a:rPr lang="es-ES" sz="3100" b="1" smtClean="0"/>
              <a:t>Escoger un texto e ilustraciones apropiados</a:t>
            </a:r>
          </a:p>
          <a:p>
            <a:pPr marL="552450" indent="-552450" eaLnBrk="1" hangingPunct="1">
              <a:buFontTx/>
              <a:buAutoNum type="arabicPeriod"/>
            </a:pPr>
            <a:endParaRPr lang="es-ES" sz="1200" b="1" smtClean="0"/>
          </a:p>
          <a:p>
            <a:pPr marL="552450" indent="-552450" eaLnBrk="1" hangingPunct="1">
              <a:buFontTx/>
              <a:buAutoNum type="arabicPeriod"/>
            </a:pPr>
            <a:r>
              <a:rPr lang="es-ES" sz="3100" b="1" smtClean="0"/>
              <a:t>No ser demasiado directo u ofensivo como el “invitado”  </a:t>
            </a:r>
            <a:r>
              <a:rPr lang="es-ES" sz="2700" b="1" i="1" smtClean="0">
                <a:solidFill>
                  <a:srgbClr val="339933"/>
                </a:solidFill>
              </a:rPr>
              <a:t>(ej. Pablo en </a:t>
            </a:r>
            <a:r>
              <a:rPr lang="es-ES" sz="2700" b="1" i="1" smtClean="0">
                <a:solidFill>
                  <a:srgbClr val="FF0000"/>
                </a:solidFill>
              </a:rPr>
              <a:t>Hech. 17</a:t>
            </a:r>
            <a:r>
              <a:rPr lang="es-ES" sz="2700" b="1" i="1" smtClean="0">
                <a:solidFill>
                  <a:srgbClr val="339933"/>
                </a:solidFill>
              </a:rPr>
              <a:t>)</a:t>
            </a:r>
          </a:p>
          <a:p>
            <a:pPr marL="552450" indent="-552450" eaLnBrk="1" hangingPunct="1">
              <a:buFontTx/>
              <a:buAutoNum type="arabicPeriod"/>
            </a:pPr>
            <a:endParaRPr lang="es-ES" sz="1000" b="1" smtClean="0"/>
          </a:p>
          <a:p>
            <a:pPr marL="552450" indent="-552450" eaLnBrk="1" hangingPunct="1">
              <a:buFontTx/>
              <a:buAutoNum type="arabicPeriod"/>
            </a:pPr>
            <a:r>
              <a:rPr lang="es-ES" sz="3100" b="1" smtClean="0"/>
              <a:t>Siempre predicar el </a:t>
            </a:r>
            <a:r>
              <a:rPr lang="es-ES" sz="3100" b="1" u="sng" smtClean="0">
                <a:solidFill>
                  <a:schemeClr val="accent2"/>
                </a:solidFill>
              </a:rPr>
              <a:t>EVANGELIO</a:t>
            </a:r>
            <a:r>
              <a:rPr lang="es-ES" sz="3100" b="1" smtClean="0"/>
              <a:t> sin temor, aunque con tacto, respeto y amor.  </a:t>
            </a:r>
            <a:r>
              <a:rPr lang="es-ES" sz="3100" b="1" smtClean="0">
                <a:solidFill>
                  <a:srgbClr val="FF0000"/>
                </a:solidFill>
              </a:rPr>
              <a:t>Rom. 1:16</a:t>
            </a:r>
          </a:p>
        </p:txBody>
      </p:sp>
    </p:spTree>
    <p:extLst>
      <p:ext uri="{BB962C8B-B14F-4D97-AF65-F5344CB8AC3E}">
        <p14:creationId xmlns:p14="http://schemas.microsoft.com/office/powerpoint/2010/main" val="16054112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Funerales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2588"/>
            <a:ext cx="8277225" cy="4595812"/>
          </a:xfrm>
        </p:spPr>
        <p:txBody>
          <a:bodyPr/>
          <a:lstStyle/>
          <a:p>
            <a:pPr marL="552450" indent="-552450" eaLnBrk="1" hangingPunct="1">
              <a:buFontTx/>
              <a:buAutoNum type="arabicPeriod"/>
            </a:pPr>
            <a:r>
              <a:rPr lang="es-ES" sz="3500" b="1" smtClean="0"/>
              <a:t>Hacer mucha lectura de las </a:t>
            </a:r>
            <a:r>
              <a:rPr lang="es-ES" sz="3900" b="1" u="sng" smtClean="0">
                <a:solidFill>
                  <a:schemeClr val="accent2"/>
                </a:solidFill>
              </a:rPr>
              <a:t>PROMESAS</a:t>
            </a:r>
            <a:r>
              <a:rPr lang="es-ES" sz="3500" b="1" smtClean="0"/>
              <a:t> de la Escritura </a:t>
            </a:r>
          </a:p>
          <a:p>
            <a:pPr marL="1333500" lvl="2" indent="-419100" eaLnBrk="1" hangingPunct="1">
              <a:buFont typeface="Wingdings" pitchFamily="2" charset="2"/>
              <a:buNone/>
            </a:pPr>
            <a:r>
              <a:rPr lang="es-ES" sz="3300" b="1" u="sng" smtClean="0">
                <a:solidFill>
                  <a:srgbClr val="FF0000"/>
                </a:solidFill>
              </a:rPr>
              <a:t>1ª Tim. 4:13-</a:t>
            </a:r>
            <a:r>
              <a:rPr lang="es-ES" sz="3300" b="1" smtClean="0">
                <a:solidFill>
                  <a:srgbClr val="FF0000"/>
                </a:solidFill>
              </a:rPr>
              <a:t>-</a:t>
            </a:r>
            <a:r>
              <a:rPr lang="es-ES" sz="3300" b="1" smtClean="0"/>
              <a:t>Leer muchas de las promesas de la Escritura con respeto al cielo y la vida eterna </a:t>
            </a:r>
          </a:p>
          <a:p>
            <a:pPr marL="1333500" lvl="2" indent="-419100" eaLnBrk="1" hangingPunct="1">
              <a:buFont typeface="Wingdings" pitchFamily="2" charset="2"/>
              <a:buNone/>
            </a:pPr>
            <a:endParaRPr lang="es-ES" sz="1500" b="1" smtClean="0"/>
          </a:p>
          <a:p>
            <a:pPr marL="552450" indent="-552450" eaLnBrk="1" hangingPunct="1">
              <a:buFontTx/>
              <a:buAutoNum type="arabicPeriod"/>
            </a:pPr>
            <a:r>
              <a:rPr lang="es-ES" sz="3500" b="1" smtClean="0"/>
              <a:t>Hablar del amor y obra de Cristo para salvar</a:t>
            </a:r>
          </a:p>
        </p:txBody>
      </p:sp>
    </p:spTree>
    <p:extLst>
      <p:ext uri="{BB962C8B-B14F-4D97-AF65-F5344CB8AC3E}">
        <p14:creationId xmlns:p14="http://schemas.microsoft.com/office/powerpoint/2010/main" val="3953104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Funerales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000" b="1" smtClean="0"/>
              <a:t>3.  </a:t>
            </a:r>
            <a:r>
              <a:rPr lang="es-ES" sz="3100" b="1" smtClean="0"/>
              <a:t>Enfatizar la </a:t>
            </a:r>
            <a:r>
              <a:rPr lang="es-ES" sz="3100" b="1" u="sng" smtClean="0">
                <a:solidFill>
                  <a:schemeClr val="accent2"/>
                </a:solidFill>
              </a:rPr>
              <a:t>SEGUNDA</a:t>
            </a:r>
            <a:r>
              <a:rPr lang="es-ES" sz="3100" b="1" smtClean="0"/>
              <a:t> venida de Cristo </a:t>
            </a:r>
            <a:r>
              <a:rPr lang="es-ES" sz="2700" b="1" smtClean="0"/>
              <a:t>(</a:t>
            </a:r>
            <a:r>
              <a:rPr lang="es-ES" sz="2700" b="1" smtClean="0">
                <a:solidFill>
                  <a:srgbClr val="FF0000"/>
                </a:solidFill>
              </a:rPr>
              <a:t>1 Cor 15 y 1 Tes 4)</a:t>
            </a:r>
          </a:p>
          <a:p>
            <a:pPr marL="1333500" lvl="2" indent="-419100" eaLnBrk="1" hangingPunct="1">
              <a:lnSpc>
                <a:spcPct val="80000"/>
              </a:lnSpc>
            </a:pPr>
            <a:r>
              <a:rPr lang="es-ES" sz="3000" b="1" i="1" smtClean="0">
                <a:solidFill>
                  <a:srgbClr val="339933"/>
                </a:solidFill>
              </a:rPr>
              <a:t>enfatizar que lo importante es ir para estar con Cristo aun más que reunirnos con el ser querido (especialmente si la salvación del ser querido es incierta)</a:t>
            </a:r>
          </a:p>
          <a:p>
            <a:pPr marL="1333500" lvl="2" indent="-419100" eaLnBrk="1" hangingPunct="1">
              <a:lnSpc>
                <a:spcPct val="80000"/>
              </a:lnSpc>
            </a:pPr>
            <a:endParaRPr lang="es-ES" sz="600" b="1" smtClean="0"/>
          </a:p>
          <a:p>
            <a:pPr marL="552450" indent="-55245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4"/>
            </a:pPr>
            <a:r>
              <a:rPr lang="es-ES" sz="3500" b="1" smtClean="0"/>
              <a:t>Leer textos de animo para los </a:t>
            </a:r>
            <a:r>
              <a:rPr lang="es-ES" sz="3500" b="1" u="sng" smtClean="0">
                <a:solidFill>
                  <a:schemeClr val="accent2"/>
                </a:solidFill>
              </a:rPr>
              <a:t>CREYENTES</a:t>
            </a:r>
            <a:r>
              <a:rPr lang="es-ES" sz="3500" b="1" smtClean="0"/>
              <a:t> </a:t>
            </a:r>
          </a:p>
          <a:p>
            <a:pPr marL="933450" lvl="1" indent="-476250" eaLnBrk="1" hangingPunct="1">
              <a:lnSpc>
                <a:spcPct val="80000"/>
              </a:lnSpc>
            </a:pPr>
            <a:r>
              <a:rPr lang="es-ES" sz="3300" b="1" i="1" smtClean="0">
                <a:solidFill>
                  <a:srgbClr val="339933"/>
                </a:solidFill>
              </a:rPr>
              <a:t>animar a otros a ser salvos para aprovecharse del consuelo</a:t>
            </a:r>
            <a:endParaRPr lang="es-ES" sz="3300" i="1" smtClean="0">
              <a:solidFill>
                <a:srgbClr val="33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207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456</Words>
  <Application>Microsoft Office PowerPoint</Application>
  <PresentationFormat>On-screen Show (4:3)</PresentationFormat>
  <Paragraphs>63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Layers</vt:lpstr>
      <vt:lpstr>La Predicación #16</vt:lpstr>
      <vt:lpstr>Sermones especiales:  1. Evangelísticos</vt:lpstr>
      <vt:lpstr>Sermones Evangelísticos-Variar</vt:lpstr>
      <vt:lpstr>Aplicaciones Evangelistas</vt:lpstr>
      <vt:lpstr>2. Sermones para niños -Mat. 19:13-14</vt:lpstr>
      <vt:lpstr>Sermones para jóvenes- Mat. 19:16-22</vt:lpstr>
      <vt:lpstr>Ocasiones particulares: Invitado a cumpleaños, varones o damas, profesionales (doctores, politicos), banquetes, etc.</vt:lpstr>
      <vt:lpstr>Funerales</vt:lpstr>
      <vt:lpstr>Funerales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#16</dc:title>
  <dc:creator>Iglesia Biblica Bautista Ant</dc:creator>
  <cp:lastModifiedBy>Iglesia Biblica Bautista Ant</cp:lastModifiedBy>
  <cp:revision>1</cp:revision>
  <dcterms:created xsi:type="dcterms:W3CDTF">2011-11-08T20:50:10Z</dcterms:created>
  <dcterms:modified xsi:type="dcterms:W3CDTF">2011-11-08T20:51:25Z</dcterms:modified>
</cp:coreProperties>
</file>