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_tradnl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D8DCEA-4951-4D3F-B48C-E2D3FCC03B0E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27208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E6EB11-E40C-4E8F-9616-9CEA278D7F62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8A6F66-61F3-4638-8A6C-4F7391AF86C3}" type="slidenum">
              <a:rPr lang="es-ES_tradnl"/>
              <a:pPr/>
              <a:t>10</a:t>
            </a:fld>
            <a:endParaRPr lang="es-ES_tradnl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E7D6D-F684-456E-9C7D-9F16B1533236}" type="slidenum">
              <a:rPr lang="es-ES_tradnl"/>
              <a:pPr/>
              <a:t>11</a:t>
            </a:fld>
            <a:endParaRPr lang="es-ES_tradnl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9AE4F9-59CF-4123-9F78-BA7A1860866D}" type="slidenum">
              <a:rPr lang="es-ES_tradnl"/>
              <a:pPr/>
              <a:t>12</a:t>
            </a:fld>
            <a:endParaRPr lang="es-ES_tradnl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4572B3-577A-45FD-8143-6BB05FA199CC}" type="slidenum">
              <a:rPr lang="es-ES_tradnl"/>
              <a:pPr/>
              <a:t>13</a:t>
            </a:fld>
            <a:endParaRPr lang="es-ES_tradnl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A3A0D-F2D6-4B1F-B14F-D5048278165F}" type="slidenum">
              <a:rPr lang="es-ES_tradnl"/>
              <a:pPr/>
              <a:t>14</a:t>
            </a:fld>
            <a:endParaRPr lang="es-ES_tradnl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486C67-B171-46A2-8A2C-B459D119C633}" type="slidenum">
              <a:rPr lang="es-ES_tradnl"/>
              <a:pPr/>
              <a:t>15</a:t>
            </a:fld>
            <a:endParaRPr lang="es-ES_tradnl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7956E0-A8CD-4A86-9355-25A1C8EE6CD2}" type="slidenum">
              <a:rPr lang="es-ES_tradnl"/>
              <a:pPr/>
              <a:t>16</a:t>
            </a:fld>
            <a:endParaRPr lang="es-ES_tradnl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E4C28B-1DDC-4CDD-828D-8B0888B49195}" type="slidenum">
              <a:rPr lang="es-ES_tradnl"/>
              <a:pPr/>
              <a:t>17</a:t>
            </a:fld>
            <a:endParaRPr lang="es-ES_tradnl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5DBA84-7C3B-4CDD-A1AE-68A66B5616A8}" type="slidenum">
              <a:rPr lang="es-ES_tradnl"/>
              <a:pPr/>
              <a:t>18</a:t>
            </a:fld>
            <a:endParaRPr lang="es-ES_tradnl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C40109-598F-44F7-B1AA-9149A599FC2F}" type="slidenum">
              <a:rPr lang="es-ES_tradnl"/>
              <a:pPr/>
              <a:t>19</a:t>
            </a:fld>
            <a:endParaRPr lang="es-ES_tradnl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308703-C940-4B31-B75C-74153AFC9926}" type="slidenum">
              <a:rPr lang="es-ES_tradnl"/>
              <a:pPr/>
              <a:t>2</a:t>
            </a:fld>
            <a:endParaRPr lang="es-ES_tradnl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E0811-FCBC-4A1F-A696-07CAE7C46823}" type="slidenum">
              <a:rPr lang="es-ES_tradnl"/>
              <a:pPr/>
              <a:t>3</a:t>
            </a:fld>
            <a:endParaRPr lang="es-ES_tradnl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0DE6E1-27FC-4A94-9847-1C38DC033FA5}" type="slidenum">
              <a:rPr lang="es-ES_tradnl"/>
              <a:pPr/>
              <a:t>4</a:t>
            </a:fld>
            <a:endParaRPr lang="es-ES_tradnl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F99D5E-787C-4208-B40C-31AF56830A5B}" type="slidenum">
              <a:rPr lang="es-ES_tradnl"/>
              <a:pPr/>
              <a:t>5</a:t>
            </a:fld>
            <a:endParaRPr lang="es-ES_tradnl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67B172-696D-4EF1-B806-BA52CB7EAFA6}" type="slidenum">
              <a:rPr lang="es-ES_tradnl"/>
              <a:pPr/>
              <a:t>6</a:t>
            </a:fld>
            <a:endParaRPr lang="es-ES_tradnl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606193-7B96-4E71-848B-F72DBF06C752}" type="slidenum">
              <a:rPr lang="es-ES_tradnl"/>
              <a:pPr/>
              <a:t>7</a:t>
            </a:fld>
            <a:endParaRPr lang="es-ES_tradnl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E6C652-A8D3-4AF8-9DFB-8FEE3AC21F20}" type="slidenum">
              <a:rPr lang="es-ES_tradnl"/>
              <a:pPr/>
              <a:t>8</a:t>
            </a:fld>
            <a:endParaRPr lang="es-ES_tradnl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666C60-D5F3-4335-850B-CF5DAC472652}" type="slidenum">
              <a:rPr lang="es-ES_tradnl"/>
              <a:pPr/>
              <a:t>9</a:t>
            </a:fld>
            <a:endParaRPr lang="es-ES_tradnl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E4AB55E-F514-4FE4-957E-45923E049D8A}" type="slidenum">
              <a:rPr lang="es-ES_tradnl"/>
              <a:pPr/>
              <a:t>‹#›</a:t>
            </a:fld>
            <a:endParaRPr lang="es-ES_tradnl"/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1511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14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1EFF0-133D-40BC-B05E-289CA135F915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48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84B4C-D04E-476B-876E-1123F4501C57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2023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138E3-B33A-4825-A041-EA08D6B3CFF2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5627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A18EA-153E-4D28-AC6D-764F83D048E6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560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91C75-A3BA-4197-83D0-A8A9787F53EA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9551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03BB7-D291-4236-B437-2F12C45EDE1F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164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57BD7-F3CB-4F47-8086-25FF8DF40BF2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166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9B88B-8A4E-4D4C-984F-4BAC146B937B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4166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29392-FDAB-4441-BE2D-4C404C39D6A7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8862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92ABB-C221-4BFB-8321-6B9ED0E8A13B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4452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s-ES_tradnl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s-ES_tradnl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70681E6-EF9D-40B4-B9A6-A1837D67FCC0}" type="slidenum">
              <a:rPr lang="es-ES_tradnl"/>
              <a:pPr/>
              <a:t>‹#›</a:t>
            </a:fld>
            <a:endParaRPr lang="es-ES_tradnl"/>
          </a:p>
        </p:txBody>
      </p:sp>
      <p:sp>
        <p:nvSpPr>
          <p:cNvPr id="20489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  <a:cs typeface="+mn-cs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cs typeface="+mn-cs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/>
              <a:t>La Predicación Bíblica #8:  </a:t>
            </a:r>
            <a:br>
              <a:rPr lang="es-ES_tradnl"/>
            </a:br>
            <a:r>
              <a:rPr lang="es-ES_tradnl"/>
              <a:t>El Sermón Expositivo</a:t>
            </a:r>
            <a:r>
              <a:rPr lang="en-US"/>
              <a:t> 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¿Cómo?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Encontrar el párrafo. </a:t>
            </a:r>
          </a:p>
          <a:p>
            <a:pPr lvl="1"/>
            <a:r>
              <a:rPr lang="es-ES_tradnl"/>
              <a:t>Leer y estudiar la porción hasta que encuentras una división lógica. </a:t>
            </a:r>
          </a:p>
          <a:p>
            <a:pPr lvl="1"/>
            <a:r>
              <a:rPr lang="es-ES_tradnl"/>
              <a:t>Usa las Biblias que están divididas en párrafos. </a:t>
            </a:r>
          </a:p>
          <a:p>
            <a:pPr lvl="1"/>
            <a:r>
              <a:rPr lang="es-ES_tradnl"/>
              <a:t>Mira como comentaristas lo han dividido. </a:t>
            </a:r>
          </a:p>
          <a:p>
            <a:pPr lvl="1"/>
            <a:r>
              <a:rPr lang="es-ES_tradnl"/>
              <a:t>Ejemplo: Juan 12; Fil. 2; 2 Cor.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¿Cómo?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 sz="2800"/>
              <a:t>Estudiar el párrafo</a:t>
            </a:r>
          </a:p>
          <a:p>
            <a:pPr lvl="1">
              <a:lnSpc>
                <a:spcPct val="90000"/>
              </a:lnSpc>
            </a:pPr>
            <a:r>
              <a:rPr lang="es-ES_tradnl" sz="2400"/>
              <a:t>Leerlo mucho</a:t>
            </a:r>
          </a:p>
          <a:p>
            <a:pPr lvl="1">
              <a:lnSpc>
                <a:spcPct val="90000"/>
              </a:lnSpc>
            </a:pPr>
            <a:r>
              <a:rPr lang="es-ES_tradnl" sz="2400"/>
              <a:t>Mirar el contexto</a:t>
            </a:r>
          </a:p>
          <a:p>
            <a:pPr lvl="1">
              <a:lnSpc>
                <a:spcPct val="90000"/>
              </a:lnSpc>
            </a:pPr>
            <a:r>
              <a:rPr lang="es-ES_tradnl" sz="2400"/>
              <a:t>Estudiar la gramática, transfondo, palabras importantes, etc.</a:t>
            </a:r>
          </a:p>
          <a:p>
            <a:pPr lvl="1">
              <a:lnSpc>
                <a:spcPct val="90000"/>
              </a:lnSpc>
            </a:pPr>
            <a:r>
              <a:rPr lang="es-ES_tradnl" sz="2400"/>
              <a:t>Estudiar comentarios</a:t>
            </a:r>
          </a:p>
          <a:p>
            <a:pPr lvl="1">
              <a:lnSpc>
                <a:spcPct val="90000"/>
              </a:lnSpc>
            </a:pPr>
            <a:r>
              <a:rPr lang="es-ES_tradnl" sz="2400"/>
              <a:t>Orar mucho</a:t>
            </a:r>
          </a:p>
          <a:p>
            <a:pPr>
              <a:lnSpc>
                <a:spcPct val="90000"/>
              </a:lnSpc>
            </a:pPr>
            <a:r>
              <a:rPr lang="es-ES_tradnl" sz="2800"/>
              <a:t>Encontrar el tema </a:t>
            </a:r>
          </a:p>
          <a:p>
            <a:pPr lvl="1">
              <a:lnSpc>
                <a:spcPct val="90000"/>
              </a:lnSpc>
            </a:pPr>
            <a:r>
              <a:rPr lang="es-ES_tradnl" sz="2400"/>
              <a:t>2 Cor. 1:3-7 Como Dios nos consuela, debemos consolar a otros.</a:t>
            </a:r>
          </a:p>
          <a:p>
            <a:pPr lvl="1">
              <a:lnSpc>
                <a:spcPct val="90000"/>
              </a:lnSpc>
            </a:pPr>
            <a:endParaRPr lang="es-ES_tradn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¿Cómo?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 sz="2400"/>
              <a:t>Encontrar las divisiones naturales en el pasaje.</a:t>
            </a:r>
          </a:p>
          <a:p>
            <a:pPr lvl="1">
              <a:lnSpc>
                <a:spcPct val="90000"/>
              </a:lnSpc>
            </a:pPr>
            <a:r>
              <a:rPr lang="es-ES_tradnl" sz="2000"/>
              <a:t>v. 3-4</a:t>
            </a:r>
          </a:p>
          <a:p>
            <a:pPr lvl="1">
              <a:lnSpc>
                <a:spcPct val="90000"/>
              </a:lnSpc>
            </a:pPr>
            <a:r>
              <a:rPr lang="es-ES_tradnl" sz="2000"/>
              <a:t>v. 5</a:t>
            </a:r>
          </a:p>
          <a:p>
            <a:pPr lvl="1">
              <a:lnSpc>
                <a:spcPct val="90000"/>
              </a:lnSpc>
            </a:pPr>
            <a:r>
              <a:rPr lang="es-ES_tradnl" sz="2000"/>
              <a:t>v. 6</a:t>
            </a:r>
          </a:p>
          <a:p>
            <a:pPr lvl="1">
              <a:lnSpc>
                <a:spcPct val="90000"/>
              </a:lnSpc>
            </a:pPr>
            <a:r>
              <a:rPr lang="es-ES_tradnl" sz="2000"/>
              <a:t>v. 7</a:t>
            </a:r>
          </a:p>
          <a:p>
            <a:pPr>
              <a:lnSpc>
                <a:spcPct val="90000"/>
              </a:lnSpc>
            </a:pPr>
            <a:r>
              <a:rPr lang="es-ES_tradnl" sz="2400"/>
              <a:t>Trata de ver como cada división se relaciona con el tema.</a:t>
            </a:r>
          </a:p>
          <a:p>
            <a:pPr lvl="1">
              <a:lnSpc>
                <a:spcPct val="90000"/>
              </a:lnSpc>
            </a:pPr>
            <a:r>
              <a:rPr lang="es-ES_tradnl" sz="2000"/>
              <a:t>v. 3-4 el consuelo de Dios.</a:t>
            </a:r>
          </a:p>
          <a:p>
            <a:pPr lvl="1">
              <a:lnSpc>
                <a:spcPct val="90000"/>
              </a:lnSpc>
            </a:pPr>
            <a:r>
              <a:rPr lang="es-ES_tradnl" sz="2000"/>
              <a:t>v. 5 sufrir con Cristo, consolados con Cristo</a:t>
            </a:r>
          </a:p>
          <a:p>
            <a:pPr lvl="1">
              <a:lnSpc>
                <a:spcPct val="90000"/>
              </a:lnSpc>
            </a:pPr>
            <a:r>
              <a:rPr lang="es-ES_tradnl" sz="2000"/>
              <a:t>v. 6 consolación y sufrimiento para otros</a:t>
            </a:r>
          </a:p>
          <a:p>
            <a:pPr lvl="1">
              <a:lnSpc>
                <a:spcPct val="90000"/>
              </a:lnSpc>
            </a:pPr>
            <a:r>
              <a:rPr lang="es-ES_tradnl" sz="2000"/>
              <a:t>V. 7 esperanza que otros serán consolados</a:t>
            </a:r>
          </a:p>
          <a:p>
            <a:pPr lvl="1">
              <a:lnSpc>
                <a:spcPct val="90000"/>
              </a:lnSpc>
            </a:pPr>
            <a:endParaRPr lang="es-ES_tradnl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¿Cómo?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800"/>
              <a:t>Poner sus ideas principales en frases paralelos y aplicables.</a:t>
            </a:r>
          </a:p>
          <a:p>
            <a:pPr lvl="1"/>
            <a:r>
              <a:rPr lang="es-ES_tradnl" sz="2400"/>
              <a:t>Un consolador conoce el consuelo de Dios. (v. 3-4)</a:t>
            </a:r>
          </a:p>
          <a:p>
            <a:pPr lvl="1"/>
            <a:r>
              <a:rPr lang="es-ES_tradnl" sz="2400"/>
              <a:t>Un consolador comparte los sufrimientos de Cristo. (v. 5)</a:t>
            </a:r>
          </a:p>
          <a:p>
            <a:pPr lvl="1"/>
            <a:r>
              <a:rPr lang="es-ES_tradnl" sz="2400"/>
              <a:t>Un consolador concentra en las necesidades de otros.(v. 6)</a:t>
            </a:r>
          </a:p>
          <a:p>
            <a:pPr lvl="1"/>
            <a:r>
              <a:rPr lang="es-ES_tradnl" sz="2400"/>
              <a:t>Un consolador confiere esperanza a otros. (v. 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¿Cómo?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Ver si hay ideas secundarias debajo de cada idea principal.</a:t>
            </a:r>
          </a:p>
          <a:p>
            <a:pPr lvl="1"/>
            <a:r>
              <a:rPr lang="es-ES_tradnl"/>
              <a:t>Un consolador conoce el consuelo de Dios. </a:t>
            </a:r>
          </a:p>
          <a:p>
            <a:pPr lvl="2"/>
            <a:r>
              <a:rPr lang="es-ES_tradnl"/>
              <a:t>Conoce que es el Padre de misericordia.</a:t>
            </a:r>
          </a:p>
          <a:p>
            <a:pPr lvl="2"/>
            <a:r>
              <a:rPr lang="es-ES_tradnl"/>
              <a:t>Conoce que es el Dios de todo consuelo</a:t>
            </a:r>
          </a:p>
          <a:p>
            <a:pPr lvl="2"/>
            <a:r>
              <a:rPr lang="es-ES_tradnl"/>
              <a:t>Conoce personalmente Su consuelo constante.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Advertencias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800"/>
              <a:t>Cuidado de no escoger un pasaje demasiado largo o demasiado corto.</a:t>
            </a:r>
          </a:p>
          <a:p>
            <a:pPr lvl="1">
              <a:lnSpc>
                <a:spcPct val="80000"/>
              </a:lnSpc>
            </a:pPr>
            <a:r>
              <a:rPr lang="es-ES_tradnl" sz="2400"/>
              <a:t>En las epístolas normalmente va a ser una porción mas corta. Va a ser difícil predicar todo un capitulo.</a:t>
            </a:r>
          </a:p>
          <a:p>
            <a:pPr lvl="1">
              <a:lnSpc>
                <a:spcPct val="80000"/>
              </a:lnSpc>
            </a:pPr>
            <a:r>
              <a:rPr lang="es-ES_tradnl" sz="2400"/>
              <a:t>En los libros de historia va a ser difícil predicar solo unos versículos. Normalmente vas a escoger una porción mas grande que da toda la historia. </a:t>
            </a:r>
          </a:p>
          <a:p>
            <a:pPr>
              <a:lnSpc>
                <a:spcPct val="80000"/>
              </a:lnSpc>
            </a:pPr>
            <a:r>
              <a:rPr lang="es-ES_tradnl" sz="2800"/>
              <a:t>Asegurar que PREDIQUES, no solo enseñar lo que el pasaje significa, pero aplicarlo a la vida diaria con convicción. </a:t>
            </a:r>
          </a:p>
          <a:p>
            <a:pPr>
              <a:lnSpc>
                <a:spcPct val="80000"/>
              </a:lnSpc>
            </a:pPr>
            <a:endParaRPr lang="es-ES_tradnl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Advertencias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 sz="2400"/>
              <a:t>Asegurar que TODO tu mensaje viene del texto que has escogido. </a:t>
            </a:r>
          </a:p>
          <a:p>
            <a:pPr lvl="1">
              <a:lnSpc>
                <a:spcPct val="90000"/>
              </a:lnSpc>
            </a:pPr>
            <a:r>
              <a:rPr lang="es-ES_tradnl" sz="2000"/>
              <a:t>El tema, cada punto y subpunto deben venir directo de una parte del pasaje.</a:t>
            </a:r>
          </a:p>
          <a:p>
            <a:pPr lvl="1">
              <a:lnSpc>
                <a:spcPct val="90000"/>
              </a:lnSpc>
            </a:pPr>
            <a:r>
              <a:rPr lang="es-ES_tradnl" sz="2000"/>
              <a:t>Puedes usar otros pasajes, pero solo como APOYO. </a:t>
            </a:r>
          </a:p>
          <a:p>
            <a:pPr>
              <a:lnSpc>
                <a:spcPct val="90000"/>
              </a:lnSpc>
            </a:pPr>
            <a:r>
              <a:rPr lang="es-ES_tradnl" sz="2400"/>
              <a:t>Asegurar que tu mensaje cubre TODO el pasaje que has escogido.</a:t>
            </a:r>
          </a:p>
          <a:p>
            <a:pPr lvl="1">
              <a:lnSpc>
                <a:spcPct val="90000"/>
              </a:lnSpc>
            </a:pPr>
            <a:r>
              <a:rPr lang="es-ES_tradnl" sz="2000"/>
              <a:t>Debes explicar cada parte del pasaje. No debe haber una parte que no explicaste.</a:t>
            </a:r>
          </a:p>
          <a:p>
            <a:pPr>
              <a:lnSpc>
                <a:spcPct val="90000"/>
              </a:lnSpc>
            </a:pPr>
            <a:r>
              <a:rPr lang="es-ES_tradnl" sz="2400"/>
              <a:t>Como es uno de los mensajes mas dificiles de preparar, debes tomar mucho tiempo, estudiar duro, y orar fervientemente. </a:t>
            </a:r>
          </a:p>
          <a:p>
            <a:pPr>
              <a:lnSpc>
                <a:spcPct val="90000"/>
              </a:lnSpc>
            </a:pPr>
            <a:endParaRPr lang="es-ES_tradn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Advertencias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800"/>
              <a:t>Debe tener una estructura lógica, no es solamente comentar acerca del pasaje verso por verso.</a:t>
            </a:r>
          </a:p>
          <a:p>
            <a:pPr>
              <a:lnSpc>
                <a:spcPct val="80000"/>
              </a:lnSpc>
            </a:pPr>
            <a:r>
              <a:rPr lang="es-ES_tradnl" sz="2800"/>
              <a:t>Tu bosquejo no siempre tiene que ir verso por verso, pero debe cubrir cada verso. </a:t>
            </a:r>
          </a:p>
          <a:p>
            <a:pPr>
              <a:lnSpc>
                <a:spcPct val="80000"/>
              </a:lnSpc>
            </a:pPr>
            <a:r>
              <a:rPr lang="es-ES_tradnl" sz="2800"/>
              <a:t>Aunque debes cubrir todo, no tienes que cubrir todo en detalle. </a:t>
            </a:r>
          </a:p>
          <a:p>
            <a:pPr lvl="1">
              <a:lnSpc>
                <a:spcPct val="80000"/>
              </a:lnSpc>
            </a:pPr>
            <a:r>
              <a:rPr lang="es-ES_tradnl" sz="2400"/>
              <a:t>No tienes que explicar cada palabra.</a:t>
            </a:r>
          </a:p>
          <a:p>
            <a:pPr lvl="1">
              <a:lnSpc>
                <a:spcPct val="80000"/>
              </a:lnSpc>
            </a:pPr>
            <a:r>
              <a:rPr lang="es-ES_tradnl" sz="2400"/>
              <a:t>No tienes que compartir todo lo que aprendiste</a:t>
            </a:r>
          </a:p>
          <a:p>
            <a:pPr>
              <a:lnSpc>
                <a:spcPct val="80000"/>
              </a:lnSpc>
            </a:pPr>
            <a:r>
              <a:rPr lang="es-ES_tradnl" sz="2800"/>
              <a:t>No debe ser aburrido.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3" name="Picture 7" descr="2813207801_21c2905ab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6723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305" name="Picture 9" descr="diamond_roug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9" name="Picture 5" descr="grafflesoth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4443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228600"/>
            <a:ext cx="7158037" cy="1281113"/>
          </a:xfrm>
        </p:spPr>
        <p:txBody>
          <a:bodyPr/>
          <a:lstStyle/>
          <a:p>
            <a:r>
              <a:rPr lang="es-ES_tradnl"/>
              <a:t>Definición	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800"/>
              <a:t>En realidad personas usan la palabra en dos sentidos diferentes</a:t>
            </a:r>
          </a:p>
          <a:p>
            <a:pPr lvl="1"/>
            <a:r>
              <a:rPr lang="es-ES_tradnl" sz="2400"/>
              <a:t>Una filosofía de predicar</a:t>
            </a:r>
          </a:p>
          <a:p>
            <a:pPr lvl="2"/>
            <a:r>
              <a:rPr lang="es-ES_tradnl" sz="2000"/>
              <a:t>“La predicación expositiva es la comunicación de un concepto bíblico, derivado de, y transmitido de, un estudio histórico, gramatical y literario de cierto pasaje en su contexto que el Espíritu Santo aplica, primero a la personalidad y la experiencia del predicador, y luego, a través de éste, a sus oyentes” –Haddon Robinson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Definición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800"/>
              <a:t>Sobre que prediques</a:t>
            </a:r>
          </a:p>
          <a:p>
            <a:pPr lvl="1"/>
            <a:r>
              <a:rPr lang="es-ES_tradnl" sz="2400"/>
              <a:t>“Desarrollar la verdad contenido en una pasaje mas larga que 2 o 3 versículos. Muchas veces es un párrafo.” –Andrew Blackwood</a:t>
            </a:r>
          </a:p>
          <a:p>
            <a:pPr lvl="1"/>
            <a:r>
              <a:rPr lang="es-ES_tradnl" sz="2400"/>
              <a:t>“El tratamiento consecuente de un libro o porción extendido de la Escrituras sobre que el predicador ha concentrado… hasta que ha producido su secreto interior, y el espíritu del pasaje ha pasado a su espíritu.” –F. B. Meyer </a:t>
            </a:r>
          </a:p>
          <a:p>
            <a:pPr lvl="1"/>
            <a:endParaRPr lang="es-ES_tradn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Una Filosofía de Predicar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000"/>
              <a:t>“Comunicación de un concepto bíblico” </a:t>
            </a:r>
          </a:p>
          <a:p>
            <a:pPr lvl="1">
              <a:lnSpc>
                <a:spcPct val="80000"/>
              </a:lnSpc>
            </a:pPr>
            <a:r>
              <a:rPr lang="es-ES_tradnl" sz="1800"/>
              <a:t>No viene de nuestra mente viene de la Biblia</a:t>
            </a:r>
          </a:p>
          <a:p>
            <a:pPr>
              <a:lnSpc>
                <a:spcPct val="80000"/>
              </a:lnSpc>
            </a:pPr>
            <a:r>
              <a:rPr lang="es-ES_tradnl" sz="2000"/>
              <a:t>“Derivado de, y transmitido de un estudio histórico, gramatical y literario de cierto pasaje en su contexto.</a:t>
            </a:r>
          </a:p>
          <a:p>
            <a:pPr lvl="1">
              <a:lnSpc>
                <a:spcPct val="80000"/>
              </a:lnSpc>
            </a:pPr>
            <a:r>
              <a:rPr lang="es-ES_tradnl" sz="1800"/>
              <a:t>Estudio-toma trabajo, si no has trabajado a estudiar el pasaje o los pasajes no has hecho tu trabajo como predicador</a:t>
            </a:r>
          </a:p>
          <a:p>
            <a:pPr lvl="1">
              <a:lnSpc>
                <a:spcPct val="80000"/>
              </a:lnSpc>
            </a:pPr>
            <a:r>
              <a:rPr lang="es-ES_tradnl" sz="1800"/>
              <a:t>Histórico- el transfondo de el libro (Pablo en prisión cuando escribe Filipenses)</a:t>
            </a:r>
          </a:p>
          <a:p>
            <a:pPr lvl="1">
              <a:lnSpc>
                <a:spcPct val="80000"/>
              </a:lnSpc>
            </a:pPr>
            <a:r>
              <a:rPr lang="es-ES_tradnl" sz="1800"/>
              <a:t>Gramatical- como las palabras se relacionan (Rom. 12:1 “Así que” muestra que lo que va a decir es una reacción a lo que acaba de explicar.)</a:t>
            </a:r>
          </a:p>
          <a:p>
            <a:pPr lvl="1">
              <a:lnSpc>
                <a:spcPct val="80000"/>
              </a:lnSpc>
            </a:pPr>
            <a:r>
              <a:rPr lang="es-ES_tradnl" sz="1800"/>
              <a:t>Literario- Saber que género estás predicando (paralelismo en Proverbios)</a:t>
            </a:r>
          </a:p>
          <a:p>
            <a:pPr lvl="1">
              <a:lnSpc>
                <a:spcPct val="80000"/>
              </a:lnSpc>
            </a:pPr>
            <a:r>
              <a:rPr lang="es-ES_tradnl" sz="1800"/>
              <a:t>En su contexto- los versículos alrededor, el capitulo, el libro, el testamento</a:t>
            </a:r>
          </a:p>
          <a:p>
            <a:pPr>
              <a:lnSpc>
                <a:spcPct val="80000"/>
              </a:lnSpc>
            </a:pPr>
            <a:endParaRPr lang="es-ES_tradnl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Una Filosofía de Predicar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800"/>
              <a:t>“que el Espíritu Santo aplica, primero a la personalidad y la experiencia del predicador”</a:t>
            </a:r>
          </a:p>
          <a:p>
            <a:pPr lvl="1">
              <a:lnSpc>
                <a:spcPct val="80000"/>
              </a:lnSpc>
            </a:pPr>
            <a:r>
              <a:rPr lang="es-ES_tradnl" sz="2400"/>
              <a:t>Debemos estudiarlo pidiendo primero que el Espíritu nos enseña que quiere decir para nosotros.</a:t>
            </a:r>
          </a:p>
          <a:p>
            <a:pPr>
              <a:lnSpc>
                <a:spcPct val="80000"/>
              </a:lnSpc>
            </a:pPr>
            <a:r>
              <a:rPr lang="es-ES_tradnl" sz="2800"/>
              <a:t>“y luego, a través de éste, a sus oyentes”</a:t>
            </a:r>
          </a:p>
          <a:p>
            <a:pPr lvl="1">
              <a:lnSpc>
                <a:spcPct val="80000"/>
              </a:lnSpc>
            </a:pPr>
            <a:r>
              <a:rPr lang="es-ES_tradnl" sz="2400"/>
              <a:t>Después de estudiarlo y llegar a una conclusión que quiere Dios enseñarnos por medio de nosotros pedimos la ayuda del Espíritu para explicar y aplicarlo a los oyentes.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Una Filosofía de Predicar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800"/>
              <a:t>Entonces, en este sentido, de una manera de predicar, SIEMPRE debemos predicar expositivamente. </a:t>
            </a:r>
          </a:p>
          <a:p>
            <a:pPr lvl="1"/>
            <a:r>
              <a:rPr lang="es-ES_tradnl" sz="2400"/>
              <a:t>Siempre debemos predicar la Biblia no nuestros ideas.</a:t>
            </a:r>
          </a:p>
          <a:p>
            <a:pPr lvl="1"/>
            <a:r>
              <a:rPr lang="es-ES_tradnl" sz="2400"/>
              <a:t>Siempre debemos estudiar cada pasaje para entender lo que Dios quiere enseñar. </a:t>
            </a:r>
          </a:p>
          <a:p>
            <a:pPr lvl="1"/>
            <a:r>
              <a:rPr lang="es-ES_tradnl" sz="2400"/>
              <a:t>Cada sermón debe ser una “exposición” de la Biblia.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Sobre que Prediques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sz="2400"/>
              <a:t>Tambien significa un estilo de predicar cuando escoges solo una porción de las Escrituras, y todo el sermón explica y aplica esta porción de las Escrituras.</a:t>
            </a:r>
          </a:p>
          <a:p>
            <a:pPr>
              <a:lnSpc>
                <a:spcPct val="80000"/>
              </a:lnSpc>
            </a:pPr>
            <a:r>
              <a:rPr lang="es-ES_tradnl" sz="2400"/>
              <a:t>Normalmente es un párrafo de la Biblia, debe ser más de solo uno o dos versículos. </a:t>
            </a:r>
          </a:p>
          <a:p>
            <a:pPr>
              <a:lnSpc>
                <a:spcPct val="80000"/>
              </a:lnSpc>
            </a:pPr>
            <a:r>
              <a:rPr lang="es-ES_tradnl" sz="2400"/>
              <a:t>Puede ser hasta un capítulo o libro entero.</a:t>
            </a:r>
          </a:p>
          <a:p>
            <a:pPr>
              <a:lnSpc>
                <a:spcPct val="80000"/>
              </a:lnSpc>
            </a:pPr>
            <a:r>
              <a:rPr lang="es-ES_tradnl" sz="2400"/>
              <a:t>Significa que cada punto, subpunto, y aplicación viene directamente de un solo texto, y solo usas otros textos para reesforzar lo que ese texto enseña. </a:t>
            </a:r>
          </a:p>
          <a:p>
            <a:pPr>
              <a:lnSpc>
                <a:spcPct val="80000"/>
              </a:lnSpc>
            </a:pPr>
            <a:r>
              <a:rPr lang="es-ES_tradnl" sz="2400"/>
              <a:t>No tenemos que, ni debemos SIEMPRE predicar en este estilo. </a:t>
            </a:r>
          </a:p>
          <a:p>
            <a:pPr>
              <a:lnSpc>
                <a:spcPct val="80000"/>
              </a:lnSpc>
            </a:pPr>
            <a:r>
              <a:rPr lang="es-ES_tradnl" sz="2400"/>
              <a:t>Pero, especialmente para un pastor, pero también para todos, debe ser la manera que mas usamos.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¿Por qué predicar sermones expositivos?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sz="2800"/>
              <a:t>La Biblia no es un libro de dichas bonitas ni de textos de prueba.</a:t>
            </a:r>
          </a:p>
          <a:p>
            <a:pPr lvl="1">
              <a:lnSpc>
                <a:spcPct val="80000"/>
              </a:lnSpc>
            </a:pPr>
            <a:r>
              <a:rPr lang="es-ES_tradnl" sz="2400"/>
              <a:t>Cada libro es una unidad que Dios nos dio para comunicar un mensaje.</a:t>
            </a:r>
          </a:p>
          <a:p>
            <a:pPr lvl="2">
              <a:lnSpc>
                <a:spcPct val="80000"/>
              </a:lnSpc>
            </a:pPr>
            <a:r>
              <a:rPr lang="es-ES_tradnl" sz="2000"/>
              <a:t>Ejemplo: Habacuc; Libros Históricas</a:t>
            </a:r>
          </a:p>
          <a:p>
            <a:pPr>
              <a:lnSpc>
                <a:spcPct val="80000"/>
              </a:lnSpc>
            </a:pPr>
            <a:r>
              <a:rPr lang="es-ES_tradnl" sz="2800"/>
              <a:t>Nos ayuda a predicar toda la Palabra de Dios.</a:t>
            </a:r>
          </a:p>
          <a:p>
            <a:pPr lvl="1">
              <a:lnSpc>
                <a:spcPct val="80000"/>
              </a:lnSpc>
            </a:pPr>
            <a:r>
              <a:rPr lang="es-ES_tradnl" sz="2400" b="1"/>
              <a:t>Toda</a:t>
            </a:r>
            <a:r>
              <a:rPr lang="es-ES_tradnl" sz="2400"/>
              <a:t> la Escritura es inspirada por Dios, y útil para enseñar, para redarguir, para corregir, para instruir en justicia, 2 Tim. 3:16</a:t>
            </a:r>
          </a:p>
          <a:p>
            <a:pPr lvl="1">
              <a:lnSpc>
                <a:spcPct val="80000"/>
              </a:lnSpc>
            </a:pPr>
            <a:r>
              <a:rPr lang="es-ES_tradnl" sz="2400"/>
              <a:t>Muchas veces los que no predican así solo prediquen lo que es mas fácil predicar y nunca prediquen una porción grande de la Biblia. </a:t>
            </a:r>
          </a:p>
          <a:p>
            <a:pPr>
              <a:lnSpc>
                <a:spcPct val="80000"/>
              </a:lnSpc>
            </a:pPr>
            <a:endParaRPr lang="es-ES_tradnl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¿Por qué predicar sermones expositivos?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/>
              <a:t>Ayuda a su congregación a estudiar sus Biblias.</a:t>
            </a:r>
          </a:p>
          <a:p>
            <a:pPr lvl="1">
              <a:lnSpc>
                <a:spcPct val="90000"/>
              </a:lnSpc>
            </a:pPr>
            <a:r>
              <a:rPr lang="es-ES_tradnl"/>
              <a:t>Cuando están leyendo en su tiempo personal una porción de la Escritura pueden examinarlo de la misma manera que han escuchado en la iglesia. </a:t>
            </a:r>
          </a:p>
          <a:p>
            <a:pPr>
              <a:lnSpc>
                <a:spcPct val="90000"/>
              </a:lnSpc>
            </a:pPr>
            <a:r>
              <a:rPr lang="es-ES_tradnl"/>
              <a:t>Nos mantiene con algo que predicar.</a:t>
            </a:r>
          </a:p>
          <a:p>
            <a:pPr lvl="1">
              <a:lnSpc>
                <a:spcPct val="90000"/>
              </a:lnSpc>
            </a:pPr>
            <a:r>
              <a:rPr lang="es-ES_tradnl"/>
              <a:t>No vamos a tener que siempre buscar una cosa nueva que predicar.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uiExpand="1" build="p"/>
    </p:bld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309</TotalTime>
  <Words>1238</Words>
  <Application>Microsoft Office PowerPoint</Application>
  <PresentationFormat>On-screen Show (4:3)</PresentationFormat>
  <Paragraphs>123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Wingdings</vt:lpstr>
      <vt:lpstr>Axis</vt:lpstr>
      <vt:lpstr>La Predicación Bíblica #8:   El Sermón Expositivo </vt:lpstr>
      <vt:lpstr>Definición </vt:lpstr>
      <vt:lpstr>Definición</vt:lpstr>
      <vt:lpstr>Una Filosofía de Predicar</vt:lpstr>
      <vt:lpstr>Una Filosofía de Predicar</vt:lpstr>
      <vt:lpstr>Una Filosofía de Predicar</vt:lpstr>
      <vt:lpstr>Sobre que Prediques</vt:lpstr>
      <vt:lpstr>¿Por qué predicar sermones expositivos?</vt:lpstr>
      <vt:lpstr>¿Por qué predicar sermones expositivos?</vt:lpstr>
      <vt:lpstr>¿Cómo?</vt:lpstr>
      <vt:lpstr>¿Cómo?</vt:lpstr>
      <vt:lpstr>¿Cómo?</vt:lpstr>
      <vt:lpstr>¿Cómo?</vt:lpstr>
      <vt:lpstr>¿Cómo?</vt:lpstr>
      <vt:lpstr>Advertencias</vt:lpstr>
      <vt:lpstr>Advertencias</vt:lpstr>
      <vt:lpstr>Advertencias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Predicación Bíblica #8:   El Sermon Expositivo </dc:title>
  <dc:creator>IBBA</dc:creator>
  <cp:lastModifiedBy>Iglesia Biblica Bautista Ant</cp:lastModifiedBy>
  <cp:revision>5</cp:revision>
  <dcterms:created xsi:type="dcterms:W3CDTF">2010-04-29T17:13:57Z</dcterms:created>
  <dcterms:modified xsi:type="dcterms:W3CDTF">2011-11-08T03:50:20Z</dcterms:modified>
</cp:coreProperties>
</file>