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7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08" y="-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3C820-863F-4869-9745-B626D493E1D2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6FD3D-1F1C-4F58-8016-2455D36B1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22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81FD62A5-23DE-406F-9F5E-2A7C05791F86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4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E8AD2D42-C204-4B06-9E5B-06839CE218FB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10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2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AEBB0B70-185F-4854-A7ED-F1E8BB4A03EA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11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3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746C6255-7329-4CD1-88DE-97A0AA02BEBA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12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4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0698CCE7-A3F1-4A19-B6D6-C494F7961BB4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13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4D60BAFE-DDEB-4FF7-945E-E0AF5977F1D3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14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6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28EF1430-104E-423D-BA5F-F2D18BDA81D8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2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5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72375209-F4AD-4999-8CEC-35B5DA18F840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3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6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E3CEB637-E3A7-468B-B2C3-2B727DD05DE9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4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7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9137461A-D94D-44DD-ADF1-B3325896447B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5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7E8FB92F-B723-45C2-B1AA-95882BB5795A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6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9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FD3D-1F1C-4F58-8016-2455D36B10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95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BB3A7725-8CC3-44C2-BEB8-3881EA32B9C1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8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0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1CF4A292-9E11-4E3B-9EDF-070F693CA389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9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638" y="550863"/>
            <a:ext cx="8237537" cy="11430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375" y="2754313"/>
            <a:ext cx="5697538" cy="6080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92100" y="6196013"/>
            <a:ext cx="1905000" cy="45878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46375" y="6196013"/>
            <a:ext cx="3981450" cy="45878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46938" y="6196013"/>
            <a:ext cx="1676400" cy="458787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77CAAE0E-26A5-4AAC-8D71-28FE103AC2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7511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0972E-6354-45E4-B297-4F8E19D33CA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39055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7513" y="138113"/>
            <a:ext cx="2195512" cy="5921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800" y="138113"/>
            <a:ext cx="6437313" cy="5921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1E562-5A39-49B9-89C6-DD15B123C3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30593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E2CB9-C686-4DF8-AFBB-0409A38DA7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25750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EBBB1-5A8F-48D9-9D4F-A15DDE9746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88630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800" y="1652588"/>
            <a:ext cx="4316413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52588"/>
            <a:ext cx="4316412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49AE3-74DA-4999-AA4D-36122D42DE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40846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52974-AC10-499F-A5DC-59E61FFBFF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63009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ABF99-5348-4B40-B3C3-11D3DB4FFA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82894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A740E-2F81-43FC-9114-AC3364EB1A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689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78942-A43E-48EC-9252-3BB7C06120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95732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BE587-BC20-4A3A-995B-114D71C003E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47633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6375" y="138113"/>
            <a:ext cx="7343775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800" y="1652588"/>
            <a:ext cx="8785225" cy="440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3988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0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7538" y="6248400"/>
            <a:ext cx="289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>
              <a:defRPr sz="1300" smtClean="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0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0725" y="62214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CBFFAAA-B450-4211-846E-B36FF7CE430F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5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0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2" grpId="0"/>
      <p:bldP spid="220163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01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016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201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01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01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016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201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01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01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016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201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01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01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016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201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01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01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016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201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01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 </a:t>
            </a:r>
            <a:r>
              <a:rPr lang="en-US" dirty="0" err="1" smtClean="0"/>
              <a:t>Predicación</a:t>
            </a:r>
            <a:r>
              <a:rPr lang="en-US" dirty="0" smtClean="0"/>
              <a:t>: #9</a:t>
            </a:r>
            <a:endParaRPr lang="es-ES" dirty="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375" y="2754312"/>
            <a:ext cx="5697538" cy="1512887"/>
          </a:xfrm>
        </p:spPr>
        <p:txBody>
          <a:bodyPr/>
          <a:lstStyle/>
          <a:p>
            <a:pPr eaLnBrk="1" hangingPunct="1"/>
            <a:r>
              <a:rPr lang="en-US" sz="4000" dirty="0" smtClean="0"/>
              <a:t>La </a:t>
            </a:r>
            <a:r>
              <a:rPr lang="en-US" sz="4000" dirty="0" err="1" smtClean="0"/>
              <a:t>Aplicación</a:t>
            </a:r>
            <a:r>
              <a:rPr lang="en-US" sz="4000" dirty="0" smtClean="0"/>
              <a:t> en el </a:t>
            </a:r>
            <a:r>
              <a:rPr lang="en-US" sz="4000" dirty="0" err="1" smtClean="0"/>
              <a:t>Sermón</a:t>
            </a:r>
            <a:endParaRPr lang="es-ES" sz="4000" dirty="0" smtClean="0"/>
          </a:p>
        </p:txBody>
      </p:sp>
    </p:spTree>
    <p:extLst>
      <p:ext uri="{BB962C8B-B14F-4D97-AF65-F5344CB8AC3E}">
        <p14:creationId xmlns:p14="http://schemas.microsoft.com/office/powerpoint/2010/main" val="25205474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Aplicando la verdad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 eaLnBrk="1" hangingPunct="1">
              <a:buFontTx/>
              <a:buNone/>
            </a:pPr>
            <a:r>
              <a:rPr lang="en-US" b="1" smtClean="0">
                <a:solidFill>
                  <a:srgbClr val="FF0000"/>
                </a:solidFill>
              </a:rPr>
              <a:t>5.  </a:t>
            </a:r>
            <a:r>
              <a:rPr lang="en-US" b="1" u="sng" smtClean="0">
                <a:solidFill>
                  <a:srgbClr val="FF0000"/>
                </a:solidFill>
              </a:rPr>
              <a:t>1 Tes. 2:3-4; Efesios 4:15</a:t>
            </a:r>
          </a:p>
          <a:p>
            <a:pPr marL="933450" lvl="1" indent="-476250" eaLnBrk="1" hangingPunct="1"/>
            <a:r>
              <a:rPr lang="en-US" smtClean="0"/>
              <a:t>Aplicar las verdades bíblicas con </a:t>
            </a:r>
            <a:r>
              <a:rPr lang="en-US" sz="3700" b="1" u="sng" smtClean="0">
                <a:solidFill>
                  <a:schemeClr val="accent2"/>
                </a:solidFill>
              </a:rPr>
              <a:t>VALOR</a:t>
            </a:r>
            <a:r>
              <a:rPr lang="en-US" smtClean="0"/>
              <a:t>, pero también con </a:t>
            </a:r>
            <a:r>
              <a:rPr lang="en-US" sz="3700" b="1" u="sng" smtClean="0">
                <a:solidFill>
                  <a:schemeClr val="accent2"/>
                </a:solidFill>
              </a:rPr>
              <a:t>AMOR</a:t>
            </a:r>
          </a:p>
          <a:p>
            <a:pPr marL="933450" lvl="1" indent="-476250" eaLnBrk="1" hangingPunct="1"/>
            <a:endParaRPr lang="en-US" b="1" u="sng" smtClean="0">
              <a:solidFill>
                <a:srgbClr val="FF0000"/>
              </a:solidFill>
            </a:endParaRPr>
          </a:p>
          <a:p>
            <a:pPr marL="552450" indent="-552450" eaLnBrk="1" hangingPunct="1">
              <a:buFontTx/>
              <a:buNone/>
            </a:pPr>
            <a:r>
              <a:rPr lang="en-US" b="1" smtClean="0">
                <a:solidFill>
                  <a:srgbClr val="FF0000"/>
                </a:solidFill>
              </a:rPr>
              <a:t>6.  </a:t>
            </a:r>
            <a:r>
              <a:rPr lang="en-US" b="1" u="sng" smtClean="0">
                <a:solidFill>
                  <a:srgbClr val="FF0000"/>
                </a:solidFill>
              </a:rPr>
              <a:t>1 Tim. 4:12; Josue 24:15</a:t>
            </a:r>
            <a:endParaRPr lang="en-US" b="1" smtClean="0">
              <a:solidFill>
                <a:srgbClr val="FF0000"/>
              </a:solidFill>
            </a:endParaRPr>
          </a:p>
          <a:p>
            <a:pPr marL="933450" lvl="1" indent="-476250" eaLnBrk="1" hangingPunct="1"/>
            <a:r>
              <a:rPr lang="en-US" smtClean="0"/>
              <a:t>Persuadir a una decisión </a:t>
            </a:r>
            <a:r>
              <a:rPr lang="en-US" sz="3700" b="1" u="sng" smtClean="0">
                <a:solidFill>
                  <a:schemeClr val="accent2"/>
                </a:solidFill>
              </a:rPr>
              <a:t>POSITIVA</a:t>
            </a:r>
          </a:p>
          <a:p>
            <a:pPr marL="1333500" lvl="2" indent="-419100" eaLnBrk="1" hangingPunct="1"/>
            <a:r>
              <a:rPr lang="es-ES" smtClean="0"/>
              <a:t>Usar incentivos biblicos para motivarlos a ser salvos, santos, utiles a Dios, orar, evangelizar, etc.</a:t>
            </a:r>
          </a:p>
        </p:txBody>
      </p:sp>
    </p:spTree>
    <p:extLst>
      <p:ext uri="{BB962C8B-B14F-4D97-AF65-F5344CB8AC3E}">
        <p14:creationId xmlns:p14="http://schemas.microsoft.com/office/powerpoint/2010/main" val="25185968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smtClean="0"/>
              <a:t>Incentivos biblicos que persuaden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 eaLnBrk="1" hangingPunct="1">
              <a:buClr>
                <a:schemeClr val="tx1"/>
              </a:buClr>
              <a:buFontTx/>
              <a:buAutoNum type="alphaLcParenR"/>
            </a:pPr>
            <a:r>
              <a:rPr lang="es-ES" b="1" smtClean="0"/>
              <a:t>Ilustraciones de personas cuyos </a:t>
            </a:r>
            <a:r>
              <a:rPr lang="es-ES" b="1" smtClean="0">
                <a:solidFill>
                  <a:srgbClr val="339933"/>
                </a:solidFill>
              </a:rPr>
              <a:t>buenos </a:t>
            </a:r>
            <a:r>
              <a:rPr lang="es-ES" b="1" smtClean="0">
                <a:solidFill>
                  <a:srgbClr val="0000CC"/>
                </a:solidFill>
              </a:rPr>
              <a:t>ejemplos</a:t>
            </a:r>
            <a:r>
              <a:rPr lang="es-ES" b="1" smtClean="0">
                <a:solidFill>
                  <a:srgbClr val="339933"/>
                </a:solidFill>
              </a:rPr>
              <a:t> inspiran</a:t>
            </a:r>
            <a:r>
              <a:rPr lang="es-ES" b="1" smtClean="0"/>
              <a:t>.</a:t>
            </a:r>
          </a:p>
          <a:p>
            <a:pPr marL="552450" indent="-552450" eaLnBrk="1" hangingPunct="1">
              <a:buClr>
                <a:schemeClr val="tx1"/>
              </a:buClr>
              <a:buFontTx/>
              <a:buAutoNum type="alphaLcParenR"/>
            </a:pPr>
            <a:r>
              <a:rPr lang="es-ES" b="1" smtClean="0"/>
              <a:t>Inspira con las </a:t>
            </a:r>
            <a:r>
              <a:rPr lang="es-ES" b="1" smtClean="0">
                <a:solidFill>
                  <a:srgbClr val="0000CC"/>
                </a:solidFill>
              </a:rPr>
              <a:t>promesas</a:t>
            </a:r>
            <a:r>
              <a:rPr lang="es-ES" b="1" smtClean="0"/>
              <a:t> de Dios para bendecir la obediencia y castigar lo malo </a:t>
            </a:r>
            <a:r>
              <a:rPr lang="es-ES" sz="2400" b="1" i="1" smtClean="0"/>
              <a:t>(da ilustraciones)</a:t>
            </a:r>
          </a:p>
          <a:p>
            <a:pPr marL="552450" indent="-552450" eaLnBrk="1" hangingPunct="1">
              <a:buClr>
                <a:schemeClr val="tx1"/>
              </a:buClr>
              <a:buFontTx/>
              <a:buAutoNum type="alphaLcParenR"/>
            </a:pPr>
            <a:r>
              <a:rPr lang="es-ES" b="1" smtClean="0"/>
              <a:t>Retarles a </a:t>
            </a:r>
            <a:r>
              <a:rPr lang="es-ES" b="1" smtClean="0">
                <a:solidFill>
                  <a:srgbClr val="339933"/>
                </a:solidFill>
              </a:rPr>
              <a:t>ser gente “noble”</a:t>
            </a:r>
            <a:r>
              <a:rPr lang="es-ES" b="1" smtClean="0"/>
              <a:t> </a:t>
            </a:r>
            <a:r>
              <a:rPr lang="es-ES" b="1" smtClean="0">
                <a:solidFill>
                  <a:srgbClr val="FF0000"/>
                </a:solidFill>
              </a:rPr>
              <a:t>(Hech. 17:11)</a:t>
            </a:r>
            <a:r>
              <a:rPr lang="es-ES" b="1" smtClean="0"/>
              <a:t> en la imagen de </a:t>
            </a:r>
            <a:r>
              <a:rPr lang="es-ES" b="1" smtClean="0">
                <a:solidFill>
                  <a:srgbClr val="0000CC"/>
                </a:solidFill>
              </a:rPr>
              <a:t>Cristo</a:t>
            </a:r>
            <a:r>
              <a:rPr lang="es-ES" b="1" smtClean="0"/>
              <a:t> </a:t>
            </a:r>
            <a:r>
              <a:rPr lang="es-ES" b="1" smtClean="0">
                <a:solidFill>
                  <a:srgbClr val="FF0000"/>
                </a:solidFill>
              </a:rPr>
              <a:t>(2 Cor. 3:18; 2 Ped. 2:22)</a:t>
            </a:r>
          </a:p>
          <a:p>
            <a:pPr marL="552450" indent="-552450" eaLnBrk="1" hangingPunct="1">
              <a:buClr>
                <a:schemeClr val="tx1"/>
              </a:buClr>
              <a:buFontTx/>
              <a:buAutoNum type="alphaLcParenR"/>
            </a:pPr>
            <a:r>
              <a:rPr lang="es-ES" b="1" smtClean="0"/>
              <a:t>Da ilustraciones de los que reaccionaron bien o mal a la verdad y mostrar </a:t>
            </a:r>
            <a:r>
              <a:rPr lang="es-ES" b="1" smtClean="0">
                <a:solidFill>
                  <a:srgbClr val="0000CC"/>
                </a:solidFill>
              </a:rPr>
              <a:t>consecuencias</a:t>
            </a:r>
            <a:r>
              <a:rPr lang="es-ES" b="1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43532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Incentivos que persuaden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652588"/>
            <a:ext cx="8785225" cy="5205412"/>
          </a:xfrm>
        </p:spPr>
        <p:txBody>
          <a:bodyPr/>
          <a:lstStyle/>
          <a:p>
            <a:pPr marL="552450" indent="-552450" eaLnBrk="1" hangingPunct="1">
              <a:buFontTx/>
              <a:buAutoNum type="alphaLcPeriod" startAt="5"/>
            </a:pPr>
            <a:r>
              <a:rPr lang="es-ES" sz="2500" b="1" smtClean="0"/>
              <a:t>Apelar a las </a:t>
            </a:r>
            <a:r>
              <a:rPr lang="es-ES" sz="2500" b="1" smtClean="0">
                <a:solidFill>
                  <a:srgbClr val="0000CC"/>
                </a:solidFill>
              </a:rPr>
              <a:t>necesidades</a:t>
            </a:r>
            <a:r>
              <a:rPr lang="es-ES" sz="2500" b="1" smtClean="0"/>
              <a:t> y los </a:t>
            </a:r>
            <a:r>
              <a:rPr lang="es-ES" sz="2500" b="1" smtClean="0">
                <a:solidFill>
                  <a:srgbClr val="339933"/>
                </a:solidFill>
              </a:rPr>
              <a:t>deseos</a:t>
            </a:r>
            <a:r>
              <a:rPr lang="es-ES" sz="2500" b="1" smtClean="0"/>
              <a:t> más profundos del hombre:  </a:t>
            </a:r>
          </a:p>
          <a:p>
            <a:pPr marL="933450" lvl="1" indent="-476250" eaLnBrk="1" hangingPunct="1"/>
            <a:r>
              <a:rPr lang="es-ES" sz="2000" b="1" smtClean="0">
                <a:solidFill>
                  <a:srgbClr val="339933"/>
                </a:solidFill>
              </a:rPr>
              <a:t>Ser amado, ser útil, tener seguridad del futuro, etc.-</a:t>
            </a:r>
            <a:r>
              <a:rPr lang="es-ES" sz="2100" b="1" smtClean="0"/>
              <a:t> </a:t>
            </a:r>
          </a:p>
          <a:p>
            <a:pPr marL="552450" indent="-552450" eaLnBrk="1" hangingPunct="1"/>
            <a:r>
              <a:rPr lang="es-ES" sz="2500" b="1" smtClean="0"/>
              <a:t>y mostrar como el </a:t>
            </a:r>
            <a:r>
              <a:rPr lang="es-ES" sz="2500" b="1" smtClean="0">
                <a:solidFill>
                  <a:srgbClr val="339933"/>
                </a:solidFill>
              </a:rPr>
              <a:t>Señor</a:t>
            </a:r>
            <a:r>
              <a:rPr lang="es-ES" sz="2500" b="1" smtClean="0"/>
              <a:t> es el remedio.</a:t>
            </a:r>
          </a:p>
          <a:p>
            <a:pPr marL="552450" indent="-552450" eaLnBrk="1" hangingPunct="1"/>
            <a:endParaRPr lang="es-ES" sz="1000" b="1" smtClean="0"/>
          </a:p>
          <a:p>
            <a:pPr marL="552450" indent="-552450" eaLnBrk="1" hangingPunct="1">
              <a:buFontTx/>
              <a:buAutoNum type="alphaLcPeriod" startAt="5"/>
            </a:pPr>
            <a:r>
              <a:rPr lang="es-ES" sz="2500" b="1" smtClean="0"/>
              <a:t>Apelar a las </a:t>
            </a:r>
            <a:r>
              <a:rPr lang="es-ES" sz="2500" b="1" smtClean="0">
                <a:solidFill>
                  <a:srgbClr val="0000CC"/>
                </a:solidFill>
              </a:rPr>
              <a:t>emociones</a:t>
            </a:r>
            <a:r>
              <a:rPr lang="es-ES" sz="2500" b="1" smtClean="0"/>
              <a:t> con ilustraciones tanto positivas como negativas.</a:t>
            </a:r>
          </a:p>
          <a:p>
            <a:pPr marL="552450" indent="-552450" eaLnBrk="1" hangingPunct="1">
              <a:buFontTx/>
              <a:buAutoNum type="alphaLcPeriod" startAt="5"/>
            </a:pPr>
            <a:endParaRPr lang="es-ES" sz="800" b="1" smtClean="0"/>
          </a:p>
          <a:p>
            <a:pPr marL="552450" indent="-552450" eaLnBrk="1" hangingPunct="1">
              <a:buFontTx/>
              <a:buAutoNum type="alphaLcPeriod" startAt="5"/>
            </a:pPr>
            <a:r>
              <a:rPr lang="es-ES" sz="2500" b="1" smtClean="0"/>
              <a:t>Apelar a la </a:t>
            </a:r>
            <a:r>
              <a:rPr lang="es-ES" sz="2500" b="1" smtClean="0">
                <a:solidFill>
                  <a:srgbClr val="0000CC"/>
                </a:solidFill>
              </a:rPr>
              <a:t>razón</a:t>
            </a:r>
            <a:r>
              <a:rPr lang="es-ES" sz="2500" b="1" smtClean="0"/>
              <a:t> con argumentos racionales que persuaden a la verdad.</a:t>
            </a:r>
          </a:p>
          <a:p>
            <a:pPr marL="933450" lvl="1" indent="-476250" eaLnBrk="1" hangingPunct="1"/>
            <a:r>
              <a:rPr lang="es-ES" sz="2100" b="1" i="1" smtClean="0">
                <a:solidFill>
                  <a:srgbClr val="FF0000"/>
                </a:solidFill>
              </a:rPr>
              <a:t>Jn. 16:8</a:t>
            </a:r>
            <a:r>
              <a:rPr lang="es-ES" sz="2100" b="1" i="1" smtClean="0">
                <a:solidFill>
                  <a:srgbClr val="339933"/>
                </a:solidFill>
              </a:rPr>
              <a:t> – Recuerda que solamente el Espiritu puede “persuadir” realmente—solo podemos poner estas “herramientas” en Sus manos y orar que las use.</a:t>
            </a:r>
          </a:p>
        </p:txBody>
      </p:sp>
    </p:spTree>
    <p:extLst>
      <p:ext uri="{BB962C8B-B14F-4D97-AF65-F5344CB8AC3E}">
        <p14:creationId xmlns:p14="http://schemas.microsoft.com/office/powerpoint/2010/main" val="33114107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 método para dar aplicaciones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b="1" smtClean="0"/>
              <a:t>General: Mostrar como el texto biblico puede aplicarse a la vida.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z="1000" b="1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b="1" smtClean="0"/>
              <a:t>Explicar cómo </a:t>
            </a:r>
            <a:r>
              <a:rPr lang="en-US" b="1" smtClean="0">
                <a:solidFill>
                  <a:srgbClr val="339933"/>
                </a:solidFill>
              </a:rPr>
              <a:t>ponerla en práctica</a:t>
            </a:r>
            <a:r>
              <a:rPr lang="en-US" b="1" smtClean="0"/>
              <a:t>: pasos especificos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z="1000" b="1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b="1" smtClean="0"/>
              <a:t>2 Tim. 4:2 -Persuadir con </a:t>
            </a:r>
            <a:r>
              <a:rPr lang="en-US" sz="4000" b="1" u="sng" smtClean="0">
                <a:solidFill>
                  <a:schemeClr val="accent2"/>
                </a:solidFill>
              </a:rPr>
              <a:t>EXHORTACIONES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b="1" smtClean="0"/>
              <a:t> Ilustraciones, palabras de ánimo, etc.</a:t>
            </a:r>
          </a:p>
        </p:txBody>
      </p:sp>
    </p:spTree>
    <p:extLst>
      <p:ext uri="{BB962C8B-B14F-4D97-AF65-F5344CB8AC3E}">
        <p14:creationId xmlns:p14="http://schemas.microsoft.com/office/powerpoint/2010/main" val="30609848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Practicando las Aplicaciones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z="3300" b="1" smtClean="0"/>
              <a:t>Sacar aplicaciones del </a:t>
            </a:r>
            <a:r>
              <a:rPr lang="en-US" sz="3300" b="1" i="1" smtClean="0">
                <a:solidFill>
                  <a:srgbClr val="FF0000"/>
                </a:solidFill>
              </a:rPr>
              <a:t>SALMO 23</a:t>
            </a:r>
          </a:p>
          <a:p>
            <a:pPr marL="609600" indent="-609600" eaLnBrk="1" hangingPunct="1"/>
            <a:endParaRPr lang="en-US" b="1" smtClean="0"/>
          </a:p>
          <a:p>
            <a:pPr marL="609600" indent="-609600" eaLnBrk="1" hangingPunct="1"/>
            <a:r>
              <a:rPr lang="en-US" sz="3300" b="1" smtClean="0"/>
              <a:t>Sacar aplicaciones de la vida de </a:t>
            </a:r>
            <a:r>
              <a:rPr lang="en-US" sz="3300" b="1" i="1" smtClean="0">
                <a:solidFill>
                  <a:srgbClr val="FF0000"/>
                </a:solidFill>
              </a:rPr>
              <a:t>Jonás</a:t>
            </a:r>
            <a:r>
              <a:rPr lang="en-US" sz="3300" b="1" smtClean="0"/>
              <a:t> para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en-US" b="1" smtClean="0"/>
              <a:t>Niños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en-US" b="1" smtClean="0"/>
              <a:t>Solteros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en-US" b="1" smtClean="0"/>
              <a:t>Padres</a:t>
            </a:r>
          </a:p>
        </p:txBody>
      </p:sp>
    </p:spTree>
    <p:extLst>
      <p:ext uri="{BB962C8B-B14F-4D97-AF65-F5344CB8AC3E}">
        <p14:creationId xmlns:p14="http://schemas.microsoft.com/office/powerpoint/2010/main" val="5864777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La Meta</a:t>
            </a:r>
            <a:r>
              <a:rPr lang="en-US" smtClean="0"/>
              <a:t> de La Aplicación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Muestra la relevancia a la </a:t>
            </a:r>
            <a:r>
              <a:rPr lang="en-US" b="1" u="sng" smtClean="0"/>
              <a:t>VIDA</a:t>
            </a:r>
            <a:r>
              <a:rPr lang="en-US" smtClean="0"/>
              <a:t> del oyente</a:t>
            </a:r>
            <a:endParaRPr lang="en-US" sz="1000" u="sng" smtClean="0"/>
          </a:p>
          <a:p>
            <a:pPr eaLnBrk="1" hangingPunct="1"/>
            <a:endParaRPr lang="en-US" sz="1200" smtClean="0"/>
          </a:p>
          <a:p>
            <a:pPr eaLnBrk="1" hangingPunct="1"/>
            <a:r>
              <a:rPr lang="en-US" smtClean="0"/>
              <a:t>Presentarla con </a:t>
            </a:r>
            <a:r>
              <a:rPr lang="en-US" b="1" i="1" smtClean="0"/>
              <a:t>persuasión</a:t>
            </a:r>
          </a:p>
          <a:p>
            <a:pPr eaLnBrk="1" hangingPunct="1"/>
            <a:endParaRPr lang="en-US" sz="900" b="1" i="1" smtClean="0"/>
          </a:p>
          <a:p>
            <a:pPr eaLnBrk="1" hangingPunct="1"/>
            <a:r>
              <a:rPr lang="en-US" smtClean="0"/>
              <a:t> Que el oyente responda por </a:t>
            </a:r>
            <a:r>
              <a:rPr lang="en-US" b="1" u="sng" smtClean="0"/>
              <a:t>CAMBIAR</a:t>
            </a:r>
            <a:r>
              <a:rPr lang="en-US" smtClean="0"/>
              <a:t> de</a:t>
            </a:r>
          </a:p>
          <a:p>
            <a:pPr eaLnBrk="1" hangingPunct="1">
              <a:buFontTx/>
              <a:buNone/>
            </a:pPr>
            <a:endParaRPr lang="en-US" sz="1500" smtClean="0"/>
          </a:p>
          <a:p>
            <a:pPr lvl="1" eaLnBrk="1" hangingPunct="1"/>
            <a:r>
              <a:rPr lang="en-US" b="1" u="sng" smtClean="0"/>
              <a:t>ACTITUD</a:t>
            </a:r>
          </a:p>
          <a:p>
            <a:pPr lvl="1" eaLnBrk="1" hangingPunct="1"/>
            <a:r>
              <a:rPr lang="en-US" b="1" u="sng" smtClean="0"/>
              <a:t>ACCION</a:t>
            </a:r>
          </a:p>
          <a:p>
            <a:pPr lvl="1" eaLnBrk="1" hangingPunct="1"/>
            <a:r>
              <a:rPr lang="en-US" b="1" u="sng" smtClean="0"/>
              <a:t>ACUERDO</a:t>
            </a:r>
            <a:r>
              <a:rPr lang="en-US" smtClean="0"/>
              <a:t> con la verdad de la Palabra</a:t>
            </a:r>
          </a:p>
        </p:txBody>
      </p:sp>
    </p:spTree>
    <p:extLst>
      <p:ext uri="{BB962C8B-B14F-4D97-AF65-F5344CB8AC3E}">
        <p14:creationId xmlns:p14="http://schemas.microsoft.com/office/powerpoint/2010/main" val="7797008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 lugar de la Aplicación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Puede </a:t>
            </a:r>
            <a:r>
              <a:rPr lang="en-US" b="1" u="sng" smtClean="0"/>
              <a:t>SEGUIR</a:t>
            </a:r>
            <a:r>
              <a:rPr lang="en-US" smtClean="0"/>
              <a:t> cada verdad</a:t>
            </a:r>
          </a:p>
          <a:p>
            <a:pPr lvl="2" eaLnBrk="1" hangingPunct="1"/>
            <a:r>
              <a:rPr lang="en-US" b="1" i="1" smtClean="0"/>
              <a:t>NO precede la verdad, pues se basa en ella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Puede ser un </a:t>
            </a:r>
            <a:r>
              <a:rPr lang="en-US" b="1" i="1" u="sng" smtClean="0"/>
              <a:t>resumen</a:t>
            </a:r>
          </a:p>
          <a:p>
            <a:pPr lvl="2" eaLnBrk="1" hangingPunct="1"/>
            <a:r>
              <a:rPr lang="en-US" smtClean="0"/>
              <a:t>Después de cada punto principal</a:t>
            </a:r>
          </a:p>
          <a:p>
            <a:pPr lvl="2" eaLnBrk="1" hangingPunct="1"/>
            <a:r>
              <a:rPr lang="en-US" smtClean="0"/>
              <a:t>Al final del sermón (estilo evangelístico)</a:t>
            </a:r>
          </a:p>
          <a:p>
            <a:pPr lvl="2" eaLnBrk="1" hangingPunct="1"/>
            <a:endParaRPr lang="en-US" sz="1000" smtClean="0"/>
          </a:p>
          <a:p>
            <a:pPr eaLnBrk="1" hangingPunct="1"/>
            <a:r>
              <a:rPr lang="en-US" smtClean="0"/>
              <a:t>Dar más tiempo a las </a:t>
            </a:r>
            <a:r>
              <a:rPr lang="en-US" b="1" u="sng" smtClean="0"/>
              <a:t>EXPLICACIONES</a:t>
            </a:r>
            <a:r>
              <a:rPr lang="en-US" smtClean="0"/>
              <a:t> del texto que a las aplicaciones</a:t>
            </a:r>
          </a:p>
          <a:p>
            <a:pPr eaLnBrk="1" hangingPunct="1"/>
            <a:r>
              <a:rPr lang="en-US" smtClean="0"/>
              <a:t>No deje de dar la aplicación </a:t>
            </a:r>
            <a:r>
              <a:rPr lang="en-US" b="1" u="sng" smtClean="0"/>
              <a:t>NECESARIA</a:t>
            </a:r>
          </a:p>
        </p:txBody>
      </p:sp>
    </p:spTree>
    <p:extLst>
      <p:ext uri="{BB962C8B-B14F-4D97-AF65-F5344CB8AC3E}">
        <p14:creationId xmlns:p14="http://schemas.microsoft.com/office/powerpoint/2010/main" val="35413766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Requisitos para la aplicación eficaz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b="1" i="1" u="sng" smtClean="0">
                <a:solidFill>
                  <a:srgbClr val="FF0000"/>
                </a:solidFill>
              </a:rPr>
              <a:t>2 Corintios 3:18</a:t>
            </a:r>
            <a:r>
              <a:rPr lang="en-US" b="1" i="1" u="sng" smtClean="0"/>
              <a:t> </a:t>
            </a:r>
            <a:r>
              <a:rPr lang="en-US" b="1" i="1" smtClean="0"/>
              <a:t>–Vive lo que predica</a:t>
            </a:r>
          </a:p>
          <a:p>
            <a:pPr marL="990600" lvl="1" indent="-533400" eaLnBrk="1" hangingPunct="1"/>
            <a:r>
              <a:rPr lang="en-US" sz="3800" u="sng" smtClean="0"/>
              <a:t>Efesios 4:13</a:t>
            </a:r>
            <a:r>
              <a:rPr lang="en-US" sz="3800" smtClean="0"/>
              <a:t> –Da la importancia </a:t>
            </a:r>
            <a:r>
              <a:rPr lang="en-US" sz="3800" b="1" u="sng" smtClean="0">
                <a:solidFill>
                  <a:schemeClr val="accent2"/>
                </a:solidFill>
              </a:rPr>
              <a:t>ESPIRITUAL</a:t>
            </a:r>
          </a:p>
          <a:p>
            <a:pPr marL="990600" lvl="1" indent="-533400" eaLnBrk="1" hangingPunct="1"/>
            <a:r>
              <a:rPr lang="en-US" sz="3800" u="sng" smtClean="0">
                <a:solidFill>
                  <a:srgbClr val="FF0000"/>
                </a:solidFill>
              </a:rPr>
              <a:t>Lucas 4:18</a:t>
            </a:r>
            <a:r>
              <a:rPr lang="en-US" sz="3800" smtClean="0"/>
              <a:t> – </a:t>
            </a:r>
            <a:r>
              <a:rPr lang="en-US" sz="3800" b="1" u="sng" smtClean="0">
                <a:solidFill>
                  <a:schemeClr val="accent2"/>
                </a:solidFill>
              </a:rPr>
              <a:t>ORAR</a:t>
            </a:r>
            <a:r>
              <a:rPr lang="en-US" sz="3800" smtClean="0"/>
              <a:t> mucho para tener la dirección y el poder el </a:t>
            </a:r>
            <a:r>
              <a:rPr lang="en-US" sz="3800" b="1" u="sng" smtClean="0">
                <a:solidFill>
                  <a:schemeClr val="accent2"/>
                </a:solidFill>
              </a:rPr>
              <a:t>ESPÍRITU</a:t>
            </a:r>
            <a:r>
              <a:rPr lang="en-US" sz="3800" smtClean="0"/>
              <a:t> Santo</a:t>
            </a:r>
          </a:p>
          <a:p>
            <a:pPr marL="990600" lvl="1" indent="-533400" eaLnBrk="1" hangingPunct="1"/>
            <a:r>
              <a:rPr lang="en-US" sz="3800" smtClean="0"/>
              <a:t>Aplicarla a su propia </a:t>
            </a:r>
            <a:r>
              <a:rPr lang="en-US" sz="3800" b="1" u="sng" smtClean="0">
                <a:solidFill>
                  <a:schemeClr val="accent2"/>
                </a:solidFill>
              </a:rPr>
              <a:t>VIDA</a:t>
            </a:r>
            <a:r>
              <a:rPr lang="en-US" sz="3800" smtClean="0"/>
              <a:t> #1.</a:t>
            </a:r>
          </a:p>
        </p:txBody>
      </p:sp>
    </p:spTree>
    <p:extLst>
      <p:ext uri="{BB962C8B-B14F-4D97-AF65-F5344CB8AC3E}">
        <p14:creationId xmlns:p14="http://schemas.microsoft.com/office/powerpoint/2010/main" val="33600457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 Aplicación Eficaz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229600" cy="51054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b="1" smtClean="0"/>
              <a:t>2.  </a:t>
            </a:r>
            <a:r>
              <a:rPr lang="en-US" b="1" u="sng" smtClean="0">
                <a:solidFill>
                  <a:srgbClr val="FF0000"/>
                </a:solidFill>
              </a:rPr>
              <a:t>2 Timoteo 3:15</a:t>
            </a:r>
          </a:p>
          <a:p>
            <a:pPr marL="609600" indent="-609600" eaLnBrk="1" hangingPunct="1"/>
            <a:r>
              <a:rPr lang="en-US" b="1" smtClean="0"/>
              <a:t>Conocer las </a:t>
            </a:r>
            <a:r>
              <a:rPr lang="en-US" sz="3300" b="1" u="sng" smtClean="0">
                <a:solidFill>
                  <a:schemeClr val="accent2"/>
                </a:solidFill>
              </a:rPr>
              <a:t>ESCRITURAS</a:t>
            </a:r>
          </a:p>
          <a:p>
            <a:pPr marL="609600" indent="-609600" eaLnBrk="1" hangingPunct="1"/>
            <a:r>
              <a:rPr lang="en-US" b="1" u="sng" smtClean="0">
                <a:solidFill>
                  <a:srgbClr val="FF0000"/>
                </a:solidFill>
              </a:rPr>
              <a:t>Hechos 17:11</a:t>
            </a:r>
            <a:r>
              <a:rPr lang="en-US" b="1" smtClean="0"/>
              <a:t> – Leer la Biblia cada </a:t>
            </a:r>
            <a:r>
              <a:rPr lang="en-US" sz="3300" b="1" u="sng" smtClean="0">
                <a:solidFill>
                  <a:schemeClr val="accent2"/>
                </a:solidFill>
              </a:rPr>
              <a:t>DIA</a:t>
            </a:r>
          </a:p>
          <a:p>
            <a:pPr marL="609600" indent="-609600" eaLnBrk="1" hangingPunct="1"/>
            <a:r>
              <a:rPr lang="en-US" b="1" u="sng" smtClean="0">
                <a:solidFill>
                  <a:srgbClr val="FF0000"/>
                </a:solidFill>
              </a:rPr>
              <a:t>Mateo 11:19</a:t>
            </a:r>
            <a:r>
              <a:rPr lang="en-US" b="1" smtClean="0"/>
              <a:t> Pasar tiempo </a:t>
            </a:r>
          </a:p>
          <a:p>
            <a:pPr marL="609600" indent="-609600" algn="ctr" eaLnBrk="1" hangingPunct="1">
              <a:buFontTx/>
              <a:buNone/>
            </a:pPr>
            <a:r>
              <a:rPr lang="en-US" b="1" u="sng" smtClean="0">
                <a:solidFill>
                  <a:schemeClr val="accent2"/>
                </a:solidFill>
              </a:rPr>
              <a:t>ESCUCHANDO</a:t>
            </a:r>
            <a:r>
              <a:rPr lang="en-US" b="1" smtClean="0"/>
              <a:t> Y </a:t>
            </a:r>
            <a:r>
              <a:rPr lang="en-US" b="1" u="sng" smtClean="0">
                <a:solidFill>
                  <a:schemeClr val="accent2"/>
                </a:solidFill>
              </a:rPr>
              <a:t>GANANDO ALMAS</a:t>
            </a:r>
            <a:endParaRPr lang="en-US" b="1" smtClean="0">
              <a:solidFill>
                <a:schemeClr val="accent2"/>
              </a:solidFill>
            </a:endParaRPr>
          </a:p>
          <a:p>
            <a:pPr marL="609600" indent="-609600" eaLnBrk="1" hangingPunct="1"/>
            <a:r>
              <a:rPr lang="en-US" b="1" smtClean="0">
                <a:solidFill>
                  <a:srgbClr val="FF0000"/>
                </a:solidFill>
              </a:rPr>
              <a:t>Eclesiastes 12</a:t>
            </a:r>
            <a:r>
              <a:rPr lang="en-US" b="1" smtClean="0"/>
              <a:t>– Conoce las necesidades e intereses de cada grupo y </a:t>
            </a:r>
            <a:r>
              <a:rPr lang="en-US" b="1" u="sng" smtClean="0">
                <a:solidFill>
                  <a:schemeClr val="accent2"/>
                </a:solidFill>
              </a:rPr>
              <a:t>EDAD</a:t>
            </a:r>
          </a:p>
          <a:p>
            <a:pPr marL="609600" indent="-609600" eaLnBrk="1" hangingPunct="1">
              <a:buFontTx/>
              <a:buNone/>
            </a:pPr>
            <a:endParaRPr lang="en-US" sz="1000" b="1" smtClean="0"/>
          </a:p>
          <a:p>
            <a:pPr marL="609600" indent="-609600" eaLnBrk="1" hangingPunct="1">
              <a:buFontTx/>
              <a:buNone/>
            </a:pPr>
            <a:r>
              <a:rPr lang="en-US" b="1" smtClean="0"/>
              <a:t>3. Hablar con naturalidad a todos </a:t>
            </a:r>
            <a:r>
              <a:rPr lang="en-US" sz="2400" b="1" smtClean="0"/>
              <a:t>(como un amigo, hermano mayor o padre).</a:t>
            </a:r>
            <a:r>
              <a:rPr lang="en-US" b="1" smtClean="0"/>
              <a:t> </a:t>
            </a:r>
            <a:r>
              <a:rPr lang="en-US" b="1" smtClean="0">
                <a:solidFill>
                  <a:srgbClr val="FF0000"/>
                </a:solidFill>
              </a:rPr>
              <a:t>1 Cor. 2:1-5</a:t>
            </a:r>
          </a:p>
        </p:txBody>
      </p:sp>
    </p:spTree>
    <p:extLst>
      <p:ext uri="{BB962C8B-B14F-4D97-AF65-F5344CB8AC3E}">
        <p14:creationId xmlns:p14="http://schemas.microsoft.com/office/powerpoint/2010/main" val="3406736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Principios para dar pertinencia al sermón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307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b="1" u="sng" smtClean="0">
                <a:solidFill>
                  <a:srgbClr val="FF0000"/>
                </a:solidFill>
              </a:rPr>
              <a:t>Hechos 20:27</a:t>
            </a:r>
            <a:r>
              <a:rPr lang="en-US" smtClean="0"/>
              <a:t> –Sacar cada aplicación directamente del </a:t>
            </a:r>
            <a:r>
              <a:rPr lang="en-US" sz="3700" b="1" u="sng" smtClean="0">
                <a:solidFill>
                  <a:schemeClr val="accent2"/>
                </a:solidFill>
              </a:rPr>
              <a:t>TEXTO BÍBLICO</a:t>
            </a:r>
            <a:r>
              <a:rPr lang="en-US" sz="800" u="sng" smtClean="0"/>
              <a:t> </a:t>
            </a:r>
          </a:p>
          <a:p>
            <a:pPr marL="990600" lvl="1" indent="-533400" eaLnBrk="1" hangingPunct="1">
              <a:buFont typeface="Wingdings" pitchFamily="2" charset="2"/>
              <a:buChar char="n"/>
            </a:pPr>
            <a:r>
              <a:rPr lang="en-US" smtClean="0"/>
              <a:t>predica la </a:t>
            </a:r>
            <a:r>
              <a:rPr lang="en-US" b="1" i="1" u="sng" smtClean="0">
                <a:solidFill>
                  <a:srgbClr val="339933"/>
                </a:solidFill>
              </a:rPr>
              <a:t>Palabra-</a:t>
            </a:r>
            <a:r>
              <a:rPr lang="en-US" b="1" smtClean="0"/>
              <a:t>-</a:t>
            </a:r>
            <a:r>
              <a:rPr lang="en-US" smtClean="0"/>
              <a:t>no sólo sus aplicaciones</a:t>
            </a:r>
          </a:p>
          <a:p>
            <a:pPr marL="990600" lvl="1" indent="-533400" eaLnBrk="1" hangingPunct="1">
              <a:buFont typeface="Wingdings" pitchFamily="2" charset="2"/>
              <a:buChar char="n"/>
            </a:pPr>
            <a:endParaRPr lang="en-US" sz="100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z="80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b="1" u="sng" smtClean="0">
                <a:solidFill>
                  <a:srgbClr val="FF0000"/>
                </a:solidFill>
              </a:rPr>
              <a:t>Juan 10:10</a:t>
            </a:r>
            <a:r>
              <a:rPr lang="en-US" smtClean="0"/>
              <a:t> –Relacionar el sermón con los problemas y las necesidades básicas de la vida del oyente por hacer la aplicación específica:</a:t>
            </a:r>
          </a:p>
        </p:txBody>
      </p:sp>
    </p:spTree>
    <p:extLst>
      <p:ext uri="{BB962C8B-B14F-4D97-AF65-F5344CB8AC3E}">
        <p14:creationId xmlns:p14="http://schemas.microsoft.com/office/powerpoint/2010/main" val="2755955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869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2. Aplicaciones específicas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33450" lvl="1" indent="-476250" eaLnBrk="1" hangingPunct="1">
              <a:lnSpc>
                <a:spcPct val="80000"/>
              </a:lnSpc>
              <a:buFontTx/>
              <a:buAutoNum type="arabicPeriod"/>
            </a:pPr>
            <a:r>
              <a:rPr lang="en-US" b="1" smtClean="0"/>
              <a:t>Sacar del texto la aplicación que DIOS quería hacer al inspirarlo.  Hacerlo un sermón </a:t>
            </a:r>
            <a:r>
              <a:rPr lang="en-US" sz="3200" b="1" u="sng" smtClean="0">
                <a:solidFill>
                  <a:schemeClr val="accent2"/>
                </a:solidFill>
              </a:rPr>
              <a:t>TEMÁTICO</a:t>
            </a:r>
            <a:endParaRPr lang="en-US" b="1" smtClean="0"/>
          </a:p>
          <a:p>
            <a:pPr marL="933450" lvl="1" indent="-476250" eaLnBrk="1" hangingPunct="1">
              <a:lnSpc>
                <a:spcPct val="80000"/>
              </a:lnSpc>
              <a:buFontTx/>
              <a:buAutoNum type="arabicPeriod"/>
            </a:pPr>
            <a:endParaRPr lang="en-US" sz="700" b="1" smtClean="0"/>
          </a:p>
          <a:p>
            <a:pPr marL="933450" lvl="1" indent="-476250" eaLnBrk="1" hangingPunct="1">
              <a:lnSpc>
                <a:spcPct val="80000"/>
              </a:lnSpc>
              <a:buFontTx/>
              <a:buAutoNum type="arabicPeriod"/>
            </a:pPr>
            <a:r>
              <a:rPr lang="en-US" b="1" smtClean="0"/>
              <a:t>Estudiar para usar su imaginación santificada e instruida </a:t>
            </a:r>
          </a:p>
          <a:p>
            <a:pPr marL="1714500" lvl="3" indent="-342900" eaLnBrk="1" hangingPunct="1">
              <a:lnSpc>
                <a:spcPct val="80000"/>
              </a:lnSpc>
            </a:pPr>
            <a:r>
              <a:rPr lang="en-US" sz="2500" b="1" smtClean="0"/>
              <a:t>para “devolver vida” a las personas y eventos bíblicos  (</a:t>
            </a:r>
            <a:r>
              <a:rPr lang="en-US" sz="2500" b="1" smtClean="0">
                <a:solidFill>
                  <a:srgbClr val="FF0000"/>
                </a:solidFill>
              </a:rPr>
              <a:t>1 Cor. 10:13</a:t>
            </a:r>
            <a:r>
              <a:rPr lang="en-US" sz="2500" b="1" smtClean="0"/>
              <a:t>)</a:t>
            </a:r>
          </a:p>
          <a:p>
            <a:pPr marL="1714500" lvl="3" indent="-342900" eaLnBrk="1" hangingPunct="1">
              <a:lnSpc>
                <a:spcPct val="80000"/>
              </a:lnSpc>
            </a:pPr>
            <a:endParaRPr lang="en-US" sz="700" b="1" smtClean="0"/>
          </a:p>
          <a:p>
            <a:pPr marL="933450" lvl="1" indent="-476250" eaLnBrk="1" hangingPunct="1">
              <a:lnSpc>
                <a:spcPct val="80000"/>
              </a:lnSpc>
              <a:buFontTx/>
              <a:buAutoNum type="arabicPeriod"/>
            </a:pPr>
            <a:r>
              <a:rPr lang="en-US" b="1" smtClean="0"/>
              <a:t>Usar ilustraciones “modernas” de la vida cotidiana </a:t>
            </a:r>
          </a:p>
          <a:p>
            <a:pPr marL="1714500" lvl="3" indent="-342900" eaLnBrk="1" hangingPunct="1">
              <a:lnSpc>
                <a:spcPct val="80000"/>
              </a:lnSpc>
            </a:pPr>
            <a:r>
              <a:rPr lang="en-US" sz="2500" b="1" smtClean="0"/>
              <a:t>para que puedan aplicarla a sus propias vidas </a:t>
            </a:r>
            <a:r>
              <a:rPr lang="en-US" b="1" i="1" smtClean="0"/>
              <a:t>(ej. Alguien perdona a otro)</a:t>
            </a:r>
            <a:endParaRPr lang="es-ES" b="1" i="1" smtClean="0"/>
          </a:p>
        </p:txBody>
      </p:sp>
    </p:spTree>
    <p:extLst>
      <p:ext uri="{BB962C8B-B14F-4D97-AF65-F5344CB8AC3E}">
        <p14:creationId xmlns:p14="http://schemas.microsoft.com/office/powerpoint/2010/main" val="25611357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Aplicaciones universales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rgbClr val="FF0000"/>
                </a:solidFill>
              </a:rPr>
              <a:t>3.  </a:t>
            </a:r>
            <a:r>
              <a:rPr lang="en-US" b="1" u="sng" smtClean="0">
                <a:solidFill>
                  <a:srgbClr val="FF0000"/>
                </a:solidFill>
              </a:rPr>
              <a:t>2 Ped 1:20</a:t>
            </a:r>
            <a:r>
              <a:rPr lang="en-US" b="1" smtClean="0"/>
              <a:t> -Dar ilustraciones </a:t>
            </a:r>
            <a:r>
              <a:rPr lang="en-US" b="1" i="1" u="sng" smtClean="0">
                <a:solidFill>
                  <a:schemeClr val="accent2"/>
                </a:solidFill>
              </a:rPr>
              <a:t>UNIVERSALES</a:t>
            </a:r>
          </a:p>
          <a:p>
            <a:pPr marL="1371600" lvl="2" indent="-457200" eaLnBrk="1" hangingPunct="1">
              <a:buFont typeface="Wingdings" pitchFamily="2" charset="2"/>
              <a:buChar char="n"/>
            </a:pPr>
            <a:r>
              <a:rPr lang="en-US" b="1" smtClean="0"/>
              <a:t>Que sean útiles para cualquier cultura o tiempo</a:t>
            </a:r>
          </a:p>
          <a:p>
            <a:pPr marL="1752600" lvl="3" indent="-381000" eaLnBrk="1" hangingPunct="1">
              <a:buFont typeface="Wingdings" pitchFamily="2" charset="2"/>
              <a:buChar char="n"/>
            </a:pPr>
            <a:endParaRPr lang="en-US" sz="800" b="1" smtClean="0"/>
          </a:p>
          <a:p>
            <a:pPr marL="609600" indent="-609600" eaLnBrk="1" hangingPunct="1">
              <a:buFont typeface="Wingdings" pitchFamily="2" charset="2"/>
              <a:buAutoNum type="arabicPeriod" startAt="4"/>
            </a:pPr>
            <a:r>
              <a:rPr lang="en-US" sz="2500" b="1" u="sng" smtClean="0">
                <a:solidFill>
                  <a:srgbClr val="FF0000"/>
                </a:solidFill>
              </a:rPr>
              <a:t>Efesios 4:20</a:t>
            </a:r>
            <a:r>
              <a:rPr lang="en-US" sz="2500" b="1" smtClean="0"/>
              <a:t> – Enfatizar las aplicaciones </a:t>
            </a:r>
            <a:r>
              <a:rPr lang="en-US" sz="2500" b="1" u="sng" smtClean="0">
                <a:solidFill>
                  <a:srgbClr val="0000CC"/>
                </a:solidFill>
              </a:rPr>
              <a:t>espirituales</a:t>
            </a:r>
          </a:p>
          <a:p>
            <a:pPr marL="1371600" lvl="2" indent="-457200" eaLnBrk="1" hangingPunct="1">
              <a:buFont typeface="Wingdings" pitchFamily="2" charset="2"/>
              <a:buChar char="n"/>
            </a:pPr>
            <a:r>
              <a:rPr lang="en-US" b="1" smtClean="0"/>
              <a:t>Dar resoluciones especificas y biblicas</a:t>
            </a:r>
          </a:p>
          <a:p>
            <a:pPr marL="1752600" lvl="3" indent="-381000" eaLnBrk="1" hangingPunct="1">
              <a:buFont typeface="Wingdings" pitchFamily="2" charset="2"/>
              <a:buChar char="n"/>
            </a:pPr>
            <a:r>
              <a:rPr lang="en-US" b="1" smtClean="0"/>
              <a:t>Salvacion, santidad, evangelismo, familia, temperamento (ira o depresion), la oracion, ser un buen ejemplo, el amor, etc.</a:t>
            </a:r>
          </a:p>
          <a:p>
            <a:pPr marL="1752600" lvl="3" indent="-381000" eaLnBrk="1" hangingPunct="1">
              <a:buFont typeface="Wingdings" pitchFamily="2" charset="2"/>
              <a:buChar char="n"/>
            </a:pPr>
            <a:endParaRPr lang="en-US" sz="1200" b="1" smtClean="0"/>
          </a:p>
          <a:p>
            <a:pPr marL="609600" indent="-609600" algn="ctr" eaLnBrk="1" hangingPunct="1">
              <a:buFontTx/>
              <a:buNone/>
            </a:pPr>
            <a:r>
              <a:rPr lang="en-US" sz="2800" b="1" i="1" smtClean="0">
                <a:solidFill>
                  <a:srgbClr val="339933"/>
                </a:solidFill>
              </a:rPr>
              <a:t>Dar la aplicación que Dios da en el texto </a:t>
            </a:r>
          </a:p>
          <a:p>
            <a:pPr marL="609600" indent="-609600" algn="ctr" eaLnBrk="1" hangingPunct="1">
              <a:buFontTx/>
              <a:buNone/>
            </a:pPr>
            <a:r>
              <a:rPr lang="en-US" sz="2800" b="1" i="1" smtClean="0">
                <a:solidFill>
                  <a:srgbClr val="339933"/>
                </a:solidFill>
              </a:rPr>
              <a:t>--no solo lo que Ud. quiera predicar</a:t>
            </a:r>
            <a:endParaRPr lang="en-US" sz="2800" b="1" smtClean="0">
              <a:solidFill>
                <a:srgbClr val="33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6661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ss design template">
  <a:themeElements>
    <a:clrScheme name="Glass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lass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Glas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694</Words>
  <Application>Microsoft Office PowerPoint</Application>
  <PresentationFormat>On-screen Show (4:3)</PresentationFormat>
  <Paragraphs>107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Glass design template</vt:lpstr>
      <vt:lpstr>La Predicación: #9</vt:lpstr>
      <vt:lpstr>La Meta de La Aplicación</vt:lpstr>
      <vt:lpstr>El lugar de la Aplicación</vt:lpstr>
      <vt:lpstr>Requisitos para la aplicación eficaz</vt:lpstr>
      <vt:lpstr>La Aplicación Eficaz</vt:lpstr>
      <vt:lpstr>Principios para dar pertinencia al sermón</vt:lpstr>
      <vt:lpstr>PowerPoint Presentation</vt:lpstr>
      <vt:lpstr>2. Aplicaciones específicas</vt:lpstr>
      <vt:lpstr>Aplicaciones universales</vt:lpstr>
      <vt:lpstr>Aplicando la verdad</vt:lpstr>
      <vt:lpstr>Incentivos biblicos que persuaden</vt:lpstr>
      <vt:lpstr>Incentivos que persuaden</vt:lpstr>
      <vt:lpstr>El método para dar aplicaciones</vt:lpstr>
      <vt:lpstr>Practicando las Aplicaciones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Predicación: #9</dc:title>
  <dc:creator>Iglesia Biblica Bautista Ant</dc:creator>
  <cp:lastModifiedBy>Iglesia Biblica Bautista Ant</cp:lastModifiedBy>
  <cp:revision>2</cp:revision>
  <dcterms:created xsi:type="dcterms:W3CDTF">2011-11-03T00:47:14Z</dcterms:created>
  <dcterms:modified xsi:type="dcterms:W3CDTF">2011-11-08T23:19:52Z</dcterms:modified>
</cp:coreProperties>
</file>