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78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FCE64-627B-48D0-9A26-0722E91509FC}" type="datetimeFigureOut">
              <a:rPr lang="en-US" smtClean="0"/>
              <a:t>11/2/2011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34AA-252E-42EA-B5CD-30C77772B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86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EA8C3F89-2C79-44C3-8971-61377B8B33D3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83546322-D64B-4955-8EB9-25BD54489FC3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10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6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3CF063E6-E2B8-460B-B074-91368F9FD59E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11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1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02ACEE4-0134-4E83-983F-209EC681C54D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12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7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C6E80041-90ED-4854-BA74-C180AE29B301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13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9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AC41A9BD-6461-41EB-B041-739962B36C0E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08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9B0C05E4-386C-4F74-A455-F1201E2628F5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487DC-F320-45CA-8F4C-765AD0E3C09E}" type="slidenum">
              <a:rPr lang="es-ES_tradnl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s-ES_trad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484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629B369F-1A21-4895-9E3D-2AADD733C109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5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EFEC460F-1286-4020-A48D-9CA0CC7BABD6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6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EA04BB17-59EA-44FF-895A-D1F3C3284A55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7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B10031F9-41BD-4F8D-8935-80FB1A344BDA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8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8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36FADDAC-CA5F-4E4B-BF42-3370B5ED5D6D}" type="slidenum">
              <a:rPr lang="es-ES_tradnl">
                <a:solidFill>
                  <a:prstClr val="black"/>
                </a:solidFill>
                <a:latin typeface="Arial" charset="0"/>
              </a:rPr>
              <a:pPr/>
              <a:t>9</a:t>
            </a:fld>
            <a:endParaRPr lang="es-ES_tradnl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5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</p:grp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7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45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5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  <p:sp>
                <p:nvSpPr>
                  <p:cNvPr id="5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  <p:sp>
                <p:nvSpPr>
                  <p:cNvPr id="52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  <p:sp>
                <p:nvSpPr>
                  <p:cNvPr id="53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</p:grpSp>
            <p:sp>
              <p:nvSpPr>
                <p:cNvPr id="46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7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8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9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8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9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0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1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2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>
                    <a:gd name="T0" fmla="*/ 212 w 221"/>
                    <a:gd name="T1" fmla="*/ 204 h 230"/>
                    <a:gd name="T2" fmla="*/ 194 w 221"/>
                    <a:gd name="T3" fmla="*/ 158 h 230"/>
                    <a:gd name="T4" fmla="*/ 188 w 221"/>
                    <a:gd name="T5" fmla="*/ 111 h 230"/>
                    <a:gd name="T6" fmla="*/ 183 w 221"/>
                    <a:gd name="T7" fmla="*/ 72 h 230"/>
                    <a:gd name="T8" fmla="*/ 178 w 221"/>
                    <a:gd name="T9" fmla="*/ 52 h 230"/>
                    <a:gd name="T10" fmla="*/ 169 w 221"/>
                    <a:gd name="T11" fmla="*/ 37 h 230"/>
                    <a:gd name="T12" fmla="*/ 157 w 221"/>
                    <a:gd name="T13" fmla="*/ 24 h 230"/>
                    <a:gd name="T14" fmla="*/ 143 w 221"/>
                    <a:gd name="T15" fmla="*/ 13 h 230"/>
                    <a:gd name="T16" fmla="*/ 124 w 221"/>
                    <a:gd name="T17" fmla="*/ 5 h 230"/>
                    <a:gd name="T18" fmla="*/ 100 w 221"/>
                    <a:gd name="T19" fmla="*/ 0 h 230"/>
                    <a:gd name="T20" fmla="*/ 76 w 221"/>
                    <a:gd name="T21" fmla="*/ 0 h 230"/>
                    <a:gd name="T22" fmla="*/ 54 w 221"/>
                    <a:gd name="T23" fmla="*/ 7 h 230"/>
                    <a:gd name="T24" fmla="*/ 35 w 221"/>
                    <a:gd name="T25" fmla="*/ 16 h 230"/>
                    <a:gd name="T26" fmla="*/ 18 w 221"/>
                    <a:gd name="T27" fmla="*/ 31 h 230"/>
                    <a:gd name="T28" fmla="*/ 5 w 221"/>
                    <a:gd name="T29" fmla="*/ 51 h 230"/>
                    <a:gd name="T30" fmla="*/ 0 w 221"/>
                    <a:gd name="T31" fmla="*/ 73 h 230"/>
                    <a:gd name="T32" fmla="*/ 3 w 221"/>
                    <a:gd name="T33" fmla="*/ 72 h 230"/>
                    <a:gd name="T34" fmla="*/ 15 w 221"/>
                    <a:gd name="T35" fmla="*/ 64 h 230"/>
                    <a:gd name="T36" fmla="*/ 35 w 221"/>
                    <a:gd name="T37" fmla="*/ 58 h 230"/>
                    <a:gd name="T38" fmla="*/ 56 w 221"/>
                    <a:gd name="T39" fmla="*/ 57 h 230"/>
                    <a:gd name="T40" fmla="*/ 74 w 221"/>
                    <a:gd name="T41" fmla="*/ 63 h 230"/>
                    <a:gd name="T42" fmla="*/ 87 w 221"/>
                    <a:gd name="T43" fmla="*/ 73 h 230"/>
                    <a:gd name="T44" fmla="*/ 93 w 221"/>
                    <a:gd name="T45" fmla="*/ 85 h 230"/>
                    <a:gd name="T46" fmla="*/ 96 w 221"/>
                    <a:gd name="T47" fmla="*/ 102 h 230"/>
                    <a:gd name="T48" fmla="*/ 100 w 221"/>
                    <a:gd name="T49" fmla="*/ 124 h 230"/>
                    <a:gd name="T50" fmla="*/ 106 w 221"/>
                    <a:gd name="T51" fmla="*/ 147 h 230"/>
                    <a:gd name="T52" fmla="*/ 116 w 221"/>
                    <a:gd name="T53" fmla="*/ 168 h 230"/>
                    <a:gd name="T54" fmla="*/ 131 w 221"/>
                    <a:gd name="T55" fmla="*/ 190 h 230"/>
                    <a:gd name="T56" fmla="*/ 150 w 221"/>
                    <a:gd name="T57" fmla="*/ 207 h 230"/>
                    <a:gd name="T58" fmla="*/ 172 w 221"/>
                    <a:gd name="T59" fmla="*/ 219 h 230"/>
                    <a:gd name="T60" fmla="*/ 194 w 221"/>
                    <a:gd name="T61" fmla="*/ 226 h 230"/>
                    <a:gd name="T62" fmla="*/ 220 w 221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3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>
                    <a:gd name="T0" fmla="*/ 7 w 222"/>
                    <a:gd name="T1" fmla="*/ 204 h 230"/>
                    <a:gd name="T2" fmla="*/ 25 w 222"/>
                    <a:gd name="T3" fmla="*/ 158 h 230"/>
                    <a:gd name="T4" fmla="*/ 31 w 222"/>
                    <a:gd name="T5" fmla="*/ 111 h 230"/>
                    <a:gd name="T6" fmla="*/ 36 w 222"/>
                    <a:gd name="T7" fmla="*/ 72 h 230"/>
                    <a:gd name="T8" fmla="*/ 41 w 222"/>
                    <a:gd name="T9" fmla="*/ 52 h 230"/>
                    <a:gd name="T10" fmla="*/ 50 w 222"/>
                    <a:gd name="T11" fmla="*/ 37 h 230"/>
                    <a:gd name="T12" fmla="*/ 62 w 222"/>
                    <a:gd name="T13" fmla="*/ 24 h 230"/>
                    <a:gd name="T14" fmla="*/ 77 w 222"/>
                    <a:gd name="T15" fmla="*/ 13 h 230"/>
                    <a:gd name="T16" fmla="*/ 96 w 222"/>
                    <a:gd name="T17" fmla="*/ 5 h 230"/>
                    <a:gd name="T18" fmla="*/ 120 w 222"/>
                    <a:gd name="T19" fmla="*/ 0 h 230"/>
                    <a:gd name="T20" fmla="*/ 143 w 222"/>
                    <a:gd name="T21" fmla="*/ 0 h 230"/>
                    <a:gd name="T22" fmla="*/ 165 w 222"/>
                    <a:gd name="T23" fmla="*/ 7 h 230"/>
                    <a:gd name="T24" fmla="*/ 184 w 222"/>
                    <a:gd name="T25" fmla="*/ 16 h 230"/>
                    <a:gd name="T26" fmla="*/ 201 w 222"/>
                    <a:gd name="T27" fmla="*/ 31 h 230"/>
                    <a:gd name="T28" fmla="*/ 215 w 222"/>
                    <a:gd name="T29" fmla="*/ 51 h 230"/>
                    <a:gd name="T30" fmla="*/ 221 w 222"/>
                    <a:gd name="T31" fmla="*/ 73 h 230"/>
                    <a:gd name="T32" fmla="*/ 217 w 222"/>
                    <a:gd name="T33" fmla="*/ 72 h 230"/>
                    <a:gd name="T34" fmla="*/ 205 w 222"/>
                    <a:gd name="T35" fmla="*/ 64 h 230"/>
                    <a:gd name="T36" fmla="*/ 184 w 222"/>
                    <a:gd name="T37" fmla="*/ 58 h 230"/>
                    <a:gd name="T38" fmla="*/ 164 w 222"/>
                    <a:gd name="T39" fmla="*/ 57 h 230"/>
                    <a:gd name="T40" fmla="*/ 145 w 222"/>
                    <a:gd name="T41" fmla="*/ 63 h 230"/>
                    <a:gd name="T42" fmla="*/ 132 w 222"/>
                    <a:gd name="T43" fmla="*/ 73 h 230"/>
                    <a:gd name="T44" fmla="*/ 127 w 222"/>
                    <a:gd name="T45" fmla="*/ 85 h 230"/>
                    <a:gd name="T46" fmla="*/ 123 w 222"/>
                    <a:gd name="T47" fmla="*/ 102 h 230"/>
                    <a:gd name="T48" fmla="*/ 120 w 222"/>
                    <a:gd name="T49" fmla="*/ 124 h 230"/>
                    <a:gd name="T50" fmla="*/ 113 w 222"/>
                    <a:gd name="T51" fmla="*/ 147 h 230"/>
                    <a:gd name="T52" fmla="*/ 104 w 222"/>
                    <a:gd name="T53" fmla="*/ 168 h 230"/>
                    <a:gd name="T54" fmla="*/ 89 w 222"/>
                    <a:gd name="T55" fmla="*/ 190 h 230"/>
                    <a:gd name="T56" fmla="*/ 69 w 222"/>
                    <a:gd name="T57" fmla="*/ 207 h 230"/>
                    <a:gd name="T58" fmla="*/ 47 w 222"/>
                    <a:gd name="T59" fmla="*/ 219 h 230"/>
                    <a:gd name="T60" fmla="*/ 25 w 222"/>
                    <a:gd name="T61" fmla="*/ 226 h 230"/>
                    <a:gd name="T62" fmla="*/ 0 w 222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4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  <p:sp>
        <p:nvSpPr>
          <p:cNvPr id="1945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5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 smtClean="0">
                <a:latin typeface="+mn-lt"/>
              </a:defRPr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5" name="Rectangle 5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6" name="Rectangle 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1E0FEC-DFBA-4015-9B1F-24941EBB1459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7078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34F1F-903D-467D-806F-E97378FBC84A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066429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9208C-04D4-4529-A370-3B24E7C22582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1975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333300"/>
                </a:solidFill>
                <a:latin typeface="Tahoma" charset="0"/>
              </a:endParaRPr>
            </a:p>
          </p:txBody>
        </p:sp>
      </p:grp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7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45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5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  <p:sp>
                <p:nvSpPr>
                  <p:cNvPr id="5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  <p:sp>
                <p:nvSpPr>
                  <p:cNvPr id="52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  <p:sp>
                <p:nvSpPr>
                  <p:cNvPr id="53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</p:grpSp>
            <p:sp>
              <p:nvSpPr>
                <p:cNvPr id="46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7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8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9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8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9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0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1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2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>
                    <a:gd name="T0" fmla="*/ 212 w 221"/>
                    <a:gd name="T1" fmla="*/ 204 h 230"/>
                    <a:gd name="T2" fmla="*/ 194 w 221"/>
                    <a:gd name="T3" fmla="*/ 158 h 230"/>
                    <a:gd name="T4" fmla="*/ 188 w 221"/>
                    <a:gd name="T5" fmla="*/ 111 h 230"/>
                    <a:gd name="T6" fmla="*/ 183 w 221"/>
                    <a:gd name="T7" fmla="*/ 72 h 230"/>
                    <a:gd name="T8" fmla="*/ 178 w 221"/>
                    <a:gd name="T9" fmla="*/ 52 h 230"/>
                    <a:gd name="T10" fmla="*/ 169 w 221"/>
                    <a:gd name="T11" fmla="*/ 37 h 230"/>
                    <a:gd name="T12" fmla="*/ 157 w 221"/>
                    <a:gd name="T13" fmla="*/ 24 h 230"/>
                    <a:gd name="T14" fmla="*/ 143 w 221"/>
                    <a:gd name="T15" fmla="*/ 13 h 230"/>
                    <a:gd name="T16" fmla="*/ 124 w 221"/>
                    <a:gd name="T17" fmla="*/ 5 h 230"/>
                    <a:gd name="T18" fmla="*/ 100 w 221"/>
                    <a:gd name="T19" fmla="*/ 0 h 230"/>
                    <a:gd name="T20" fmla="*/ 76 w 221"/>
                    <a:gd name="T21" fmla="*/ 0 h 230"/>
                    <a:gd name="T22" fmla="*/ 54 w 221"/>
                    <a:gd name="T23" fmla="*/ 7 h 230"/>
                    <a:gd name="T24" fmla="*/ 35 w 221"/>
                    <a:gd name="T25" fmla="*/ 16 h 230"/>
                    <a:gd name="T26" fmla="*/ 18 w 221"/>
                    <a:gd name="T27" fmla="*/ 31 h 230"/>
                    <a:gd name="T28" fmla="*/ 5 w 221"/>
                    <a:gd name="T29" fmla="*/ 51 h 230"/>
                    <a:gd name="T30" fmla="*/ 0 w 221"/>
                    <a:gd name="T31" fmla="*/ 73 h 230"/>
                    <a:gd name="T32" fmla="*/ 3 w 221"/>
                    <a:gd name="T33" fmla="*/ 72 h 230"/>
                    <a:gd name="T34" fmla="*/ 15 w 221"/>
                    <a:gd name="T35" fmla="*/ 64 h 230"/>
                    <a:gd name="T36" fmla="*/ 35 w 221"/>
                    <a:gd name="T37" fmla="*/ 58 h 230"/>
                    <a:gd name="T38" fmla="*/ 56 w 221"/>
                    <a:gd name="T39" fmla="*/ 57 h 230"/>
                    <a:gd name="T40" fmla="*/ 74 w 221"/>
                    <a:gd name="T41" fmla="*/ 63 h 230"/>
                    <a:gd name="T42" fmla="*/ 87 w 221"/>
                    <a:gd name="T43" fmla="*/ 73 h 230"/>
                    <a:gd name="T44" fmla="*/ 93 w 221"/>
                    <a:gd name="T45" fmla="*/ 85 h 230"/>
                    <a:gd name="T46" fmla="*/ 96 w 221"/>
                    <a:gd name="T47" fmla="*/ 102 h 230"/>
                    <a:gd name="T48" fmla="*/ 100 w 221"/>
                    <a:gd name="T49" fmla="*/ 124 h 230"/>
                    <a:gd name="T50" fmla="*/ 106 w 221"/>
                    <a:gd name="T51" fmla="*/ 147 h 230"/>
                    <a:gd name="T52" fmla="*/ 116 w 221"/>
                    <a:gd name="T53" fmla="*/ 168 h 230"/>
                    <a:gd name="T54" fmla="*/ 131 w 221"/>
                    <a:gd name="T55" fmla="*/ 190 h 230"/>
                    <a:gd name="T56" fmla="*/ 150 w 221"/>
                    <a:gd name="T57" fmla="*/ 207 h 230"/>
                    <a:gd name="T58" fmla="*/ 172 w 221"/>
                    <a:gd name="T59" fmla="*/ 219 h 230"/>
                    <a:gd name="T60" fmla="*/ 194 w 221"/>
                    <a:gd name="T61" fmla="*/ 226 h 230"/>
                    <a:gd name="T62" fmla="*/ 220 w 221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3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>
                    <a:gd name="T0" fmla="*/ 7 w 222"/>
                    <a:gd name="T1" fmla="*/ 204 h 230"/>
                    <a:gd name="T2" fmla="*/ 25 w 222"/>
                    <a:gd name="T3" fmla="*/ 158 h 230"/>
                    <a:gd name="T4" fmla="*/ 31 w 222"/>
                    <a:gd name="T5" fmla="*/ 111 h 230"/>
                    <a:gd name="T6" fmla="*/ 36 w 222"/>
                    <a:gd name="T7" fmla="*/ 72 h 230"/>
                    <a:gd name="T8" fmla="*/ 41 w 222"/>
                    <a:gd name="T9" fmla="*/ 52 h 230"/>
                    <a:gd name="T10" fmla="*/ 50 w 222"/>
                    <a:gd name="T11" fmla="*/ 37 h 230"/>
                    <a:gd name="T12" fmla="*/ 62 w 222"/>
                    <a:gd name="T13" fmla="*/ 24 h 230"/>
                    <a:gd name="T14" fmla="*/ 77 w 222"/>
                    <a:gd name="T15" fmla="*/ 13 h 230"/>
                    <a:gd name="T16" fmla="*/ 96 w 222"/>
                    <a:gd name="T17" fmla="*/ 5 h 230"/>
                    <a:gd name="T18" fmla="*/ 120 w 222"/>
                    <a:gd name="T19" fmla="*/ 0 h 230"/>
                    <a:gd name="T20" fmla="*/ 143 w 222"/>
                    <a:gd name="T21" fmla="*/ 0 h 230"/>
                    <a:gd name="T22" fmla="*/ 165 w 222"/>
                    <a:gd name="T23" fmla="*/ 7 h 230"/>
                    <a:gd name="T24" fmla="*/ 184 w 222"/>
                    <a:gd name="T25" fmla="*/ 16 h 230"/>
                    <a:gd name="T26" fmla="*/ 201 w 222"/>
                    <a:gd name="T27" fmla="*/ 31 h 230"/>
                    <a:gd name="T28" fmla="*/ 215 w 222"/>
                    <a:gd name="T29" fmla="*/ 51 h 230"/>
                    <a:gd name="T30" fmla="*/ 221 w 222"/>
                    <a:gd name="T31" fmla="*/ 73 h 230"/>
                    <a:gd name="T32" fmla="*/ 217 w 222"/>
                    <a:gd name="T33" fmla="*/ 72 h 230"/>
                    <a:gd name="T34" fmla="*/ 205 w 222"/>
                    <a:gd name="T35" fmla="*/ 64 h 230"/>
                    <a:gd name="T36" fmla="*/ 184 w 222"/>
                    <a:gd name="T37" fmla="*/ 58 h 230"/>
                    <a:gd name="T38" fmla="*/ 164 w 222"/>
                    <a:gd name="T39" fmla="*/ 57 h 230"/>
                    <a:gd name="T40" fmla="*/ 145 w 222"/>
                    <a:gd name="T41" fmla="*/ 63 h 230"/>
                    <a:gd name="T42" fmla="*/ 132 w 222"/>
                    <a:gd name="T43" fmla="*/ 73 h 230"/>
                    <a:gd name="T44" fmla="*/ 127 w 222"/>
                    <a:gd name="T45" fmla="*/ 85 h 230"/>
                    <a:gd name="T46" fmla="*/ 123 w 222"/>
                    <a:gd name="T47" fmla="*/ 102 h 230"/>
                    <a:gd name="T48" fmla="*/ 120 w 222"/>
                    <a:gd name="T49" fmla="*/ 124 h 230"/>
                    <a:gd name="T50" fmla="*/ 113 w 222"/>
                    <a:gd name="T51" fmla="*/ 147 h 230"/>
                    <a:gd name="T52" fmla="*/ 104 w 222"/>
                    <a:gd name="T53" fmla="*/ 168 h 230"/>
                    <a:gd name="T54" fmla="*/ 89 w 222"/>
                    <a:gd name="T55" fmla="*/ 190 h 230"/>
                    <a:gd name="T56" fmla="*/ 69 w 222"/>
                    <a:gd name="T57" fmla="*/ 207 h 230"/>
                    <a:gd name="T58" fmla="*/ 47 w 222"/>
                    <a:gd name="T59" fmla="*/ 219 h 230"/>
                    <a:gd name="T60" fmla="*/ 25 w 222"/>
                    <a:gd name="T61" fmla="*/ 226 h 230"/>
                    <a:gd name="T62" fmla="*/ 0 w 222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44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  <p:sp>
        <p:nvSpPr>
          <p:cNvPr id="1945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5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 smtClean="0">
                <a:latin typeface="+mn-lt"/>
              </a:defRPr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5" name="Rectangle 5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6" name="Rectangle 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1E0FEC-DFBA-4015-9B1F-24941EBB1459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0758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DF8BA-346D-4A3B-99FA-BF7D511C1F02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30736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ABC8-21AF-4CBB-99E7-4F976CFB7372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43756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46A75-3F95-4AE5-B68B-5490043AE6E7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26378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F5813-1FD8-417F-A155-6F4C59DCA834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688159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F3DC3-D3A4-4491-A9BB-38C858D576C9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447287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C4D63-0F1C-4D03-9D19-05257A44A45A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521337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A8375-B7D5-4CD8-9235-81819D32385C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38952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DF8BA-346D-4A3B-99FA-BF7D511C1F02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063428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72A76-2656-4227-91E7-D41B31F61556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50666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34F1F-903D-467D-806F-E97378FBC84A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16029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9208C-04D4-4529-A370-3B24E7C22582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1951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ABC8-21AF-4CBB-99E7-4F976CFB7372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842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46A75-3F95-4AE5-B68B-5490043AE6E7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184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F5813-1FD8-417F-A155-6F4C59DCA834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88087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F3DC3-D3A4-4491-A9BB-38C858D576C9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232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C4D63-0F1C-4D03-9D19-05257A44A45A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45222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A8375-B7D5-4CD8-9235-81819D32385C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4663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72A76-2656-4227-91E7-D41B31F61556}" type="slidenum">
              <a:rPr lang="es-ES_tradnl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039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193539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0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41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2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43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4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5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6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7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8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9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0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1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2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53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4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55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6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7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8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9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0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1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2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3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4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5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083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084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</p:grpSp>
      <p:sp>
        <p:nvSpPr>
          <p:cNvPr id="193568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93569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19357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19357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19357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26EAAA-F3C7-4FDF-BCB5-A7CC2E6D43C5}" type="slidenum">
              <a:rPr lang="es-ES_tradnl">
                <a:solidFill>
                  <a:srgbClr val="3333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90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68" grpId="0"/>
      <p:bldP spid="193569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193539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0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41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2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43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4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5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6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7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8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9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0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1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2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53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4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55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6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7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8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9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0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1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2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3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4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5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083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2084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333300"/>
                </a:solidFill>
                <a:latin typeface="Tahoma" charset="0"/>
              </a:endParaRPr>
            </a:p>
          </p:txBody>
        </p:sp>
      </p:grpSp>
      <p:sp>
        <p:nvSpPr>
          <p:cNvPr id="193568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93569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19357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19357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19357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26EAAA-F3C7-4FDF-BCB5-A7CC2E6D43C5}" type="slidenum">
              <a:rPr lang="es-ES_tradnl">
                <a:solidFill>
                  <a:srgbClr val="3333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45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68" grpId="0"/>
      <p:bldP spid="193569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La </a:t>
            </a:r>
            <a:r>
              <a:rPr lang="en-US" b="1" dirty="0" err="1" smtClean="0"/>
              <a:t>Predicación</a:t>
            </a:r>
            <a:r>
              <a:rPr lang="en-US" b="1" dirty="0" smtClean="0"/>
              <a:t> (#8)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0" dirty="0" smtClean="0">
                <a:latin typeface="Algerian" pitchFamily="82" charset="0"/>
              </a:rPr>
              <a:t>REPASO:</a:t>
            </a:r>
          </a:p>
          <a:p>
            <a:pPr eaLnBrk="1" hangingPunct="1"/>
            <a:r>
              <a:rPr lang="en-US" b="0" dirty="0" smtClean="0">
                <a:latin typeface="Algerian" pitchFamily="82" charset="0"/>
              </a:rPr>
              <a:t>La </a:t>
            </a:r>
            <a:r>
              <a:rPr lang="en-US" b="0" dirty="0" err="1" smtClean="0">
                <a:latin typeface="Algerian" pitchFamily="82" charset="0"/>
              </a:rPr>
              <a:t>Proposición</a:t>
            </a:r>
            <a:r>
              <a:rPr lang="en-US" b="0" smtClean="0">
                <a:latin typeface="Algerian" pitchFamily="82" charset="0"/>
              </a:rPr>
              <a:t> del </a:t>
            </a:r>
            <a:r>
              <a:rPr lang="en-US" b="0" dirty="0" err="1" smtClean="0">
                <a:latin typeface="Algerian" pitchFamily="82" charset="0"/>
              </a:rPr>
              <a:t>sermón</a:t>
            </a:r>
            <a:endParaRPr lang="en-US" b="0" dirty="0" smtClean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5995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 Aplicación de la Proposición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smtClean="0"/>
              <a:t>Estudiar el texto con oración por la guianza del </a:t>
            </a:r>
            <a:r>
              <a:rPr lang="en-US" sz="2800" u="sng" smtClean="0"/>
              <a:t>Espiritu</a:t>
            </a:r>
            <a:r>
              <a:rPr lang="en-US" sz="2800" smtClean="0"/>
              <a:t> Santo para determinar el tema exegético.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smtClean="0"/>
              <a:t>Determinar el objectivo de la proposición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Teológico –cambiar o afirmar </a:t>
            </a:r>
            <a:r>
              <a:rPr lang="en-US" sz="2400" u="sng" smtClean="0"/>
              <a:t>conocimientos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smtClean="0"/>
              <a:t>Práctico / ético –cambiar </a:t>
            </a:r>
            <a:r>
              <a:rPr lang="en-US" sz="2400" u="sng" smtClean="0"/>
              <a:t>prácticas</a:t>
            </a:r>
            <a:r>
              <a:rPr lang="en-US" sz="2400" smtClean="0"/>
              <a:t> en la vida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endParaRPr lang="en-US" sz="800" smtClean="0"/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r>
              <a:rPr lang="en-US" sz="2400" smtClean="0"/>
              <a:t>Nota:  </a:t>
            </a:r>
            <a:r>
              <a:rPr lang="en-US" sz="2400" i="1" smtClean="0"/>
              <a:t>Una predicación siempre tiene el propósito de “</a:t>
            </a:r>
            <a:r>
              <a:rPr lang="en-US" sz="2400" i="1" u="sng" smtClean="0"/>
              <a:t>PERSUADIR</a:t>
            </a:r>
            <a:r>
              <a:rPr lang="en-US" sz="2400" i="1" smtClean="0"/>
              <a:t>” por convencer o motivar a un cambio espiritual</a:t>
            </a:r>
            <a:r>
              <a:rPr lang="en-US" sz="240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74257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 Proposición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Práctica:</a:t>
            </a:r>
          </a:p>
          <a:p>
            <a:pPr eaLnBrk="1" hangingPunct="1"/>
            <a:endParaRPr lang="en-US" smtClean="0"/>
          </a:p>
          <a:p>
            <a:pPr lvl="1" algn="ctr" eaLnBrk="1" hangingPunct="1"/>
            <a:r>
              <a:rPr lang="en-US" sz="3600" smtClean="0"/>
              <a:t>Hacer unas “proposiciones” de JUAN 3:16</a:t>
            </a:r>
          </a:p>
        </p:txBody>
      </p:sp>
    </p:spTree>
    <p:extLst>
      <p:ext uri="{BB962C8B-B14F-4D97-AF65-F5344CB8AC3E}">
        <p14:creationId xmlns:p14="http://schemas.microsoft.com/office/powerpoint/2010/main" val="37572080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Practicando con proposciones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7772400" cy="5105400"/>
          </a:xfrm>
        </p:spPr>
        <p:txBody>
          <a:bodyPr/>
          <a:lstStyle/>
          <a:p>
            <a:pPr eaLnBrk="1" hangingPunct="1"/>
            <a:r>
              <a:rPr lang="en-US" dirty="0" err="1" smtClean="0"/>
              <a:t>Hallar</a:t>
            </a:r>
            <a:r>
              <a:rPr lang="en-US" dirty="0" smtClean="0"/>
              <a:t> el </a:t>
            </a:r>
            <a:r>
              <a:rPr lang="en-US" dirty="0" err="1" smtClean="0"/>
              <a:t>tema</a:t>
            </a:r>
            <a:r>
              <a:rPr lang="en-US" dirty="0" smtClean="0"/>
              <a:t> (el </a:t>
            </a:r>
            <a:r>
              <a:rPr lang="en-US" dirty="0" err="1" smtClean="0"/>
              <a:t>subjecto</a:t>
            </a:r>
            <a:r>
              <a:rPr lang="en-US" dirty="0" smtClean="0"/>
              <a:t> de la </a:t>
            </a:r>
            <a:r>
              <a:rPr lang="en-US" dirty="0" err="1" smtClean="0"/>
              <a:t>proposición</a:t>
            </a:r>
            <a:r>
              <a:rPr lang="en-US" dirty="0" smtClean="0"/>
              <a:t>) y la </a:t>
            </a:r>
            <a:r>
              <a:rPr lang="en-US" dirty="0" err="1" smtClean="0"/>
              <a:t>aplicación</a:t>
            </a:r>
            <a:r>
              <a:rPr lang="en-US" dirty="0" smtClean="0"/>
              <a:t> (el </a:t>
            </a:r>
            <a:r>
              <a:rPr lang="en-US" dirty="0" err="1" smtClean="0"/>
              <a:t>complemento</a:t>
            </a:r>
            <a:r>
              <a:rPr lang="en-US" dirty="0" smtClean="0"/>
              <a:t> o </a:t>
            </a:r>
            <a:r>
              <a:rPr lang="en-US" dirty="0" err="1" smtClean="0"/>
              <a:t>predicativo</a:t>
            </a:r>
            <a:r>
              <a:rPr lang="en-US" dirty="0" smtClean="0"/>
              <a:t>) de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0" i="1" u="sng" dirty="0" smtClean="0"/>
              <a:t>SALMO 23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Escribir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proposición</a:t>
            </a:r>
            <a:r>
              <a:rPr lang="en-US" dirty="0" smtClean="0"/>
              <a:t> </a:t>
            </a:r>
            <a:r>
              <a:rPr lang="en-US" dirty="0" err="1" smtClean="0"/>
              <a:t>aplicable</a:t>
            </a:r>
            <a:r>
              <a:rPr lang="en-US" dirty="0" smtClean="0"/>
              <a:t> a</a:t>
            </a:r>
          </a:p>
          <a:p>
            <a:pPr lvl="1" eaLnBrk="1" hangingPunct="1"/>
            <a:r>
              <a:rPr lang="en-US" i="1" dirty="0" smtClean="0"/>
              <a:t>Un </a:t>
            </a:r>
            <a:r>
              <a:rPr lang="en-US" i="1" dirty="0" err="1" smtClean="0"/>
              <a:t>hogar</a:t>
            </a:r>
            <a:r>
              <a:rPr lang="en-US" i="1" dirty="0" smtClean="0"/>
              <a:t> de </a:t>
            </a:r>
            <a:r>
              <a:rPr lang="en-US" i="1" dirty="0" err="1" smtClean="0"/>
              <a:t>ancianos</a:t>
            </a:r>
            <a:endParaRPr lang="en-US" i="1" dirty="0" smtClean="0"/>
          </a:p>
          <a:p>
            <a:pPr lvl="1" eaLnBrk="1" hangingPunct="1"/>
            <a:r>
              <a:rPr lang="en-US" i="1" dirty="0" err="1" smtClean="0"/>
              <a:t>Una</a:t>
            </a:r>
            <a:r>
              <a:rPr lang="en-US" i="1" dirty="0" smtClean="0"/>
              <a:t> junta de </a:t>
            </a:r>
            <a:r>
              <a:rPr lang="en-US" i="1" dirty="0" err="1" smtClean="0"/>
              <a:t>jovenes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3681012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Prácticas para proposiciones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Modifica esta proposiciones:</a:t>
            </a:r>
          </a:p>
          <a:p>
            <a:pPr eaLnBrk="1" hangingPunct="1">
              <a:buFont typeface="Wingdings" pitchFamily="2" charset="2"/>
              <a:buNone/>
            </a:pPr>
            <a:endParaRPr lang="en-US" sz="1400" smtClean="0"/>
          </a:p>
          <a:p>
            <a:pPr eaLnBrk="1" hangingPunct="1"/>
            <a:r>
              <a:rPr lang="en-US" sz="2400" i="1" smtClean="0"/>
              <a:t>(Sujeto)</a:t>
            </a:r>
            <a:r>
              <a:rPr lang="en-US" smtClean="0"/>
              <a:t>  El poder de la oración</a:t>
            </a:r>
          </a:p>
          <a:p>
            <a:pPr eaLnBrk="1" hangingPunct="1"/>
            <a:r>
              <a:rPr lang="en-US" sz="2400" i="1" smtClean="0"/>
              <a:t>(Predicativo)</a:t>
            </a:r>
            <a:r>
              <a:rPr lang="en-US" smtClean="0"/>
              <a:t>  Sirviendo a Dios</a:t>
            </a:r>
          </a:p>
          <a:p>
            <a:pPr eaLnBrk="1" hangingPunct="1"/>
            <a:r>
              <a:rPr lang="en-US" sz="2400" i="1" smtClean="0"/>
              <a:t>(Pregunta)</a:t>
            </a:r>
            <a:r>
              <a:rPr lang="en-US" smtClean="0"/>
              <a:t>  ¿Cómo tener victoria?</a:t>
            </a:r>
          </a:p>
          <a:p>
            <a:pPr eaLnBrk="1" hangingPunct="1"/>
            <a:r>
              <a:rPr lang="en-US" sz="2400" i="1" smtClean="0"/>
              <a:t>(Pasado)</a:t>
            </a:r>
            <a:r>
              <a:rPr lang="en-US" smtClean="0"/>
              <a:t>  Cristo murió por el mundo</a:t>
            </a:r>
          </a:p>
          <a:p>
            <a:pPr eaLnBrk="1" hangingPunct="1"/>
            <a:r>
              <a:rPr lang="en-US" sz="2400" i="1" smtClean="0"/>
              <a:t>(Negativo)</a:t>
            </a:r>
            <a:r>
              <a:rPr lang="en-US" smtClean="0"/>
              <a:t> No tener fe es malo.</a:t>
            </a:r>
          </a:p>
        </p:txBody>
      </p:sp>
    </p:spTree>
    <p:extLst>
      <p:ext uri="{BB962C8B-B14F-4D97-AF65-F5344CB8AC3E}">
        <p14:creationId xmlns:p14="http://schemas.microsoft.com/office/powerpoint/2010/main" val="1805685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La Proposición del Sermón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Otros términos:</a:t>
            </a:r>
          </a:p>
          <a:p>
            <a:pPr lvl="1" eaLnBrk="1" hangingPunct="1"/>
            <a:r>
              <a:rPr lang="en-US" smtClean="0"/>
              <a:t>“Tesis, Idea principal, frase temática”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Una declaración </a:t>
            </a:r>
            <a:r>
              <a:rPr lang="en-US" u="sng" smtClean="0"/>
              <a:t>sencilla</a:t>
            </a:r>
            <a:r>
              <a:rPr lang="en-US" smtClean="0"/>
              <a:t> del tema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Afirma la </a:t>
            </a:r>
            <a:r>
              <a:rPr lang="en-US" u="sng" smtClean="0"/>
              <a:t>principal</a:t>
            </a:r>
            <a:r>
              <a:rPr lang="en-US" smtClean="0"/>
              <a:t> lección espiritual del sermón.</a:t>
            </a:r>
          </a:p>
        </p:txBody>
      </p:sp>
    </p:spTree>
    <p:extLst>
      <p:ext uri="{BB962C8B-B14F-4D97-AF65-F5344CB8AC3E}">
        <p14:creationId xmlns:p14="http://schemas.microsoft.com/office/powerpoint/2010/main" val="41446533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 </a:t>
            </a:r>
            <a:r>
              <a:rPr lang="en-US" dirty="0" err="1" smtClean="0"/>
              <a:t>Proposición</a:t>
            </a:r>
            <a:endParaRPr lang="en-US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24000"/>
            <a:ext cx="7772400" cy="5105400"/>
          </a:xfrm>
        </p:spPr>
        <p:txBody>
          <a:bodyPr/>
          <a:lstStyle/>
          <a:p>
            <a:pPr eaLnBrk="1" hangingPunct="1"/>
            <a:r>
              <a:rPr lang="en-US" dirty="0" err="1" smtClean="0"/>
              <a:t>Expresa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u="sng" dirty="0" err="1" smtClean="0"/>
              <a:t>verdad</a:t>
            </a:r>
            <a:r>
              <a:rPr lang="en-US" dirty="0" smtClean="0"/>
              <a:t> fundamental, </a:t>
            </a:r>
            <a:r>
              <a:rPr lang="en-US" u="sng" dirty="0" smtClean="0"/>
              <a:t>eternal</a:t>
            </a:r>
            <a:r>
              <a:rPr lang="en-US" dirty="0" smtClean="0"/>
              <a:t> y </a:t>
            </a:r>
            <a:r>
              <a:rPr lang="en-US" u="sng" dirty="0" smtClean="0"/>
              <a:t>universal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predicará</a:t>
            </a:r>
            <a:r>
              <a:rPr lang="en-US" dirty="0" smtClean="0"/>
              <a:t>.</a:t>
            </a:r>
          </a:p>
          <a:p>
            <a:pPr lvl="2" eaLnBrk="1" hangingPunct="1"/>
            <a:r>
              <a:rPr lang="en-US" dirty="0" err="1" smtClean="0"/>
              <a:t>Ejemplo</a:t>
            </a:r>
            <a:r>
              <a:rPr lang="en-US" dirty="0" smtClean="0"/>
              <a:t>: El </a:t>
            </a:r>
            <a:r>
              <a:rPr lang="en-US" dirty="0" err="1" smtClean="0"/>
              <a:t>estudio</a:t>
            </a:r>
            <a:r>
              <a:rPr lang="en-US" dirty="0" smtClean="0"/>
              <a:t> </a:t>
            </a:r>
            <a:r>
              <a:rPr lang="en-US" dirty="0" err="1" smtClean="0"/>
              <a:t>diario</a:t>
            </a:r>
            <a:r>
              <a:rPr lang="en-US" dirty="0" smtClean="0"/>
              <a:t> de la </a:t>
            </a:r>
            <a:r>
              <a:rPr lang="en-US" dirty="0" err="1" smtClean="0"/>
              <a:t>Biblia</a:t>
            </a:r>
            <a:r>
              <a:rPr lang="en-US" dirty="0" smtClean="0"/>
              <a:t> </a:t>
            </a:r>
            <a:r>
              <a:rPr lang="en-US" dirty="0" err="1" smtClean="0"/>
              <a:t>nutre</a:t>
            </a:r>
            <a:r>
              <a:rPr lang="en-US" dirty="0" smtClean="0"/>
              <a:t> el alma</a:t>
            </a:r>
          </a:p>
          <a:p>
            <a:pPr lvl="2" eaLnBrk="1" hangingPunct="1"/>
            <a:r>
              <a:rPr lang="en-US" dirty="0" err="1" smtClean="0"/>
              <a:t>Ej</a:t>
            </a:r>
            <a:r>
              <a:rPr lang="en-US" dirty="0" smtClean="0"/>
              <a:t>. 2:  Dios </a:t>
            </a:r>
            <a:r>
              <a:rPr lang="en-US" dirty="0" err="1" smtClean="0"/>
              <a:t>desea</a:t>
            </a:r>
            <a:r>
              <a:rPr lang="en-US" dirty="0" smtClean="0"/>
              <a:t> la </a:t>
            </a:r>
            <a:r>
              <a:rPr lang="en-US" dirty="0" err="1" smtClean="0"/>
              <a:t>adoración</a:t>
            </a:r>
            <a:r>
              <a:rPr lang="en-US" dirty="0" smtClean="0"/>
              <a:t> </a:t>
            </a:r>
            <a:r>
              <a:rPr lang="en-US" dirty="0" err="1" smtClean="0"/>
              <a:t>espiritual</a:t>
            </a:r>
            <a:r>
              <a:rPr lang="en-US" dirty="0" smtClean="0"/>
              <a:t>.</a:t>
            </a:r>
          </a:p>
          <a:p>
            <a:pPr lvl="2" eaLnBrk="1" hangingPunct="1"/>
            <a:endParaRPr lang="en-US" sz="1000" dirty="0" smtClean="0"/>
          </a:p>
          <a:p>
            <a:pPr eaLnBrk="1" hangingPunct="1"/>
            <a:r>
              <a:rPr lang="en-US" dirty="0" smtClean="0"/>
              <a:t>Un </a:t>
            </a:r>
            <a:r>
              <a:rPr lang="en-US" dirty="0" err="1" smtClean="0"/>
              <a:t>sermón</a:t>
            </a:r>
            <a:r>
              <a:rPr lang="en-US" dirty="0" smtClean="0"/>
              <a:t> </a:t>
            </a:r>
            <a:r>
              <a:rPr lang="en-US" dirty="0" err="1" smtClean="0"/>
              <a:t>siempre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u="sng" dirty="0" smtClean="0"/>
              <a:t>UN SOLO</a:t>
            </a:r>
            <a:r>
              <a:rPr lang="en-US" dirty="0" smtClean="0"/>
              <a:t> PUNTO PRINCIPAL</a:t>
            </a:r>
          </a:p>
          <a:p>
            <a:pPr lvl="1" eaLnBrk="1" hangingPunct="1"/>
            <a:r>
              <a:rPr lang="en-US" dirty="0" err="1" smtClean="0"/>
              <a:t>aunque</a:t>
            </a:r>
            <a:r>
              <a:rPr lang="en-US" dirty="0" smtClean="0"/>
              <a:t> 2 o 10 ideas </a:t>
            </a:r>
            <a:r>
              <a:rPr lang="en-US" dirty="0" err="1" smtClean="0"/>
              <a:t>importantes</a:t>
            </a:r>
            <a:r>
              <a:rPr lang="en-US" dirty="0" smtClean="0"/>
              <a:t> </a:t>
            </a:r>
            <a:r>
              <a:rPr lang="en-US" dirty="0" err="1" smtClean="0"/>
              <a:t>apoyan</a:t>
            </a:r>
            <a:r>
              <a:rPr lang="en-US" dirty="0" smtClean="0"/>
              <a:t> o </a:t>
            </a:r>
            <a:r>
              <a:rPr lang="en-US" dirty="0" err="1" smtClean="0"/>
              <a:t>explican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proposición</a:t>
            </a:r>
            <a:r>
              <a:rPr lang="en-US" dirty="0" smtClean="0"/>
              <a:t> central.</a:t>
            </a:r>
          </a:p>
        </p:txBody>
      </p:sp>
    </p:spTree>
    <p:extLst>
      <p:ext uri="{BB962C8B-B14F-4D97-AF65-F5344CB8AC3E}">
        <p14:creationId xmlns:p14="http://schemas.microsoft.com/office/powerpoint/2010/main" val="1607057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Contesta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pregunta</a:t>
            </a:r>
            <a:r>
              <a:rPr lang="en-US" dirty="0" smtClean="0"/>
              <a:t>:  ¿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? ¿Para </a:t>
            </a:r>
            <a:r>
              <a:rPr lang="en-US" dirty="0" err="1" smtClean="0"/>
              <a:t>qué</a:t>
            </a:r>
            <a:r>
              <a:rPr lang="en-US" dirty="0" smtClean="0"/>
              <a:t>?  ¿</a:t>
            </a:r>
            <a:r>
              <a:rPr lang="en-US" dirty="0" err="1" smtClean="0"/>
              <a:t>Cómo</a:t>
            </a:r>
            <a:r>
              <a:rPr lang="en-US" dirty="0" smtClean="0"/>
              <a:t>?... Etc.</a:t>
            </a:r>
          </a:p>
          <a:p>
            <a:endParaRPr lang="en-US" dirty="0"/>
          </a:p>
          <a:p>
            <a:r>
              <a:rPr lang="en-US" dirty="0" smtClean="0"/>
              <a:t>Se </a:t>
            </a:r>
            <a:r>
              <a:rPr lang="en-US" dirty="0" err="1" smtClean="0"/>
              <a:t>expresa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un </a:t>
            </a:r>
            <a:r>
              <a:rPr lang="en-US" dirty="0" err="1" smtClean="0"/>
              <a:t>deber</a:t>
            </a:r>
            <a:r>
              <a:rPr lang="en-US" dirty="0" smtClean="0"/>
              <a:t> </a:t>
            </a:r>
            <a:r>
              <a:rPr lang="en-US" dirty="0" err="1" smtClean="0"/>
              <a:t>basado</a:t>
            </a:r>
            <a:r>
              <a:rPr lang="en-US" dirty="0" smtClean="0"/>
              <a:t> en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verdad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 smtClean="0"/>
          </a:p>
          <a:p>
            <a:r>
              <a:rPr lang="en-US" sz="4000" dirty="0" smtClean="0">
                <a:solidFill>
                  <a:srgbClr val="FF0000"/>
                </a:solidFill>
              </a:rPr>
              <a:t>PUESTO QUE…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DEBEMOS DE …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2459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 Proposición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 sermón es como una frase:  </a:t>
            </a:r>
          </a:p>
          <a:p>
            <a:pPr lvl="1" eaLnBrk="1" hangingPunct="1"/>
            <a:r>
              <a:rPr lang="en-US" sz="3600" smtClean="0"/>
              <a:t>Contiene un “</a:t>
            </a:r>
            <a:r>
              <a:rPr lang="en-US" sz="3600" u="sng" smtClean="0"/>
              <a:t>sujeto</a:t>
            </a:r>
            <a:r>
              <a:rPr lang="en-US" sz="3600" smtClean="0"/>
              <a:t>” (un sustantivo = el tema)</a:t>
            </a:r>
          </a:p>
          <a:p>
            <a:pPr lvl="1" eaLnBrk="1" hangingPunct="1"/>
            <a:endParaRPr lang="en-US" sz="1400" smtClean="0"/>
          </a:p>
          <a:p>
            <a:pPr lvl="1" eaLnBrk="1" hangingPunct="1"/>
            <a:r>
              <a:rPr lang="en-US" sz="3600" smtClean="0"/>
              <a:t>Contiene un “</a:t>
            </a:r>
            <a:r>
              <a:rPr lang="en-US" sz="3600" u="sng" smtClean="0"/>
              <a:t>predicativo”</a:t>
            </a:r>
            <a:r>
              <a:rPr lang="en-US" sz="3600" smtClean="0"/>
              <a:t> (complemento = verbos y explicaciones del tema)</a:t>
            </a:r>
          </a:p>
          <a:p>
            <a:pPr lvl="2" eaLnBrk="1" hangingPunct="1"/>
            <a:r>
              <a:rPr lang="en-US" sz="3200" smtClean="0"/>
              <a:t>Ejemplo:  La oración cambia vidas</a:t>
            </a:r>
          </a:p>
        </p:txBody>
      </p:sp>
    </p:spTree>
    <p:extLst>
      <p:ext uri="{BB962C8B-B14F-4D97-AF65-F5344CB8AC3E}">
        <p14:creationId xmlns:p14="http://schemas.microsoft.com/office/powerpoint/2010/main" val="25804502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La </a:t>
            </a:r>
            <a:r>
              <a:rPr lang="en-US" sz="4000" dirty="0" err="1" smtClean="0"/>
              <a:t>Proposición</a:t>
            </a:r>
            <a:r>
              <a:rPr lang="en-US" sz="4000" dirty="0" smtClean="0"/>
              <a:t>: 1. Su </a:t>
            </a:r>
            <a:r>
              <a:rPr lang="en-US" sz="4000" dirty="0" err="1" smtClean="0"/>
              <a:t>Importancia</a:t>
            </a:r>
            <a:endParaRPr lang="en-US" sz="40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7543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1.  </a:t>
            </a:r>
            <a:r>
              <a:rPr lang="en-US" sz="2800" dirty="0" err="1" smtClean="0"/>
              <a:t>Es</a:t>
            </a:r>
            <a:r>
              <a:rPr lang="en-US" sz="2800" dirty="0" smtClean="0"/>
              <a:t> la base del </a:t>
            </a:r>
            <a:r>
              <a:rPr lang="en-US" sz="2800" u="sng" dirty="0" err="1" smtClean="0"/>
              <a:t>desarrollo</a:t>
            </a:r>
            <a:r>
              <a:rPr lang="en-US" sz="2800" dirty="0" smtClean="0"/>
              <a:t> (</a:t>
            </a:r>
            <a:r>
              <a:rPr lang="en-US" sz="2800" dirty="0" err="1" smtClean="0"/>
              <a:t>estructura</a:t>
            </a:r>
            <a:r>
              <a:rPr lang="en-US" sz="2800" dirty="0" smtClean="0"/>
              <a:t>) del </a:t>
            </a:r>
            <a:r>
              <a:rPr lang="en-US" sz="2800" dirty="0" err="1" smtClean="0"/>
              <a:t>sermón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Demuestra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a </a:t>
            </a:r>
            <a:r>
              <a:rPr lang="en-US" sz="2400" dirty="0" err="1" smtClean="0"/>
              <a:t>enseñar</a:t>
            </a:r>
            <a:r>
              <a:rPr lang="en-US" sz="2400" dirty="0" smtClean="0"/>
              <a:t> el </a:t>
            </a:r>
            <a:r>
              <a:rPr lang="en-US" sz="2400" dirty="0" err="1" smtClean="0"/>
              <a:t>sermón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Muestra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sermón</a:t>
            </a:r>
            <a:r>
              <a:rPr lang="en-US" sz="2400" dirty="0" smtClean="0"/>
              <a:t>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/>
              <a:t>Enseñar</a:t>
            </a:r>
            <a:endParaRPr lang="en-US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/>
              <a:t>Motivar</a:t>
            </a:r>
            <a:endParaRPr lang="en-US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/>
              <a:t>Animar</a:t>
            </a:r>
            <a:endParaRPr lang="en-US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dirty="0" err="1" smtClean="0"/>
              <a:t>Convencer</a:t>
            </a:r>
            <a:endParaRPr lang="en-US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Traer </a:t>
            </a:r>
            <a:r>
              <a:rPr lang="en-US" sz="2000" dirty="0" err="1" smtClean="0"/>
              <a:t>convicción</a:t>
            </a:r>
            <a:r>
              <a:rPr lang="en-US" sz="2000" dirty="0" smtClean="0"/>
              <a:t> de un </a:t>
            </a:r>
            <a:r>
              <a:rPr lang="en-US" sz="2000" dirty="0" err="1" smtClean="0"/>
              <a:t>pecado</a:t>
            </a:r>
            <a:r>
              <a:rPr lang="en-US" sz="2000" dirty="0" smtClean="0"/>
              <a:t>, etc.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2.  </a:t>
            </a:r>
            <a:r>
              <a:rPr lang="en-US" sz="2800" dirty="0" err="1" smtClean="0"/>
              <a:t>Determina</a:t>
            </a:r>
            <a:r>
              <a:rPr lang="en-US" sz="2800" dirty="0" smtClean="0"/>
              <a:t> la </a:t>
            </a:r>
            <a:r>
              <a:rPr lang="en-US" sz="2800" dirty="0" err="1" smtClean="0"/>
              <a:t>aplicación</a:t>
            </a:r>
            <a:r>
              <a:rPr lang="en-US" sz="2800" dirty="0" smtClean="0"/>
              <a:t> e </a:t>
            </a:r>
            <a:r>
              <a:rPr lang="en-US" sz="2800" u="sng" dirty="0" err="1" smtClean="0"/>
              <a:t>interés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el </a:t>
            </a:r>
            <a:r>
              <a:rPr lang="en-US" sz="2800" dirty="0" err="1" smtClean="0"/>
              <a:t>oyente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578714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La </a:t>
            </a:r>
            <a:r>
              <a:rPr lang="en-US" sz="4000" dirty="0" err="1" smtClean="0"/>
              <a:t>Proposición</a:t>
            </a:r>
            <a:r>
              <a:rPr lang="en-US" sz="4000" dirty="0" smtClean="0"/>
              <a:t>: </a:t>
            </a:r>
            <a:br>
              <a:rPr lang="en-US" sz="4000" dirty="0" smtClean="0"/>
            </a:br>
            <a:r>
              <a:rPr lang="en-US" sz="4000" dirty="0" smtClean="0"/>
              <a:t>2.Su </a:t>
            </a:r>
            <a:r>
              <a:rPr lang="en-US" sz="4000" dirty="0" err="1" smtClean="0"/>
              <a:t>determinación</a:t>
            </a:r>
            <a:endParaRPr lang="en-US" sz="4000" dirty="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Estudiar el texto con detalle para </a:t>
            </a:r>
            <a:r>
              <a:rPr lang="en-US" u="sng" smtClean="0"/>
              <a:t>interpretarla</a:t>
            </a:r>
            <a:r>
              <a:rPr lang="en-US" smtClean="0"/>
              <a:t> correctamente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b="0" i="1" smtClean="0"/>
              <a:t>No predicar lo que la Biblia no dice</a:t>
            </a:r>
            <a:r>
              <a:rPr lang="en-US" smtClean="0"/>
              <a:t>.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endParaRPr lang="en-US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Determinar el “</a:t>
            </a:r>
            <a:r>
              <a:rPr lang="en-US" u="sng" smtClean="0"/>
              <a:t>tema</a:t>
            </a:r>
            <a:r>
              <a:rPr lang="en-US" smtClean="0"/>
              <a:t> exegético” y el </a:t>
            </a:r>
            <a:r>
              <a:rPr lang="en-US" u="sng" smtClean="0"/>
              <a:t>desarrollo</a:t>
            </a:r>
            <a:r>
              <a:rPr lang="en-US" smtClean="0"/>
              <a:t> bíblico y escribir una frase con la dos partes: 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Sujeto = ¿De qué va a hablar?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mtClean="0"/>
              <a:t>Complemento = ¿Qué dice del sujeto?</a:t>
            </a:r>
          </a:p>
        </p:txBody>
      </p:sp>
    </p:spTree>
    <p:extLst>
      <p:ext uri="{BB962C8B-B14F-4D97-AF65-F5344CB8AC3E}">
        <p14:creationId xmlns:p14="http://schemas.microsoft.com/office/powerpoint/2010/main" val="6771013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3. </a:t>
            </a:r>
            <a:r>
              <a:rPr lang="en-US" sz="4000" dirty="0" err="1" smtClean="0"/>
              <a:t>Principios</a:t>
            </a:r>
            <a:r>
              <a:rPr lang="en-US" sz="4000" dirty="0" smtClean="0"/>
              <a:t> </a:t>
            </a:r>
            <a:r>
              <a:rPr lang="en-US" sz="4000" dirty="0" err="1" smtClean="0"/>
              <a:t>para</a:t>
            </a:r>
            <a:r>
              <a:rPr lang="en-US" sz="4000" dirty="0" smtClean="0"/>
              <a:t> </a:t>
            </a:r>
            <a:r>
              <a:rPr lang="en-US" sz="4000" dirty="0" err="1" smtClean="0"/>
              <a:t>una</a:t>
            </a:r>
            <a:r>
              <a:rPr lang="en-US" sz="4000" dirty="0" smtClean="0"/>
              <a:t> </a:t>
            </a:r>
            <a:r>
              <a:rPr lang="en-US" sz="4000" dirty="0" err="1" smtClean="0"/>
              <a:t>proposición</a:t>
            </a:r>
            <a:r>
              <a:rPr lang="en-US" sz="4000" dirty="0" smtClean="0"/>
              <a:t> </a:t>
            </a:r>
            <a:r>
              <a:rPr lang="en-US" sz="4000" dirty="0" err="1" smtClean="0"/>
              <a:t>bien</a:t>
            </a:r>
            <a:r>
              <a:rPr lang="en-US" sz="4000" dirty="0" smtClean="0"/>
              <a:t> </a:t>
            </a:r>
            <a:r>
              <a:rPr lang="en-US" sz="4000" dirty="0" err="1" smtClean="0"/>
              <a:t>formulada</a:t>
            </a:r>
            <a:endParaRPr lang="en-US" sz="4000" dirty="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47800"/>
            <a:ext cx="7772400" cy="5410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800" dirty="0" err="1" smtClean="0"/>
              <a:t>Sacar</a:t>
            </a:r>
            <a:r>
              <a:rPr lang="en-US" sz="2800" dirty="0" smtClean="0"/>
              <a:t> la </a:t>
            </a:r>
            <a:r>
              <a:rPr lang="en-US" sz="2800" dirty="0" err="1" smtClean="0"/>
              <a:t>declaración</a:t>
            </a:r>
            <a:r>
              <a:rPr lang="en-US" sz="2800" dirty="0" smtClean="0"/>
              <a:t> del </a:t>
            </a:r>
            <a:r>
              <a:rPr lang="en-US" sz="2800" u="sng" dirty="0" err="1" smtClean="0"/>
              <a:t>texto</a:t>
            </a:r>
            <a:r>
              <a:rPr lang="en-US" sz="2800" dirty="0" smtClean="0"/>
              <a:t> </a:t>
            </a:r>
            <a:r>
              <a:rPr lang="en-US" sz="2800" dirty="0" err="1" smtClean="0"/>
              <a:t>bíblico</a:t>
            </a:r>
            <a:endParaRPr lang="en-US" sz="2800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z="2800" dirty="0" err="1" smtClean="0"/>
              <a:t>Hacer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declaración</a:t>
            </a:r>
            <a:r>
              <a:rPr lang="en-US" sz="2800" dirty="0" smtClean="0"/>
              <a:t> de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verdad</a:t>
            </a:r>
            <a:r>
              <a:rPr lang="en-US" sz="2800" dirty="0" smtClean="0"/>
              <a:t> </a:t>
            </a:r>
            <a:r>
              <a:rPr lang="en-US" sz="2800" u="sng" dirty="0" err="1" smtClean="0"/>
              <a:t>espiritual</a:t>
            </a:r>
            <a:endParaRPr lang="en-US" sz="2800" u="sng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z="2800" dirty="0" err="1" smtClean="0"/>
              <a:t>Hacerla</a:t>
            </a:r>
            <a:r>
              <a:rPr lang="en-US" sz="2800" dirty="0" smtClean="0"/>
              <a:t> un </a:t>
            </a:r>
            <a:r>
              <a:rPr lang="en-US" sz="2800" dirty="0" err="1" smtClean="0"/>
              <a:t>declaración</a:t>
            </a:r>
            <a:r>
              <a:rPr lang="en-US" sz="2800" dirty="0" smtClean="0"/>
              <a:t> </a:t>
            </a:r>
            <a:r>
              <a:rPr lang="en-US" sz="2800" u="sng" dirty="0" smtClean="0"/>
              <a:t>singular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800" dirty="0" err="1" smtClean="0"/>
              <a:t>Hacerla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declaración</a:t>
            </a:r>
            <a:r>
              <a:rPr lang="en-US" sz="2800" dirty="0" smtClean="0"/>
              <a:t> </a:t>
            </a:r>
            <a:r>
              <a:rPr lang="en-US" sz="2800" u="sng" dirty="0" err="1" smtClean="0"/>
              <a:t>positiva</a:t>
            </a:r>
            <a:endParaRPr lang="en-US" sz="2800" u="sng" dirty="0" smtClean="0"/>
          </a:p>
          <a:p>
            <a:pPr marL="1371600" lvl="2" indent="-457200" eaLnBrk="1" hangingPunct="1"/>
            <a:r>
              <a:rPr lang="en-US" sz="2000" i="1" dirty="0" smtClean="0"/>
              <a:t>No </a:t>
            </a:r>
            <a:r>
              <a:rPr lang="en-US" sz="2000" i="1" dirty="0" err="1" smtClean="0"/>
              <a:t>hacerla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una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pregunta</a:t>
            </a:r>
            <a:r>
              <a:rPr lang="en-US" sz="2000" i="1" dirty="0" smtClean="0"/>
              <a:t> o un </a:t>
            </a:r>
            <a:r>
              <a:rPr lang="en-US" sz="2000" i="1" dirty="0" err="1" smtClean="0"/>
              <a:t>negativo</a:t>
            </a:r>
            <a:endParaRPr lang="en-US" sz="2000" i="1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z="2800" dirty="0" err="1" smtClean="0"/>
              <a:t>Hacerla</a:t>
            </a:r>
            <a:r>
              <a:rPr lang="en-US" sz="2800" dirty="0" smtClean="0"/>
              <a:t> </a:t>
            </a:r>
            <a:r>
              <a:rPr lang="en-US" sz="2800" u="sng" dirty="0" err="1" smtClean="0"/>
              <a:t>específica</a:t>
            </a:r>
            <a:r>
              <a:rPr lang="en-US" sz="2800" dirty="0" smtClean="0"/>
              <a:t>, </a:t>
            </a:r>
            <a:r>
              <a:rPr lang="en-US" sz="2800" dirty="0" err="1" smtClean="0"/>
              <a:t>sencilla</a:t>
            </a:r>
            <a:r>
              <a:rPr lang="en-US" sz="2800" dirty="0" smtClean="0"/>
              <a:t>, </a:t>
            </a:r>
            <a:r>
              <a:rPr lang="en-US" sz="2800" dirty="0" err="1" smtClean="0"/>
              <a:t>clara</a:t>
            </a:r>
            <a:r>
              <a:rPr lang="en-US" sz="2800" dirty="0" smtClean="0"/>
              <a:t> y </a:t>
            </a:r>
            <a:r>
              <a:rPr lang="en-US" sz="2800" u="sng" dirty="0" err="1" smtClean="0"/>
              <a:t>práctica</a:t>
            </a:r>
            <a:r>
              <a:rPr lang="en-US" sz="2800" u="sng" dirty="0" smtClean="0"/>
              <a:t>…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800" u="sng" dirty="0" err="1" smtClean="0"/>
              <a:t>Una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declaración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Cristocéntrica</a:t>
            </a:r>
            <a:endParaRPr lang="en-US" sz="2800" u="sng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US" sz="2800" u="sng" dirty="0" err="1" smtClean="0"/>
              <a:t>Relacionarla</a:t>
            </a:r>
            <a:r>
              <a:rPr lang="en-US" sz="2800" dirty="0" smtClean="0"/>
              <a:t> con </a:t>
            </a:r>
            <a:r>
              <a:rPr lang="en-US" sz="2800" dirty="0" err="1" smtClean="0"/>
              <a:t>todas</a:t>
            </a:r>
            <a:r>
              <a:rPr lang="en-US" sz="2800" dirty="0" smtClean="0"/>
              <a:t> </a:t>
            </a:r>
            <a:r>
              <a:rPr lang="en-US" sz="2800" dirty="0" err="1" smtClean="0"/>
              <a:t>las</a:t>
            </a:r>
            <a:r>
              <a:rPr lang="en-US" sz="2800" dirty="0" smtClean="0"/>
              <a:t> </a:t>
            </a:r>
            <a:r>
              <a:rPr lang="en-US" sz="2800" dirty="0" err="1" smtClean="0"/>
              <a:t>divisiones</a:t>
            </a:r>
            <a:r>
              <a:rPr lang="en-US" sz="2800" dirty="0" smtClean="0"/>
              <a:t> </a:t>
            </a:r>
            <a:r>
              <a:rPr lang="en-US" sz="2800" dirty="0" err="1" smtClean="0"/>
              <a:t>principales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7254828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Determinando la proposición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La proposición es la contestación de una pregunta, así que: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800" smtClean="0"/>
              <a:t>Escribe una </a:t>
            </a:r>
            <a:r>
              <a:rPr lang="en-US" sz="2800" u="sng" smtClean="0"/>
              <a:t>pregunta</a:t>
            </a:r>
            <a:r>
              <a:rPr lang="en-US" sz="2800" smtClean="0"/>
              <a:t> para contestar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smtClean="0"/>
              <a:t>¿</a:t>
            </a:r>
            <a:r>
              <a:rPr lang="en-US" sz="2000" i="1" smtClean="0"/>
              <a:t>Cómo?   ¿Por qué?  ¿Quién?, etc</a:t>
            </a:r>
            <a:r>
              <a:rPr lang="en-US" sz="2000" smtClean="0"/>
              <a:t>.</a:t>
            </a:r>
          </a:p>
          <a:p>
            <a:pPr marL="990600" lvl="1" indent="-533400" eaLnBrk="1" hangingPunct="1">
              <a:lnSpc>
                <a:spcPct val="80000"/>
              </a:lnSpc>
            </a:pPr>
            <a:endParaRPr lang="en-US" sz="12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800" smtClean="0"/>
              <a:t>Escribe la frase que </a:t>
            </a:r>
            <a:r>
              <a:rPr lang="en-US" sz="2800" u="sng" smtClean="0"/>
              <a:t>contesta</a:t>
            </a:r>
            <a:r>
              <a:rPr lang="en-US" sz="2800" smtClean="0"/>
              <a:t> la pregunta en tiempo </a:t>
            </a:r>
            <a:r>
              <a:rPr lang="en-US" sz="2800" u="sng" smtClean="0"/>
              <a:t>PRESENTE</a:t>
            </a:r>
            <a:r>
              <a:rPr lang="en-US" sz="2800" smtClean="0"/>
              <a:t>.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smtClean="0"/>
              <a:t>Ej: NO “Elías oró”, sino “El creyente debe orar como Elías”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sz="120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800" smtClean="0"/>
              <a:t>Determina las ideas que </a:t>
            </a:r>
            <a:r>
              <a:rPr lang="en-US" sz="2800" u="sng" smtClean="0"/>
              <a:t>apoyan</a:t>
            </a:r>
            <a:r>
              <a:rPr lang="en-US" sz="2800" smtClean="0"/>
              <a:t> el tema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sz="2000" smtClean="0"/>
              <a:t>Ej. </a:t>
            </a:r>
            <a:r>
              <a:rPr lang="en-US" sz="2000" i="1" smtClean="0"/>
              <a:t>¿Cómo orar? – Ora como Dios manda</a:t>
            </a:r>
          </a:p>
        </p:txBody>
      </p:sp>
    </p:spTree>
    <p:extLst>
      <p:ext uri="{BB962C8B-B14F-4D97-AF65-F5344CB8AC3E}">
        <p14:creationId xmlns:p14="http://schemas.microsoft.com/office/powerpoint/2010/main" val="14528240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porting Progress or Status">
  <a:themeElements>
    <a:clrScheme name="Reporting Progress or 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Reporting Progress or Statu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eporting Progress or Status">
  <a:themeElements>
    <a:clrScheme name="Reporting Progress or 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Reporting Progress or Statu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580</Words>
  <Application>Microsoft Office PowerPoint</Application>
  <PresentationFormat>On-screen Show (4:3)</PresentationFormat>
  <Paragraphs>104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Reporting Progress or Status</vt:lpstr>
      <vt:lpstr>1_Reporting Progress or Status</vt:lpstr>
      <vt:lpstr>La Predicación (#8)</vt:lpstr>
      <vt:lpstr>La Proposición del Sermón</vt:lpstr>
      <vt:lpstr>La Proposición</vt:lpstr>
      <vt:lpstr>PowerPoint Presentation</vt:lpstr>
      <vt:lpstr>La Proposición</vt:lpstr>
      <vt:lpstr>La Proposición: 1. Su Importancia</vt:lpstr>
      <vt:lpstr>La Proposición:  2.Su determinación</vt:lpstr>
      <vt:lpstr>3. Principios para una proposición bien formulada</vt:lpstr>
      <vt:lpstr>Determinando la proposición</vt:lpstr>
      <vt:lpstr>La Aplicación de la Proposición</vt:lpstr>
      <vt:lpstr>La Proposición</vt:lpstr>
      <vt:lpstr>Practicando con proposciones</vt:lpstr>
      <vt:lpstr>Prácticas para proposiciones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Predicación (#8)</dc:title>
  <dc:creator>Iglesia Biblica Bautista Ant</dc:creator>
  <cp:lastModifiedBy>Iglesia Biblica Bautista Ant</cp:lastModifiedBy>
  <cp:revision>2</cp:revision>
  <dcterms:created xsi:type="dcterms:W3CDTF">2011-11-03T00:30:29Z</dcterms:created>
  <dcterms:modified xsi:type="dcterms:W3CDTF">2011-11-03T00:49:11Z</dcterms:modified>
</cp:coreProperties>
</file>