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8" y="-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28A1E-9A15-4C86-97F9-86122B4E9E70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042DB2-8074-4EAD-9523-4E15284FF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0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6BDB8-BC65-48D5-A128-784133A59892}" type="slidenum">
              <a:rPr lang="es-ES_tradnl">
                <a:solidFill>
                  <a:prstClr val="black"/>
                </a:solidFill>
              </a:rPr>
              <a:pPr/>
              <a:t>1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85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219158-0DA9-4A89-A836-4532FE71024C}" type="slidenum">
              <a:rPr lang="es-ES_tradnl">
                <a:solidFill>
                  <a:prstClr val="black"/>
                </a:solidFill>
              </a:rPr>
              <a:pPr/>
              <a:t>10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604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B5CD58-E6E4-4EC7-981D-281BA082CA04}" type="slidenum">
              <a:rPr lang="es-ES_tradnl">
                <a:solidFill>
                  <a:prstClr val="black"/>
                </a:solidFill>
              </a:rPr>
              <a:pPr/>
              <a:t>11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606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9CD9A1-8D23-4FDA-91DD-3198D58D723D}" type="slidenum">
              <a:rPr lang="es-ES_tradnl">
                <a:solidFill>
                  <a:prstClr val="black"/>
                </a:solidFill>
              </a:rPr>
              <a:pPr/>
              <a:t>12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608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B5F997-EFF2-4F58-AFC5-65FA13955ACD}" type="slidenum">
              <a:rPr lang="es-ES_tradnl">
                <a:solidFill>
                  <a:prstClr val="black"/>
                </a:solidFill>
              </a:rPr>
              <a:pPr/>
              <a:t>13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610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301EE0-CF44-48BB-87BD-7552BFCA144A}" type="slidenum">
              <a:rPr lang="es-ES_tradnl">
                <a:solidFill>
                  <a:prstClr val="black"/>
                </a:solidFill>
              </a:rPr>
              <a:pPr/>
              <a:t>14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612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5097C9-DB2B-4285-977D-81F2387DFBD3}" type="slidenum">
              <a:rPr lang="es-ES_tradnl">
                <a:solidFill>
                  <a:prstClr val="black"/>
                </a:solidFill>
              </a:rPr>
              <a:pPr/>
              <a:t>15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614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334DAB-2745-4660-8F63-125CEF0EA5C4}" type="slidenum">
              <a:rPr lang="es-ES_tradnl">
                <a:solidFill>
                  <a:prstClr val="black"/>
                </a:solidFill>
              </a:rPr>
              <a:pPr/>
              <a:t>16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616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8AD539-9DFA-43CC-BEE3-E7D7327C31BF}" type="slidenum">
              <a:rPr lang="es-ES_tradnl">
                <a:solidFill>
                  <a:prstClr val="black"/>
                </a:solidFill>
              </a:rPr>
              <a:pPr/>
              <a:t>2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87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92251A-1546-4D74-BFF9-774BC84F60B8}" type="slidenum">
              <a:rPr lang="es-ES_tradnl">
                <a:solidFill>
                  <a:prstClr val="black"/>
                </a:solidFill>
              </a:rPr>
              <a:pPr/>
              <a:t>3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89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EFECBD-69A2-45B2-A8BC-9E608712E3A1}" type="slidenum">
              <a:rPr lang="es-ES_tradnl">
                <a:solidFill>
                  <a:prstClr val="black"/>
                </a:solidFill>
              </a:rPr>
              <a:pPr/>
              <a:t>4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91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EEC0D-27C4-4A70-8241-AB299FB0C86F}" type="slidenum">
              <a:rPr lang="es-ES_tradnl">
                <a:solidFill>
                  <a:prstClr val="black"/>
                </a:solidFill>
              </a:rPr>
              <a:pPr/>
              <a:t>5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93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BC58E7-63C5-4E31-855B-9CEA3D7DFA1E}" type="slidenum">
              <a:rPr lang="es-ES_tradnl">
                <a:solidFill>
                  <a:prstClr val="black"/>
                </a:solidFill>
              </a:rPr>
              <a:pPr/>
              <a:t>6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95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13C446-94EF-4F2E-827E-03E726D1DA8E}" type="slidenum">
              <a:rPr lang="es-ES_tradnl">
                <a:solidFill>
                  <a:prstClr val="black"/>
                </a:solidFill>
              </a:rPr>
              <a:pPr/>
              <a:t>7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98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F4BE06-3CBF-499B-BC50-211E68021419}" type="slidenum">
              <a:rPr lang="es-ES_tradnl">
                <a:solidFill>
                  <a:prstClr val="black"/>
                </a:solidFill>
              </a:rPr>
              <a:pPr/>
              <a:t>8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600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4ECB4-EEAB-43DE-BE77-85015AF6B78C}" type="slidenum">
              <a:rPr lang="es-ES_tradnl">
                <a:solidFill>
                  <a:prstClr val="black"/>
                </a:solidFill>
              </a:rPr>
              <a:pPr/>
              <a:t>9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602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68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83683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583684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83685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58368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8368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8368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58368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58369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8369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8369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8369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8369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8369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58369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s-ES" noProof="0" smtClean="0"/>
              <a:t>Click to edit Master title style</a:t>
            </a:r>
          </a:p>
        </p:txBody>
      </p:sp>
      <p:sp>
        <p:nvSpPr>
          <p:cNvPr id="58369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 smtClean="0"/>
              <a:t>Click to edit Master subtitle style</a:t>
            </a:r>
          </a:p>
        </p:txBody>
      </p:sp>
      <p:sp>
        <p:nvSpPr>
          <p:cNvPr id="583698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583699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583700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383D9DD-7B40-4C0E-A9F7-F8685A9E8C41}" type="slidenum">
              <a:rPr lang="es-ES">
                <a:solidFill>
                  <a:srgbClr val="FFFFFF"/>
                </a:solidFill>
              </a:rPr>
              <a:pPr/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688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3FD58-8EA5-4F99-9E39-36B5591BFD45}" type="slidenum">
              <a:rPr lang="es-ES">
                <a:solidFill>
                  <a:srgbClr val="FFFFFF"/>
                </a:solidFill>
              </a:rPr>
              <a:pPr/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235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D35E2-8DF8-4C70-81D2-CF670DD08591}" type="slidenum">
              <a:rPr lang="es-ES">
                <a:solidFill>
                  <a:srgbClr val="FFFFFF"/>
                </a:solidFill>
              </a:rPr>
              <a:pPr/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20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AA7EB-F53B-489D-9084-5F4D4F78F1DF}" type="slidenum">
              <a:rPr lang="es-ES">
                <a:solidFill>
                  <a:srgbClr val="FFFFFF"/>
                </a:solidFill>
              </a:rPr>
              <a:pPr/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437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27134-72EC-4708-AB6E-78DB9013A2C2}" type="slidenum">
              <a:rPr lang="es-ES">
                <a:solidFill>
                  <a:srgbClr val="FFFFFF"/>
                </a:solidFill>
              </a:rPr>
              <a:pPr/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856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CAE0B-2AFB-4B3C-BE91-5CBF340625F8}" type="slidenum">
              <a:rPr lang="es-ES">
                <a:solidFill>
                  <a:srgbClr val="FFFFFF"/>
                </a:solidFill>
              </a:rPr>
              <a:pPr/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190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B557C-2950-4470-82F2-DFD0C78CCA9A}" type="slidenum">
              <a:rPr lang="es-ES">
                <a:solidFill>
                  <a:srgbClr val="FFFFFF"/>
                </a:solidFill>
              </a:rPr>
              <a:pPr/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38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B4474-37FA-4F39-937D-8599826F05D8}" type="slidenum">
              <a:rPr lang="es-ES">
                <a:solidFill>
                  <a:srgbClr val="FFFFFF"/>
                </a:solidFill>
              </a:rPr>
              <a:pPr/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65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F84A6-4642-4F65-8240-3A8F81695FAD}" type="slidenum">
              <a:rPr lang="es-ES">
                <a:solidFill>
                  <a:srgbClr val="FFFFFF"/>
                </a:solidFill>
              </a:rPr>
              <a:pPr/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944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6A5C2-E9C9-4EF3-A981-4A11F673A49D}" type="slidenum">
              <a:rPr lang="es-ES">
                <a:solidFill>
                  <a:srgbClr val="FFFFFF"/>
                </a:solidFill>
              </a:rPr>
              <a:pPr/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934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E4DA1-DA9E-4BD5-8738-15F88900EA75}" type="slidenum">
              <a:rPr lang="es-ES">
                <a:solidFill>
                  <a:srgbClr val="FFFFFF"/>
                </a:solidFill>
              </a:rPr>
              <a:pPr/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083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65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582659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82660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582661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582662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82663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82664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82665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82666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8266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82668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82669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8267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58267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title style</a:t>
            </a:r>
          </a:p>
        </p:txBody>
      </p:sp>
      <p:sp>
        <p:nvSpPr>
          <p:cNvPr id="58267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  <p:sp>
        <p:nvSpPr>
          <p:cNvPr id="58267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8267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8267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2693B9-93DA-4DB1-B5F6-660922B50F5D}" type="slidenum">
              <a:rPr lang="es-E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96734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4800" i="1" dirty="0"/>
              <a:t>La </a:t>
            </a:r>
            <a:r>
              <a:rPr lang="es-ES" sz="4800" i="1" dirty="0" err="1"/>
              <a:t>Predicacion</a:t>
            </a:r>
            <a:r>
              <a:rPr lang="es-ES" dirty="0"/>
              <a:t> </a:t>
            </a:r>
            <a:r>
              <a:rPr lang="es-ES" sz="3200" dirty="0" smtClean="0"/>
              <a:t>#7</a:t>
            </a:r>
            <a:endParaRPr lang="es-ES" sz="3200" dirty="0"/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z="4400">
                <a:solidFill>
                  <a:srgbClr val="FFFF00"/>
                </a:solidFill>
                <a:latin typeface="Subway" pitchFamily="2" charset="0"/>
              </a:rPr>
              <a:t>El Bosquejo del Sermón</a:t>
            </a:r>
          </a:p>
        </p:txBody>
      </p:sp>
    </p:spTree>
    <p:extLst>
      <p:ext uri="{BB962C8B-B14F-4D97-AF65-F5344CB8AC3E}">
        <p14:creationId xmlns:p14="http://schemas.microsoft.com/office/powerpoint/2010/main" val="114910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Tipos de transiciones</a:t>
            </a:r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/>
              <a:t>Antes o después de cada punto explicar como el punto se relaciona con la idea </a:t>
            </a:r>
            <a:r>
              <a:rPr lang="es-ES" b="1" u="sng">
                <a:solidFill>
                  <a:srgbClr val="FFFF00"/>
                </a:solidFill>
              </a:rPr>
              <a:t>principal</a:t>
            </a:r>
            <a:r>
              <a:rPr lang="es-ES"/>
              <a:t>.</a:t>
            </a:r>
          </a:p>
          <a:p>
            <a:pPr lvl="1">
              <a:lnSpc>
                <a:spcPct val="90000"/>
              </a:lnSpc>
            </a:pPr>
            <a:r>
              <a:rPr lang="es-ES"/>
              <a:t>Muestra como una idea guía a otra</a:t>
            </a:r>
          </a:p>
          <a:p>
            <a:pPr>
              <a:lnSpc>
                <a:spcPct val="90000"/>
              </a:lnSpc>
            </a:pPr>
            <a:r>
              <a:rPr lang="es-ES" b="1" u="sng">
                <a:solidFill>
                  <a:srgbClr val="FFFF00"/>
                </a:solidFill>
              </a:rPr>
              <a:t>Revisar</a:t>
            </a:r>
            <a:r>
              <a:rPr lang="es-ES"/>
              <a:t> cada punto y como apoyan la idea principal.</a:t>
            </a:r>
          </a:p>
          <a:p>
            <a:pPr>
              <a:lnSpc>
                <a:spcPct val="90000"/>
              </a:lnSpc>
            </a:pPr>
            <a:r>
              <a:rPr lang="es-ES"/>
              <a:t>Crear </a:t>
            </a:r>
            <a:r>
              <a:rPr lang="es-ES" b="1" u="sng">
                <a:solidFill>
                  <a:srgbClr val="FFFF00"/>
                </a:solidFill>
              </a:rPr>
              <a:t>interés</a:t>
            </a:r>
            <a:r>
              <a:rPr lang="es-ES"/>
              <a:t> para el próximo punto.</a:t>
            </a:r>
          </a:p>
          <a:p>
            <a:pPr>
              <a:lnSpc>
                <a:spcPct val="90000"/>
              </a:lnSpc>
            </a:pPr>
            <a:r>
              <a:rPr lang="es-ES"/>
              <a:t>Relacionar la idea con la </a:t>
            </a:r>
            <a:r>
              <a:rPr lang="es-ES" b="1" u="sng">
                <a:solidFill>
                  <a:srgbClr val="FFFF00"/>
                </a:solidFill>
              </a:rPr>
              <a:t>conclusión</a:t>
            </a:r>
          </a:p>
        </p:txBody>
      </p:sp>
    </p:spTree>
    <p:extLst>
      <p:ext uri="{BB962C8B-B14F-4D97-AF65-F5344CB8AC3E}">
        <p14:creationId xmlns:p14="http://schemas.microsoft.com/office/powerpoint/2010/main" val="2324479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/>
              <a:t>Principios para</a:t>
            </a:r>
            <a:r>
              <a:rPr lang="es-ES"/>
              <a:t> </a:t>
            </a:r>
            <a:r>
              <a:rPr lang="es-ES">
                <a:solidFill>
                  <a:srgbClr val="FFFF00"/>
                </a:solidFill>
              </a:rPr>
              <a:t>Subdivisiones</a:t>
            </a:r>
          </a:p>
        </p:txBody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Apoya la idea principal</a:t>
            </a:r>
          </a:p>
          <a:p>
            <a:r>
              <a:rPr lang="es-ES"/>
              <a:t>Explica o amplifica la idea de la división mayor</a:t>
            </a:r>
          </a:p>
          <a:p>
            <a:r>
              <a:rPr lang="es-ES"/>
              <a:t>Es paralelo con otras subdivisiones</a:t>
            </a:r>
          </a:p>
          <a:p>
            <a:pPr lvl="1"/>
            <a:r>
              <a:rPr lang="es-ES"/>
              <a:t>Ejemplo:  Salmo 23:1--El Pastor Ideal </a:t>
            </a:r>
          </a:p>
          <a:p>
            <a:pPr lvl="2"/>
            <a:r>
              <a:rPr lang="es-ES"/>
              <a:t>El Pastor Poderoso (“Yo soy”); Presente (“es”); Personal (“mi”; Proveedor (“nada me faltará”)</a:t>
            </a:r>
          </a:p>
        </p:txBody>
      </p:sp>
    </p:spTree>
    <p:extLst>
      <p:ext uri="{BB962C8B-B14F-4D97-AF65-F5344CB8AC3E}">
        <p14:creationId xmlns:p14="http://schemas.microsoft.com/office/powerpoint/2010/main" val="1404263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La </a:t>
            </a:r>
            <a:r>
              <a:rPr lang="es-ES">
                <a:solidFill>
                  <a:srgbClr val="FFFF00"/>
                </a:solidFill>
              </a:rPr>
              <a:t>Conclusión</a:t>
            </a:r>
            <a:r>
              <a:rPr lang="es-ES"/>
              <a:t> del Sermón</a:t>
            </a:r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El punto culminante y el elemento más potente del sermón; deja la impresión final.</a:t>
            </a:r>
          </a:p>
          <a:p>
            <a:endParaRPr lang="es-ES" sz="1000"/>
          </a:p>
          <a:p>
            <a:endParaRPr lang="es-ES" sz="1000"/>
          </a:p>
          <a:p>
            <a:r>
              <a:rPr lang="es-ES"/>
              <a:t>Tiene los propósitos de enfatizar, reafirmar y finalizar la proposición del sermón.</a:t>
            </a:r>
          </a:p>
        </p:txBody>
      </p:sp>
    </p:spTree>
    <p:extLst>
      <p:ext uri="{BB962C8B-B14F-4D97-AF65-F5344CB8AC3E}">
        <p14:creationId xmlns:p14="http://schemas.microsoft.com/office/powerpoint/2010/main" val="733800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533400"/>
            <a:ext cx="7543800" cy="55626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ES" sz="4000"/>
              <a:t>Una conclusión poderosa puede compensar por un sermón mal-presentado</a:t>
            </a:r>
          </a:p>
          <a:p>
            <a:pPr algn="ctr">
              <a:buFont typeface="Wingdings" pitchFamily="2" charset="2"/>
              <a:buNone/>
            </a:pPr>
            <a:endParaRPr lang="es-ES" sz="1400"/>
          </a:p>
          <a:p>
            <a:pPr algn="ctr">
              <a:buFont typeface="Wingdings" pitchFamily="2" charset="2"/>
              <a:buNone/>
            </a:pPr>
            <a:r>
              <a:rPr lang="es-ES" sz="4000"/>
              <a:t>O</a:t>
            </a:r>
          </a:p>
          <a:p>
            <a:pPr algn="ctr">
              <a:buFont typeface="Wingdings" pitchFamily="2" charset="2"/>
              <a:buNone/>
            </a:pPr>
            <a:endParaRPr lang="es-ES" sz="1400"/>
          </a:p>
          <a:p>
            <a:pPr algn="ctr">
              <a:buFont typeface="Wingdings" pitchFamily="2" charset="2"/>
              <a:buNone/>
            </a:pPr>
            <a:r>
              <a:rPr lang="es-ES" sz="4000"/>
              <a:t>Una conclusión pobre puede debilitar o destruir el efecto de todo el sermón anterior.</a:t>
            </a:r>
          </a:p>
        </p:txBody>
      </p:sp>
    </p:spTree>
    <p:extLst>
      <p:ext uri="{BB962C8B-B14F-4D97-AF65-F5344CB8AC3E}">
        <p14:creationId xmlns:p14="http://schemas.microsoft.com/office/powerpoint/2010/main" val="1045552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Formas de Conclusiones</a:t>
            </a:r>
          </a:p>
        </p:txBody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u="sng">
                <a:solidFill>
                  <a:srgbClr val="FFFF00"/>
                </a:solidFill>
              </a:rPr>
              <a:t>Sumario</a:t>
            </a:r>
            <a:r>
              <a:rPr lang="es-ES"/>
              <a:t> o Recapitulación </a:t>
            </a:r>
            <a:r>
              <a:rPr lang="es-ES" sz="2800"/>
              <a:t>– recordar los argumentos que convencen o edifican.</a:t>
            </a:r>
          </a:p>
          <a:p>
            <a:r>
              <a:rPr lang="es-ES" u="sng">
                <a:solidFill>
                  <a:srgbClr val="FFFF00"/>
                </a:solidFill>
              </a:rPr>
              <a:t>Ilustración</a:t>
            </a:r>
            <a:r>
              <a:rPr lang="es-ES"/>
              <a:t> – Demuestra de verdad de la proposición y motiva a aceptarla</a:t>
            </a:r>
          </a:p>
          <a:p>
            <a:r>
              <a:rPr lang="es-ES" u="sng">
                <a:solidFill>
                  <a:srgbClr val="FFFF00"/>
                </a:solidFill>
              </a:rPr>
              <a:t>Aplicación</a:t>
            </a:r>
            <a:r>
              <a:rPr lang="es-ES"/>
              <a:t> a la vida de los oyentes</a:t>
            </a:r>
          </a:p>
          <a:p>
            <a:r>
              <a:rPr lang="es-ES" u="sng">
                <a:solidFill>
                  <a:srgbClr val="FFFF00"/>
                </a:solidFill>
              </a:rPr>
              <a:t>Exhortación</a:t>
            </a:r>
            <a:r>
              <a:rPr lang="es-ES"/>
              <a:t> (motivación) e invitación</a:t>
            </a:r>
          </a:p>
          <a:p>
            <a:r>
              <a:rPr lang="es-ES"/>
              <a:t>Usar una cita bíblica o poesía</a:t>
            </a:r>
          </a:p>
        </p:txBody>
      </p:sp>
    </p:spTree>
    <p:extLst>
      <p:ext uri="{BB962C8B-B14F-4D97-AF65-F5344CB8AC3E}">
        <p14:creationId xmlns:p14="http://schemas.microsoft.com/office/powerpoint/2010/main" val="15023497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Normas </a:t>
            </a:r>
            <a:r>
              <a:rPr lang="es-ES" sz="3600"/>
              <a:t>para</a:t>
            </a:r>
            <a:r>
              <a:rPr lang="es-ES"/>
              <a:t> Conclusiones</a:t>
            </a:r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Normalmente debe ser </a:t>
            </a:r>
            <a:r>
              <a:rPr lang="es-ES" b="1" u="sng">
                <a:solidFill>
                  <a:srgbClr val="FFFF00"/>
                </a:solidFill>
              </a:rPr>
              <a:t>breve</a:t>
            </a:r>
            <a:r>
              <a:rPr lang="es-ES"/>
              <a:t> y siempre ser </a:t>
            </a:r>
            <a:r>
              <a:rPr lang="es-ES" b="1" u="sng">
                <a:solidFill>
                  <a:srgbClr val="FFFF00"/>
                </a:solidFill>
              </a:rPr>
              <a:t>sencilla</a:t>
            </a:r>
          </a:p>
          <a:p>
            <a:endParaRPr lang="es-ES" b="1" u="sng">
              <a:solidFill>
                <a:srgbClr val="FFFF00"/>
              </a:solidFill>
            </a:endParaRPr>
          </a:p>
          <a:p>
            <a:r>
              <a:rPr lang="es-ES"/>
              <a:t>Escoger con cuidado el estilo y las palabras para la invitación para lograr la meta de convencer o motivar.</a:t>
            </a:r>
          </a:p>
        </p:txBody>
      </p:sp>
    </p:spTree>
    <p:extLst>
      <p:ext uri="{BB962C8B-B14F-4D97-AF65-F5344CB8AC3E}">
        <p14:creationId xmlns:p14="http://schemas.microsoft.com/office/powerpoint/2010/main" val="11678826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Práctica #1</a:t>
            </a:r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4800"/>
              <a:t>Preparar un bosquejo de un sermón “</a:t>
            </a:r>
            <a:r>
              <a:rPr lang="es-ES" sz="4800">
                <a:solidFill>
                  <a:srgbClr val="FFFF00"/>
                </a:solidFill>
              </a:rPr>
              <a:t>textual</a:t>
            </a:r>
            <a:r>
              <a:rPr lang="es-ES" sz="4800"/>
              <a:t>” para compartir en la próxima sesión.</a:t>
            </a:r>
          </a:p>
        </p:txBody>
      </p:sp>
    </p:spTree>
    <p:extLst>
      <p:ext uri="{BB962C8B-B14F-4D97-AF65-F5344CB8AC3E}">
        <p14:creationId xmlns:p14="http://schemas.microsoft.com/office/powerpoint/2010/main" val="3875031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3 Partes del Sermón</a:t>
            </a:r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ES" sz="3600" b="1" u="sng">
                <a:solidFill>
                  <a:srgbClr val="FFFF00"/>
                </a:solidFill>
              </a:rPr>
              <a:t>1 Corintios 14:40 (Lucas 1:1)</a:t>
            </a:r>
          </a:p>
          <a:p>
            <a:pPr>
              <a:lnSpc>
                <a:spcPct val="90000"/>
              </a:lnSpc>
            </a:pPr>
            <a:r>
              <a:rPr lang="es-ES" sz="3600" b="1" u="sng">
                <a:solidFill>
                  <a:srgbClr val="FFFF00"/>
                </a:solidFill>
              </a:rPr>
              <a:t>La Introducción</a:t>
            </a:r>
            <a:r>
              <a:rPr lang="es-ES" sz="2800"/>
              <a:t> – captar atención; interesar; demostrar la necesidad del oyente y la importancia del tema.</a:t>
            </a:r>
          </a:p>
          <a:p>
            <a:pPr>
              <a:lnSpc>
                <a:spcPct val="90000"/>
              </a:lnSpc>
            </a:pPr>
            <a:r>
              <a:rPr lang="es-ES" sz="3600" b="1" u="sng">
                <a:solidFill>
                  <a:srgbClr val="FFFF00"/>
                </a:solidFill>
              </a:rPr>
              <a:t>Las Divisiones</a:t>
            </a:r>
            <a:r>
              <a:rPr lang="es-ES" sz="2800"/>
              <a:t> (El bosquejo) – EL desarrollo retórico del sermón : explicación, argumentos, ilustraciones, etc.</a:t>
            </a:r>
          </a:p>
          <a:p>
            <a:pPr>
              <a:lnSpc>
                <a:spcPct val="90000"/>
              </a:lnSpc>
            </a:pPr>
            <a:r>
              <a:rPr lang="es-ES" sz="3600" b="1" u="sng">
                <a:solidFill>
                  <a:srgbClr val="FFFF00"/>
                </a:solidFill>
              </a:rPr>
              <a:t>La Conclusión</a:t>
            </a:r>
            <a:r>
              <a:rPr lang="es-ES" sz="2800"/>
              <a:t> – revisar o invitación</a:t>
            </a:r>
          </a:p>
        </p:txBody>
      </p:sp>
    </p:spTree>
    <p:extLst>
      <p:ext uri="{BB962C8B-B14F-4D97-AF65-F5344CB8AC3E}">
        <p14:creationId xmlns:p14="http://schemas.microsoft.com/office/powerpoint/2010/main" val="19712421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5400" b="0" u="sng"/>
              <a:t>La Introducción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3600"/>
              <a:t>Se prepara </a:t>
            </a:r>
            <a:r>
              <a:rPr lang="es-ES" sz="3600" b="1" u="sng">
                <a:solidFill>
                  <a:srgbClr val="FFFF00"/>
                </a:solidFill>
              </a:rPr>
              <a:t>después</a:t>
            </a:r>
            <a:r>
              <a:rPr lang="es-ES" sz="3600"/>
              <a:t> del bosquejo</a:t>
            </a:r>
          </a:p>
          <a:p>
            <a:endParaRPr lang="es-ES" sz="2000"/>
          </a:p>
          <a:p>
            <a:r>
              <a:rPr lang="es-ES" sz="3600"/>
              <a:t>Lleva a la </a:t>
            </a:r>
            <a:r>
              <a:rPr lang="es-ES" sz="3600" b="1" u="sng">
                <a:solidFill>
                  <a:srgbClr val="FFFF00"/>
                </a:solidFill>
              </a:rPr>
              <a:t>idea</a:t>
            </a:r>
            <a:r>
              <a:rPr lang="es-ES" sz="3600" b="1">
                <a:solidFill>
                  <a:srgbClr val="FFFF00"/>
                </a:solidFill>
              </a:rPr>
              <a:t> </a:t>
            </a:r>
            <a:r>
              <a:rPr lang="es-ES" sz="3600" b="1" u="sng">
                <a:solidFill>
                  <a:srgbClr val="FFFF00"/>
                </a:solidFill>
              </a:rPr>
              <a:t>principal</a:t>
            </a:r>
            <a:endParaRPr lang="es-ES" sz="3600">
              <a:solidFill>
                <a:srgbClr val="FFFF00"/>
              </a:solidFill>
            </a:endParaRPr>
          </a:p>
          <a:p>
            <a:pPr lvl="1"/>
            <a:r>
              <a:rPr lang="es-ES"/>
              <a:t>Todas las ideas progresivas llevan a esto</a:t>
            </a:r>
          </a:p>
          <a:p>
            <a:pPr lvl="1"/>
            <a:r>
              <a:rPr lang="es-ES"/>
              <a:t>No dar explicaciones difíciles allí</a:t>
            </a:r>
          </a:p>
          <a:p>
            <a:pPr lvl="1"/>
            <a:r>
              <a:rPr lang="es-ES"/>
              <a:t>No dar mucha repetición de ideas allí</a:t>
            </a:r>
          </a:p>
        </p:txBody>
      </p:sp>
    </p:spTree>
    <p:extLst>
      <p:ext uri="{BB962C8B-B14F-4D97-AF65-F5344CB8AC3E}">
        <p14:creationId xmlns:p14="http://schemas.microsoft.com/office/powerpoint/2010/main" val="3918855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762000"/>
            <a:ext cx="7543800" cy="5334000"/>
          </a:xfrm>
        </p:spPr>
        <p:txBody>
          <a:bodyPr/>
          <a:lstStyle/>
          <a:p>
            <a:r>
              <a:rPr lang="es-ES" sz="4000"/>
              <a:t>Ser </a:t>
            </a:r>
            <a:r>
              <a:rPr lang="es-ES" sz="4000" u="sng">
                <a:solidFill>
                  <a:srgbClr val="FFFF00"/>
                </a:solidFill>
              </a:rPr>
              <a:t>breve</a:t>
            </a:r>
            <a:r>
              <a:rPr lang="es-ES"/>
              <a:t> (normalmente)</a:t>
            </a:r>
          </a:p>
          <a:p>
            <a:pPr lvl="1"/>
            <a:r>
              <a:rPr lang="es-ES"/>
              <a:t>Escribir cada idea progresiva brevemente en las primeras líneas del bosquejo</a:t>
            </a:r>
          </a:p>
          <a:p>
            <a:endParaRPr lang="es-ES" sz="1600"/>
          </a:p>
          <a:p>
            <a:r>
              <a:rPr lang="es-ES" sz="4000"/>
              <a:t>Generar </a:t>
            </a:r>
            <a:r>
              <a:rPr lang="es-ES" sz="4000" u="sng">
                <a:solidFill>
                  <a:srgbClr val="FFFF00"/>
                </a:solidFill>
              </a:rPr>
              <a:t>buena</a:t>
            </a:r>
            <a:r>
              <a:rPr lang="es-ES" sz="4000">
                <a:solidFill>
                  <a:srgbClr val="FFFF00"/>
                </a:solidFill>
              </a:rPr>
              <a:t> voluntad</a:t>
            </a:r>
            <a:r>
              <a:rPr lang="es-ES" sz="4000"/>
              <a:t> con los oyentes</a:t>
            </a:r>
          </a:p>
          <a:p>
            <a:endParaRPr lang="es-ES" sz="2800"/>
          </a:p>
          <a:p>
            <a:r>
              <a:rPr lang="es-ES" sz="4000"/>
              <a:t>Generar </a:t>
            </a:r>
            <a:r>
              <a:rPr lang="es-ES" sz="4000" u="sng">
                <a:solidFill>
                  <a:srgbClr val="FFFF00"/>
                </a:solidFill>
              </a:rPr>
              <a:t>interés</a:t>
            </a:r>
            <a:r>
              <a:rPr lang="es-ES" sz="4000"/>
              <a:t> en el tema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62843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Las Divisiones Principales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>
              <a:lnSpc>
                <a:spcPct val="90000"/>
              </a:lnSpc>
              <a:buFont typeface="Wingdings" pitchFamily="2" charset="2"/>
              <a:buNone/>
            </a:pPr>
            <a:r>
              <a:rPr lang="es-ES"/>
              <a:t>I- </a:t>
            </a:r>
            <a:r>
              <a:rPr lang="es-ES" u="sng"/>
              <a:t>El valor de las divisiones del sermón</a:t>
            </a:r>
          </a:p>
          <a:p>
            <a:pPr marL="812800" indent="-812800">
              <a:lnSpc>
                <a:spcPct val="90000"/>
              </a:lnSpc>
              <a:buFont typeface="Wingdings" pitchFamily="2" charset="2"/>
              <a:buNone/>
            </a:pPr>
            <a:r>
              <a:rPr lang="es-ES"/>
              <a:t>1.  Hace las ideas </a:t>
            </a:r>
            <a:r>
              <a:rPr lang="es-ES" u="sng">
                <a:solidFill>
                  <a:srgbClr val="FFFF00"/>
                </a:solidFill>
              </a:rPr>
              <a:t>claras</a:t>
            </a:r>
            <a:r>
              <a:rPr lang="es-ES"/>
              <a:t>  - 1 Cor. 14:8-9</a:t>
            </a:r>
          </a:p>
          <a:p>
            <a:pPr marL="812800" indent="-812800">
              <a:lnSpc>
                <a:spcPct val="90000"/>
              </a:lnSpc>
              <a:buFont typeface="Wingdings" pitchFamily="2" charset="2"/>
              <a:buNone/>
            </a:pPr>
            <a:endParaRPr lang="es-ES" sz="900"/>
          </a:p>
          <a:p>
            <a:pPr marL="812800" indent="-812800">
              <a:lnSpc>
                <a:spcPct val="90000"/>
              </a:lnSpc>
              <a:buFont typeface="Wingdings" pitchFamily="2" charset="2"/>
              <a:buNone/>
            </a:pPr>
            <a:r>
              <a:rPr lang="es-ES"/>
              <a:t>2.  Asegura que cada pensamiento tiene relación (</a:t>
            </a:r>
            <a:r>
              <a:rPr lang="es-ES" u="sng">
                <a:solidFill>
                  <a:srgbClr val="FFFF00"/>
                </a:solidFill>
              </a:rPr>
              <a:t>unidad</a:t>
            </a:r>
            <a:r>
              <a:rPr lang="es-ES"/>
              <a:t>) con la idea central</a:t>
            </a:r>
          </a:p>
          <a:p>
            <a:pPr marL="812800" indent="-812800">
              <a:lnSpc>
                <a:spcPct val="90000"/>
              </a:lnSpc>
              <a:buFont typeface="Wingdings" pitchFamily="2" charset="2"/>
              <a:buNone/>
            </a:pPr>
            <a:endParaRPr lang="es-ES" sz="900"/>
          </a:p>
          <a:p>
            <a:pPr marL="812800" indent="-812800">
              <a:lnSpc>
                <a:spcPct val="90000"/>
              </a:lnSpc>
              <a:buFont typeface="Wingdings" pitchFamily="2" charset="2"/>
              <a:buAutoNum type="arabicPeriod" startAt="3"/>
            </a:pPr>
            <a:r>
              <a:rPr lang="es-ES"/>
              <a:t>Ayuda a ver la </a:t>
            </a:r>
            <a:r>
              <a:rPr lang="es-ES" u="sng">
                <a:solidFill>
                  <a:srgbClr val="FFFF00"/>
                </a:solidFill>
              </a:rPr>
              <a:t>relación</a:t>
            </a:r>
            <a:r>
              <a:rPr lang="es-ES"/>
              <a:t> de las ideas entre sí-su importancia y progresión</a:t>
            </a:r>
          </a:p>
          <a:p>
            <a:pPr marL="812800" indent="-812800">
              <a:lnSpc>
                <a:spcPct val="90000"/>
              </a:lnSpc>
              <a:buFont typeface="Wingdings" pitchFamily="2" charset="2"/>
              <a:buAutoNum type="arabicPeriod" startAt="3"/>
            </a:pPr>
            <a:endParaRPr lang="es-ES" sz="1000"/>
          </a:p>
          <a:p>
            <a:pPr marL="812800" indent="-812800">
              <a:lnSpc>
                <a:spcPct val="90000"/>
              </a:lnSpc>
              <a:buFont typeface="Wingdings" pitchFamily="2" charset="2"/>
              <a:buAutoNum type="arabicPeriod" startAt="3"/>
            </a:pPr>
            <a:r>
              <a:rPr lang="es-ES"/>
              <a:t>Ayuda a </a:t>
            </a:r>
            <a:r>
              <a:rPr lang="es-ES" u="sng">
                <a:solidFill>
                  <a:srgbClr val="FFFF00"/>
                </a:solidFill>
              </a:rPr>
              <a:t>recordar</a:t>
            </a:r>
            <a:r>
              <a:rPr lang="es-ES"/>
              <a:t> las ideas </a:t>
            </a:r>
          </a:p>
        </p:txBody>
      </p:sp>
    </p:spTree>
    <p:extLst>
      <p:ext uri="{BB962C8B-B14F-4D97-AF65-F5344CB8AC3E}">
        <p14:creationId xmlns:p14="http://schemas.microsoft.com/office/powerpoint/2010/main" val="193444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533400"/>
            <a:ext cx="7543800" cy="5562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3600" dirty="0"/>
              <a:t>Principios para preparar divisiones</a:t>
            </a:r>
          </a:p>
          <a:p>
            <a:pPr>
              <a:buFont typeface="Wingdings" pitchFamily="2" charset="2"/>
              <a:buNone/>
            </a:pPr>
            <a:endParaRPr lang="es-ES" sz="2800" dirty="0"/>
          </a:p>
          <a:p>
            <a:pPr>
              <a:buFont typeface="Wingdings" pitchFamily="2" charset="2"/>
              <a:buNone/>
            </a:pPr>
            <a:r>
              <a:rPr lang="es-ES" sz="2800" dirty="0"/>
              <a:t>1 – Cada división surge de la </a:t>
            </a:r>
            <a:r>
              <a:rPr lang="es-ES" sz="2800" u="sng" dirty="0">
                <a:solidFill>
                  <a:srgbClr val="FFFF00"/>
                </a:solidFill>
              </a:rPr>
              <a:t>proposición</a:t>
            </a:r>
            <a:r>
              <a:rPr lang="es-ES" sz="2800" dirty="0"/>
              <a:t> (idea principal)</a:t>
            </a:r>
          </a:p>
          <a:p>
            <a:pPr lvl="1"/>
            <a:r>
              <a:rPr lang="es-ES" sz="2400" dirty="0"/>
              <a:t>	Explica o elabora la proposición</a:t>
            </a:r>
          </a:p>
          <a:p>
            <a:pPr>
              <a:buFont typeface="Wingdings" pitchFamily="2" charset="2"/>
              <a:buNone/>
            </a:pPr>
            <a:endParaRPr lang="es-ES" sz="2000" u="sng" dirty="0"/>
          </a:p>
          <a:p>
            <a:pPr>
              <a:buFont typeface="Wingdings" pitchFamily="2" charset="2"/>
              <a:buNone/>
            </a:pPr>
            <a:r>
              <a:rPr lang="es-ES" sz="2800" dirty="0"/>
              <a:t>2 – Cada división debe contener solo </a:t>
            </a:r>
            <a:r>
              <a:rPr lang="es-ES" sz="2800" u="sng" dirty="0">
                <a:solidFill>
                  <a:srgbClr val="FFFF00"/>
                </a:solidFill>
              </a:rPr>
              <a:t>UNA</a:t>
            </a:r>
            <a:r>
              <a:rPr lang="es-ES" sz="2800" dirty="0"/>
              <a:t> idea básica y debe ser </a:t>
            </a:r>
            <a:r>
              <a:rPr lang="es-ES" sz="2800" u="sng" dirty="0">
                <a:solidFill>
                  <a:srgbClr val="FFFF00"/>
                </a:solidFill>
              </a:rPr>
              <a:t>distinta</a:t>
            </a:r>
            <a:r>
              <a:rPr lang="es-ES" sz="2800" dirty="0"/>
              <a:t> de las otras.</a:t>
            </a:r>
          </a:p>
          <a:p>
            <a:pPr lvl="2"/>
            <a:r>
              <a:rPr lang="es-ES" sz="2000" dirty="0"/>
              <a:t>Ejemplo:  1 Cor. 13  “El Amor divino”</a:t>
            </a:r>
          </a:p>
          <a:p>
            <a:pPr lvl="2"/>
            <a:r>
              <a:rPr lang="es-ES" sz="2000" dirty="0"/>
              <a:t>Su preeminencia (1-3); Sus propiedades (4-7); Su permanencia (8-12); </a:t>
            </a:r>
            <a:r>
              <a:rPr lang="es-ES" sz="2000" dirty="0">
                <a:solidFill>
                  <a:schemeClr val="tx2"/>
                </a:solidFill>
              </a:rPr>
              <a:t>Su prolongación</a:t>
            </a:r>
            <a:r>
              <a:rPr lang="es-ES" sz="2000" dirty="0"/>
              <a:t> </a:t>
            </a:r>
            <a:r>
              <a:rPr lang="es-ES" sz="2000" dirty="0">
                <a:solidFill>
                  <a:schemeClr val="tx2"/>
                </a:solidFill>
              </a:rPr>
              <a:t>(13)</a:t>
            </a:r>
          </a:p>
          <a:p>
            <a:pPr lvl="2"/>
            <a:r>
              <a:rPr lang="es-ES" sz="2000" dirty="0"/>
              <a:t>Nota:  puntos 3-4 deben ser uno solo o se repite</a:t>
            </a:r>
          </a:p>
        </p:txBody>
      </p:sp>
    </p:spTree>
    <p:extLst>
      <p:ext uri="{BB962C8B-B14F-4D97-AF65-F5344CB8AC3E}">
        <p14:creationId xmlns:p14="http://schemas.microsoft.com/office/powerpoint/2010/main" val="30636517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609600"/>
            <a:ext cx="7543800" cy="5486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dirty="0"/>
              <a:t>3 – Las divisiones debes tener una </a:t>
            </a:r>
            <a:r>
              <a:rPr lang="es-ES" u="sng" dirty="0">
                <a:solidFill>
                  <a:srgbClr val="FFFF00"/>
                </a:solidFill>
              </a:rPr>
              <a:t>progresión</a:t>
            </a:r>
            <a:r>
              <a:rPr lang="es-ES" dirty="0"/>
              <a:t> evidente que lleva a la invitación final.</a:t>
            </a:r>
          </a:p>
          <a:p>
            <a:pPr lvl="1">
              <a:lnSpc>
                <a:spcPct val="90000"/>
              </a:lnSpc>
            </a:pPr>
            <a:r>
              <a:rPr lang="es-ES" dirty="0"/>
              <a:t>Puede ser cronológico o lógico</a:t>
            </a:r>
          </a:p>
          <a:p>
            <a:pPr lvl="1">
              <a:lnSpc>
                <a:spcPct val="90000"/>
              </a:lnSpc>
            </a:pPr>
            <a:endParaRPr lang="es-ES" sz="800" dirty="0"/>
          </a:p>
          <a:p>
            <a:pPr lvl="1">
              <a:lnSpc>
                <a:spcPct val="90000"/>
              </a:lnSpc>
            </a:pPr>
            <a:r>
              <a:rPr lang="es-ES" dirty="0"/>
              <a:t>Ideas negativas van antes de positivas.</a:t>
            </a:r>
          </a:p>
          <a:p>
            <a:pPr lvl="1">
              <a:lnSpc>
                <a:spcPct val="90000"/>
              </a:lnSpc>
            </a:pPr>
            <a:endParaRPr lang="es-ES" sz="800" dirty="0"/>
          </a:p>
          <a:p>
            <a:pPr lvl="1">
              <a:lnSpc>
                <a:spcPct val="90000"/>
              </a:lnSpc>
            </a:pPr>
            <a:r>
              <a:rPr lang="es-ES" dirty="0"/>
              <a:t>Puede contestar una serie de preguntas: </a:t>
            </a:r>
            <a:r>
              <a:rPr lang="es-ES" sz="3200" b="1" dirty="0">
                <a:solidFill>
                  <a:srgbClr val="FF0000"/>
                </a:solidFill>
              </a:rPr>
              <a:t>quién, cuándo, cómo, etc.</a:t>
            </a:r>
          </a:p>
          <a:p>
            <a:pPr lvl="4">
              <a:lnSpc>
                <a:spcPct val="90000"/>
              </a:lnSpc>
            </a:pPr>
            <a:r>
              <a:rPr lang="es-ES" dirty="0"/>
              <a:t>Practica con Romanos 15:13</a:t>
            </a:r>
          </a:p>
          <a:p>
            <a:pPr lvl="1">
              <a:lnSpc>
                <a:spcPct val="90000"/>
              </a:lnSpc>
            </a:pPr>
            <a:r>
              <a:rPr lang="es-ES" dirty="0"/>
              <a:t>Sigue el orden de ideas en el pasaje predicado normalmente</a:t>
            </a:r>
          </a:p>
          <a:p>
            <a:pPr lvl="1">
              <a:lnSpc>
                <a:spcPct val="90000"/>
              </a:lnSpc>
            </a:pPr>
            <a:r>
              <a:rPr lang="es-ES" dirty="0"/>
              <a:t>Puede escribir transiciones entre ( ).</a:t>
            </a:r>
          </a:p>
        </p:txBody>
      </p:sp>
    </p:spTree>
    <p:extLst>
      <p:ext uri="{BB962C8B-B14F-4D97-AF65-F5344CB8AC3E}">
        <p14:creationId xmlns:p14="http://schemas.microsoft.com/office/powerpoint/2010/main" val="500271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533400"/>
            <a:ext cx="7543800" cy="5562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ES"/>
              <a:t>4 – Las divisiones deben ser </a:t>
            </a:r>
            <a:r>
              <a:rPr lang="es-ES" u="sng">
                <a:solidFill>
                  <a:srgbClr val="FFFF00"/>
                </a:solidFill>
              </a:rPr>
              <a:t>paralelas</a:t>
            </a:r>
            <a:r>
              <a:rPr lang="es-ES"/>
              <a:t> en su expresión.</a:t>
            </a:r>
          </a:p>
          <a:p>
            <a:pPr lvl="1"/>
            <a:r>
              <a:rPr lang="es-ES"/>
              <a:t>Ejemplos:  1-Amor de Cristo; 2-Santidad de Cristo; 3-Justicia de Cristo.</a:t>
            </a:r>
          </a:p>
          <a:p>
            <a:pPr lvl="1"/>
            <a:endParaRPr lang="es-ES" sz="2000"/>
          </a:p>
          <a:p>
            <a:pPr lvl="1"/>
            <a:r>
              <a:rPr lang="es-ES"/>
              <a:t>Ejemplo 2:  1-Dios bendice al creyente; 2-Dios ama al creyente; 3. Dios castiga al creyente.</a:t>
            </a:r>
          </a:p>
          <a:p>
            <a:pPr lvl="1"/>
            <a:endParaRPr lang="es-ES"/>
          </a:p>
          <a:p>
            <a:pPr>
              <a:buFont typeface="Wingdings" pitchFamily="2" charset="2"/>
              <a:buNone/>
            </a:pPr>
            <a:r>
              <a:rPr lang="es-ES"/>
              <a:t>5 – Hacer pocas divisiones (2 a 7) normalmente para ser recordadas</a:t>
            </a:r>
          </a:p>
        </p:txBody>
      </p:sp>
    </p:spTree>
    <p:extLst>
      <p:ext uri="{BB962C8B-B14F-4D97-AF65-F5344CB8AC3E}">
        <p14:creationId xmlns:p14="http://schemas.microsoft.com/office/powerpoint/2010/main" val="8033732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rgbClr val="FFFF00"/>
                </a:solidFill>
              </a:rPr>
              <a:t>Tansiciones</a:t>
            </a:r>
            <a:r>
              <a:rPr lang="es-ES"/>
              <a:t> </a:t>
            </a:r>
            <a:r>
              <a:rPr lang="es-ES" sz="3600"/>
              <a:t>entre divisiones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Forma una conexión suave entre la proposición y los puntos del sermón y muestra la relación entre los puntos.</a:t>
            </a:r>
          </a:p>
          <a:p>
            <a:endParaRPr lang="es-ES"/>
          </a:p>
          <a:p>
            <a:r>
              <a:rPr lang="es-ES"/>
              <a:t>Ayuda a ver el progreso del sermón</a:t>
            </a:r>
          </a:p>
        </p:txBody>
      </p:sp>
    </p:spTree>
    <p:extLst>
      <p:ext uri="{BB962C8B-B14F-4D97-AF65-F5344CB8AC3E}">
        <p14:creationId xmlns:p14="http://schemas.microsoft.com/office/powerpoint/2010/main" val="21065938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617</Words>
  <Application>Microsoft Office PowerPoint</Application>
  <PresentationFormat>On-screen Show (4:3)</PresentationFormat>
  <Paragraphs>107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Shimmer</vt:lpstr>
      <vt:lpstr>La Predicacion #7</vt:lpstr>
      <vt:lpstr>3 Partes del Sermón</vt:lpstr>
      <vt:lpstr>La Introducción</vt:lpstr>
      <vt:lpstr>PowerPoint Presentation</vt:lpstr>
      <vt:lpstr>Las Divisiones Principales</vt:lpstr>
      <vt:lpstr>PowerPoint Presentation</vt:lpstr>
      <vt:lpstr>PowerPoint Presentation</vt:lpstr>
      <vt:lpstr>PowerPoint Presentation</vt:lpstr>
      <vt:lpstr>Tansiciones entre divisiones</vt:lpstr>
      <vt:lpstr>Tipos de transiciones</vt:lpstr>
      <vt:lpstr>Principios para Subdivisiones</vt:lpstr>
      <vt:lpstr>La Conclusión del Sermón</vt:lpstr>
      <vt:lpstr>PowerPoint Presentation</vt:lpstr>
      <vt:lpstr>Formas de Conclusiones</vt:lpstr>
      <vt:lpstr>Normas para Conclusiones</vt:lpstr>
      <vt:lpstr>Práctica #1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Predicacion #7</dc:title>
  <dc:creator>Iglesia Biblica Bautista Ant</dc:creator>
  <cp:lastModifiedBy>Iglesia Biblica Bautista Ant</cp:lastModifiedBy>
  <cp:revision>1</cp:revision>
  <dcterms:created xsi:type="dcterms:W3CDTF">2011-11-01T22:39:39Z</dcterms:created>
  <dcterms:modified xsi:type="dcterms:W3CDTF">2011-11-01T22:40:11Z</dcterms:modified>
</cp:coreProperties>
</file>