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8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A8B2F-35AB-4878-A9E2-86926E59AC7A}" type="datetimeFigureOut">
              <a:rPr lang="en-US" smtClean="0"/>
              <a:t>11/1/2011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25059-02C2-4AA7-8659-F853EBCE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0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368415-7F8B-46D5-B1D7-B21D6E2814CC}" type="slidenum">
              <a:rPr lang="es-ES_tradnl">
                <a:solidFill>
                  <a:prstClr val="black"/>
                </a:solidFill>
              </a:rPr>
              <a:pPr/>
              <a:t>1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59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44F4A1-A358-4348-B543-ABB70BB2137F}" type="slidenum">
              <a:rPr lang="es-ES_tradnl">
                <a:solidFill>
                  <a:prstClr val="black"/>
                </a:solidFill>
              </a:rPr>
              <a:pPr/>
              <a:t>10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77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E129F3-4EC9-42E7-82C3-B1AEBB16ED5B}" type="slidenum">
              <a:rPr lang="es-ES_tradnl">
                <a:solidFill>
                  <a:prstClr val="black"/>
                </a:solidFill>
              </a:rPr>
              <a:pPr/>
              <a:t>11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79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D8C22A-7A2E-4A8D-9D76-BC9277C53E80}" type="slidenum">
              <a:rPr lang="es-ES_tradnl">
                <a:solidFill>
                  <a:prstClr val="black"/>
                </a:solidFill>
              </a:rPr>
              <a:pPr/>
              <a:t>12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81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5287B7-DAB7-4493-B5CC-E5B9CCF1122E}" type="slidenum">
              <a:rPr lang="es-ES_tradnl">
                <a:solidFill>
                  <a:prstClr val="black"/>
                </a:solidFill>
              </a:rPr>
              <a:pPr/>
              <a:t>2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61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0EA82-EA18-453A-B0F6-EC2838E12230}" type="slidenum">
              <a:rPr lang="es-ES_tradnl">
                <a:solidFill>
                  <a:prstClr val="black"/>
                </a:solidFill>
              </a:rPr>
              <a:pPr/>
              <a:t>3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63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AE241-4510-4044-B9B1-D2C83DE26375}" type="slidenum">
              <a:rPr lang="es-ES_tradnl">
                <a:solidFill>
                  <a:prstClr val="black"/>
                </a:solidFill>
              </a:rPr>
              <a:pPr/>
              <a:t>4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65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9C9B45-64D2-414F-BC8D-9C8EB7E7513B}" type="slidenum">
              <a:rPr lang="es-ES_tradnl">
                <a:solidFill>
                  <a:prstClr val="black"/>
                </a:solidFill>
              </a:rPr>
              <a:pPr/>
              <a:t>5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67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32808B-DD97-408A-83A9-CA881FF2DF13}" type="slidenum">
              <a:rPr lang="es-ES_tradnl">
                <a:solidFill>
                  <a:prstClr val="black"/>
                </a:solidFill>
              </a:rPr>
              <a:pPr/>
              <a:t>6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69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BF68A7-DEF4-4DF3-B5D7-B8EFF9A33EC2}" type="slidenum">
              <a:rPr lang="es-ES_tradnl">
                <a:solidFill>
                  <a:prstClr val="black"/>
                </a:solidFill>
              </a:rPr>
              <a:pPr/>
              <a:t>7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71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A8C8AB-7ECF-4365-81F0-D2F6E999E7FB}" type="slidenum">
              <a:rPr lang="es-ES_tradnl">
                <a:solidFill>
                  <a:prstClr val="black"/>
                </a:solidFill>
              </a:rPr>
              <a:pPr/>
              <a:t>8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73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F8472B-2EF7-4858-9CAD-5B4EF4FCB553}" type="slidenum">
              <a:rPr lang="es-ES_tradnl">
                <a:solidFill>
                  <a:prstClr val="black"/>
                </a:solidFill>
              </a:rPr>
              <a:pPr/>
              <a:t>9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575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7058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5705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6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6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6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6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6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6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6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6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6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6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7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7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7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707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</p:grpSp>
      <p:sp>
        <p:nvSpPr>
          <p:cNvPr id="55707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es-ES" noProof="0" smtClean="0"/>
              <a:t>Click to edit Master title style</a:t>
            </a:r>
          </a:p>
        </p:txBody>
      </p:sp>
      <p:sp>
        <p:nvSpPr>
          <p:cNvPr id="55707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es-ES" noProof="0" smtClean="0"/>
              <a:t>Click to edit Master subtitle style</a:t>
            </a:r>
          </a:p>
        </p:txBody>
      </p:sp>
      <p:sp>
        <p:nvSpPr>
          <p:cNvPr id="557076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557077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557078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19C835-A5D9-4C8C-93FF-00EE627D3848}" type="slidenum">
              <a:rPr lang="es-ES">
                <a:solidFill>
                  <a:srgbClr val="EAEAEA"/>
                </a:solidFill>
              </a:rPr>
              <a:pPr/>
              <a:t>‹#›</a:t>
            </a:fld>
            <a:endParaRPr lang="es-E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215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C1656-2FE5-4DAB-BCBE-4FC213CDAF23}" type="slidenum">
              <a:rPr lang="es-ES">
                <a:solidFill>
                  <a:srgbClr val="EAEAEA"/>
                </a:solidFill>
              </a:rPr>
              <a:pPr/>
              <a:t>‹#›</a:t>
            </a:fld>
            <a:endParaRPr lang="es-E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98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A2333-F01A-4300-A21D-AA4824F1F7D1}" type="slidenum">
              <a:rPr lang="es-ES">
                <a:solidFill>
                  <a:srgbClr val="EAEAEA"/>
                </a:solidFill>
              </a:rPr>
              <a:pPr/>
              <a:t>‹#›</a:t>
            </a:fld>
            <a:endParaRPr lang="es-E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57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A829C-CB9E-401F-B034-1010A9B63870}" type="slidenum">
              <a:rPr lang="es-ES">
                <a:solidFill>
                  <a:srgbClr val="EAEAEA"/>
                </a:solidFill>
              </a:rPr>
              <a:pPr/>
              <a:t>‹#›</a:t>
            </a:fld>
            <a:endParaRPr lang="es-E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41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55C12-73C0-4E15-AEAE-252CEF83EAB3}" type="slidenum">
              <a:rPr lang="es-ES">
                <a:solidFill>
                  <a:srgbClr val="EAEAEA"/>
                </a:solidFill>
              </a:rPr>
              <a:pPr/>
              <a:t>‹#›</a:t>
            </a:fld>
            <a:endParaRPr lang="es-E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82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051F7-5932-4F54-A11B-8F2B25223727}" type="slidenum">
              <a:rPr lang="es-ES">
                <a:solidFill>
                  <a:srgbClr val="EAEAEA"/>
                </a:solidFill>
              </a:rPr>
              <a:pPr/>
              <a:t>‹#›</a:t>
            </a:fld>
            <a:endParaRPr lang="es-E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74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6260C-08B9-4A2C-9197-8FD1AD40197C}" type="slidenum">
              <a:rPr lang="es-ES">
                <a:solidFill>
                  <a:srgbClr val="EAEAEA"/>
                </a:solidFill>
              </a:rPr>
              <a:pPr/>
              <a:t>‹#›</a:t>
            </a:fld>
            <a:endParaRPr lang="es-E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68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2D843-0453-43C1-9FA2-508099FB759D}" type="slidenum">
              <a:rPr lang="es-ES">
                <a:solidFill>
                  <a:srgbClr val="EAEAEA"/>
                </a:solidFill>
              </a:rPr>
              <a:pPr/>
              <a:t>‹#›</a:t>
            </a:fld>
            <a:endParaRPr lang="es-E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61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4D90D-617E-4688-AEE0-CF96A02B7B34}" type="slidenum">
              <a:rPr lang="es-ES">
                <a:solidFill>
                  <a:srgbClr val="EAEAEA"/>
                </a:solidFill>
              </a:rPr>
              <a:pPr/>
              <a:t>‹#›</a:t>
            </a:fld>
            <a:endParaRPr lang="es-E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75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0C92D-3255-4E8F-AFD7-42D9ADDF4B00}" type="slidenum">
              <a:rPr lang="es-ES">
                <a:solidFill>
                  <a:srgbClr val="EAEAEA"/>
                </a:solidFill>
              </a:rPr>
              <a:pPr/>
              <a:t>‹#›</a:t>
            </a:fld>
            <a:endParaRPr lang="es-E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606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EAEAE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52D97-E8DF-4B24-8CD4-F0E7413EEC12}" type="slidenum">
              <a:rPr lang="es-ES">
                <a:solidFill>
                  <a:srgbClr val="EAEAEA"/>
                </a:solidFill>
              </a:rPr>
              <a:pPr/>
              <a:t>‹#›</a:t>
            </a:fld>
            <a:endParaRPr lang="es-E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32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603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5603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3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3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3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3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4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4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4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4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4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4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4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4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4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  <p:sp>
          <p:nvSpPr>
            <p:cNvPr id="55604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EAEA"/>
                </a:solidFill>
                <a:latin typeface="Tahoma" charset="0"/>
              </a:endParaRPr>
            </a:p>
          </p:txBody>
        </p:sp>
      </p:grpSp>
      <p:sp>
        <p:nvSpPr>
          <p:cNvPr id="55605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55605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EAEAEA"/>
              </a:solidFill>
            </a:endParaRPr>
          </a:p>
        </p:txBody>
      </p:sp>
      <p:sp>
        <p:nvSpPr>
          <p:cNvPr id="55605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EAEAEA"/>
              </a:solidFill>
            </a:endParaRPr>
          </a:p>
        </p:txBody>
      </p:sp>
      <p:sp>
        <p:nvSpPr>
          <p:cNvPr id="55605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08D664-4A3F-44D7-A735-1B3C830C9715}" type="slidenum">
              <a:rPr lang="es-ES">
                <a:solidFill>
                  <a:srgbClr val="EAEAEA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">
              <a:solidFill>
                <a:srgbClr val="EAEAEA"/>
              </a:solidFill>
            </a:endParaRPr>
          </a:p>
        </p:txBody>
      </p:sp>
      <p:sp>
        <p:nvSpPr>
          <p:cNvPr id="55605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421638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La Predicación </a:t>
            </a:r>
            <a:r>
              <a:rPr lang="es-ES" dirty="0" smtClean="0"/>
              <a:t>#6</a:t>
            </a:r>
            <a:endParaRPr lang="es-ES" dirty="0"/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6000" b="1" i="1">
                <a:latin typeface="Turkish Tms Roman" pitchFamily="34" charset="0"/>
              </a:rPr>
              <a:t>El Desarrollo del Sermón</a:t>
            </a:r>
          </a:p>
        </p:txBody>
      </p:sp>
    </p:spTree>
    <p:extLst>
      <p:ext uri="{BB962C8B-B14F-4D97-AF65-F5344CB8AC3E}">
        <p14:creationId xmlns:p14="http://schemas.microsoft.com/office/powerpoint/2010/main" val="306473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5. </a:t>
            </a:r>
            <a:r>
              <a:rPr lang="es-ES" sz="4800" b="1" u="sng"/>
              <a:t>Claridad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4000" b="1"/>
              <a:t>Usar vocabulario </a:t>
            </a:r>
            <a:r>
              <a:rPr lang="es-ES" sz="4000" b="1" u="sng"/>
              <a:t>sencillo</a:t>
            </a:r>
          </a:p>
          <a:p>
            <a:endParaRPr lang="es-ES" sz="4000" b="1" u="sng"/>
          </a:p>
          <a:p>
            <a:r>
              <a:rPr lang="es-ES" sz="4000" b="1"/>
              <a:t>Dar explicaciones claras para que TODOS </a:t>
            </a:r>
            <a:r>
              <a:rPr lang="es-ES" sz="4000" b="1" u="sng"/>
              <a:t>comprendan</a:t>
            </a:r>
            <a:r>
              <a:rPr lang="es-ES" sz="4000" b="1"/>
              <a:t> </a:t>
            </a:r>
          </a:p>
          <a:p>
            <a:pPr lvl="1"/>
            <a:r>
              <a:rPr lang="es-ES" sz="3600" b="1"/>
              <a:t>(Mar.12:37)</a:t>
            </a:r>
          </a:p>
        </p:txBody>
      </p:sp>
    </p:spTree>
    <p:extLst>
      <p:ext uri="{BB962C8B-B14F-4D97-AF65-F5344CB8AC3E}">
        <p14:creationId xmlns:p14="http://schemas.microsoft.com/office/powerpoint/2010/main" val="56994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800" b="1"/>
              <a:t>6. </a:t>
            </a:r>
            <a:r>
              <a:rPr lang="es-ES" sz="4800" b="1" u="sng"/>
              <a:t>Aplicable y práctico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Hacer los puntos </a:t>
            </a:r>
            <a:r>
              <a:rPr lang="es-ES" u="sng"/>
              <a:t>aplicables</a:t>
            </a:r>
            <a:r>
              <a:rPr lang="es-ES"/>
              <a:t> a los oyentes para interesarles</a:t>
            </a:r>
          </a:p>
          <a:p>
            <a:endParaRPr lang="es-ES" sz="2000"/>
          </a:p>
          <a:p>
            <a:r>
              <a:rPr lang="es-ES"/>
              <a:t>Tiene que ser convincente de que dice la verdad y que funciona</a:t>
            </a:r>
          </a:p>
          <a:p>
            <a:pPr lvl="1"/>
            <a:r>
              <a:rPr lang="es-ES"/>
              <a:t>Nota: Si el predicador no lo ha practicado o comprobado en su propia vida, los oyentes no lo creerán mucho.</a:t>
            </a:r>
          </a:p>
        </p:txBody>
      </p:sp>
    </p:spTree>
    <p:extLst>
      <p:ext uri="{BB962C8B-B14F-4D97-AF65-F5344CB8AC3E}">
        <p14:creationId xmlns:p14="http://schemas.microsoft.com/office/powerpoint/2010/main" val="16966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800" b="1"/>
              <a:t>7. </a:t>
            </a:r>
            <a:r>
              <a:rPr lang="es-ES" sz="4800" b="1" u="sng"/>
              <a:t>Variedad</a:t>
            </a:r>
            <a:endParaRPr lang="es-ES" sz="4800" b="1"/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No sacar todas sus ilustraciones de su familia o de un libro particular (con El Quijote)</a:t>
            </a:r>
          </a:p>
          <a:p>
            <a:r>
              <a:rPr lang="es-ES"/>
              <a:t>Apela a diferentes oyentes:  hombres, mujeres, niños, entristecidos, ansiosos, confundidos</a:t>
            </a:r>
          </a:p>
          <a:p>
            <a:r>
              <a:rPr lang="es-ES"/>
              <a:t>Usar solo humor “santificado” y relacionado con el tema.</a:t>
            </a:r>
          </a:p>
        </p:txBody>
      </p:sp>
    </p:spTree>
    <p:extLst>
      <p:ext uri="{BB962C8B-B14F-4D97-AF65-F5344CB8AC3E}">
        <p14:creationId xmlns:p14="http://schemas.microsoft.com/office/powerpoint/2010/main" val="36456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Definición del “desarrollo”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4800" b="1" i="1"/>
              <a:t>La elaboración de las ideas expresadas en los puntos centrales de las divisiones del sermón. </a:t>
            </a:r>
          </a:p>
        </p:txBody>
      </p:sp>
    </p:spTree>
    <p:extLst>
      <p:ext uri="{BB962C8B-B14F-4D97-AF65-F5344CB8AC3E}">
        <p14:creationId xmlns:p14="http://schemas.microsoft.com/office/powerpoint/2010/main" val="189333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/>
              <a:t>Fuentes de materia </a:t>
            </a:r>
            <a:br>
              <a:rPr lang="es-ES" sz="4000" b="1"/>
            </a:br>
            <a:r>
              <a:rPr lang="es-ES" sz="2400"/>
              <a:t>para el desarrollo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La Biblia misma  (Lucas 24:27)</a:t>
            </a:r>
          </a:p>
          <a:p>
            <a:pPr lvl="1"/>
            <a:r>
              <a:rPr lang="es-ES"/>
              <a:t>Explica la gramática y trasfondo histórico del texto</a:t>
            </a:r>
          </a:p>
          <a:p>
            <a:pPr lvl="1"/>
            <a:r>
              <a:rPr lang="es-ES"/>
              <a:t>Convence de verdades con otros versículos semejantes (Amos 2:4)</a:t>
            </a:r>
          </a:p>
          <a:p>
            <a:pPr lvl="1"/>
            <a:r>
              <a:rPr lang="es-ES"/>
              <a:t>Mostrar contrastes con otros textos</a:t>
            </a:r>
          </a:p>
          <a:p>
            <a:pPr lvl="1"/>
            <a:r>
              <a:rPr lang="es-ES"/>
              <a:t>Relata historias de la Biblia que ilustran las verdades o consecuencias del punto principal  (1 Cor. 10:6)</a:t>
            </a:r>
          </a:p>
        </p:txBody>
      </p:sp>
    </p:spTree>
    <p:extLst>
      <p:ext uri="{BB962C8B-B14F-4D97-AF65-F5344CB8AC3E}">
        <p14:creationId xmlns:p14="http://schemas.microsoft.com/office/powerpoint/2010/main" val="350771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Ilustraciones y citas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/>
              <a:t>Comentarios gramaticales, expositivas y devocionales</a:t>
            </a:r>
          </a:p>
          <a:p>
            <a:r>
              <a:rPr lang="es-ES" sz="2800"/>
              <a:t>Himnos y lecturas devocionales</a:t>
            </a:r>
          </a:p>
          <a:p>
            <a:r>
              <a:rPr lang="es-ES" sz="2800"/>
              <a:t>Biografías (especialmente cristianas)</a:t>
            </a:r>
          </a:p>
          <a:p>
            <a:r>
              <a:rPr lang="es-ES" sz="2800"/>
              <a:t>Diccionarios y manuales de historia, arqueología, costumbres bíblicas, geografía, etc.  (ver Tito 1:12)</a:t>
            </a:r>
          </a:p>
          <a:p>
            <a:r>
              <a:rPr lang="es-ES" sz="2800"/>
              <a:t>Sermones de otros</a:t>
            </a:r>
          </a:p>
          <a:p>
            <a:r>
              <a:rPr lang="es-ES" sz="2800"/>
              <a:t>Periódicos, revistas y lecturas de ciencia</a:t>
            </a:r>
          </a:p>
        </p:txBody>
      </p:sp>
    </p:spTree>
    <p:extLst>
      <p:ext uri="{BB962C8B-B14F-4D97-AF65-F5344CB8AC3E}">
        <p14:creationId xmlns:p14="http://schemas.microsoft.com/office/powerpoint/2010/main" val="391607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Fuentes personales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Experiencias propias u observaciones que explican o confirman la verdad</a:t>
            </a:r>
          </a:p>
          <a:p>
            <a:pPr lvl="1"/>
            <a:r>
              <a:rPr lang="es-ES"/>
              <a:t>Cuidado:  No avergonzar a nadie </a:t>
            </a:r>
          </a:p>
          <a:p>
            <a:pPr lvl="2"/>
            <a:r>
              <a:rPr lang="es-ES"/>
              <a:t>(no usar nombres o usar experiencias en el pasado lejano)</a:t>
            </a:r>
          </a:p>
          <a:p>
            <a:pPr lvl="1"/>
            <a:r>
              <a:rPr lang="es-ES"/>
              <a:t>Cuidado: No exagerar; relatar la verdad</a:t>
            </a:r>
          </a:p>
          <a:p>
            <a:r>
              <a:rPr lang="es-ES"/>
              <a:t>Usar su imaginación (parábolas; imágenes poéticas)</a:t>
            </a:r>
          </a:p>
          <a:p>
            <a:pPr lvl="1"/>
            <a:r>
              <a:rPr lang="es-ES"/>
              <a:t>Cuidado: Usar “buen gusto”</a:t>
            </a:r>
          </a:p>
        </p:txBody>
      </p:sp>
    </p:spTree>
    <p:extLst>
      <p:ext uri="{BB962C8B-B14F-4D97-AF65-F5344CB8AC3E}">
        <p14:creationId xmlns:p14="http://schemas.microsoft.com/office/powerpoint/2010/main" val="264654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Cualidades de </a:t>
            </a:r>
            <a:br>
              <a:rPr lang="es-ES" sz="4000"/>
            </a:br>
            <a:r>
              <a:rPr lang="es-ES" sz="4000"/>
              <a:t>un desarrollo adecuado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s-ES" sz="4800" u="sng">
                <a:solidFill>
                  <a:schemeClr val="tx2"/>
                </a:solidFill>
              </a:rPr>
              <a:t>Unidad</a:t>
            </a:r>
            <a:r>
              <a:rPr lang="es-ES" sz="4800"/>
              <a:t> – Amplifica la idea principal sin digresión de ella </a:t>
            </a:r>
          </a:p>
          <a:p>
            <a:pPr marL="990600" lvl="1" indent="-533400">
              <a:buFont typeface="Wingdings" pitchFamily="2" charset="2"/>
              <a:buChar char="u"/>
            </a:pPr>
            <a:r>
              <a:rPr lang="es-ES" sz="4400"/>
              <a:t>No introducir ideas no pertinentes al tema.</a:t>
            </a:r>
          </a:p>
        </p:txBody>
      </p:sp>
    </p:spTree>
    <p:extLst>
      <p:ext uri="{BB962C8B-B14F-4D97-AF65-F5344CB8AC3E}">
        <p14:creationId xmlns:p14="http://schemas.microsoft.com/office/powerpoint/2010/main" val="69729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2. </a:t>
            </a:r>
            <a:r>
              <a:rPr lang="es-ES" sz="4800" b="1" u="sng"/>
              <a:t>Proporción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Equilibrar el tiempo dedicado a cada punto principal, pero determinar cuales partes del sermón demandan mayor énfasis por causas de:</a:t>
            </a:r>
          </a:p>
          <a:p>
            <a:pPr lvl="1"/>
            <a:endParaRPr lang="es-ES" sz="1200"/>
          </a:p>
          <a:p>
            <a:pPr lvl="1"/>
            <a:r>
              <a:rPr lang="es-ES"/>
              <a:t>Explicaciones difíciles</a:t>
            </a:r>
          </a:p>
          <a:p>
            <a:pPr lvl="1"/>
            <a:endParaRPr lang="es-ES"/>
          </a:p>
          <a:p>
            <a:pPr lvl="1"/>
            <a:r>
              <a:rPr lang="es-ES"/>
              <a:t>La importancia del tema que se debe inculcar  (2a Pedro 1:12)</a:t>
            </a:r>
          </a:p>
        </p:txBody>
      </p:sp>
    </p:spTree>
    <p:extLst>
      <p:ext uri="{BB962C8B-B14F-4D97-AF65-F5344CB8AC3E}">
        <p14:creationId xmlns:p14="http://schemas.microsoft.com/office/powerpoint/2010/main" val="410831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3. </a:t>
            </a:r>
            <a:r>
              <a:rPr lang="es-ES" sz="4800" b="1" u="sng"/>
              <a:t>Progresión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4000"/>
              <a:t>Cada oración añade o aclara el pensamiento principal </a:t>
            </a:r>
          </a:p>
          <a:p>
            <a:pPr lvl="2"/>
            <a:r>
              <a:rPr lang="es-ES" sz="3200"/>
              <a:t>2 Pedro 1:5</a:t>
            </a:r>
          </a:p>
          <a:p>
            <a:endParaRPr lang="es-ES" sz="1000"/>
          </a:p>
          <a:p>
            <a:r>
              <a:rPr lang="es-ES" sz="4000"/>
              <a:t>No debe haber cambios bruscos de ideas—todo debe ser una “cadena” con una progresión natural de ideas.</a:t>
            </a:r>
          </a:p>
        </p:txBody>
      </p:sp>
    </p:spTree>
    <p:extLst>
      <p:ext uri="{BB962C8B-B14F-4D97-AF65-F5344CB8AC3E}">
        <p14:creationId xmlns:p14="http://schemas.microsoft.com/office/powerpoint/2010/main" val="3317343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4. </a:t>
            </a:r>
            <a:r>
              <a:rPr lang="es-ES" sz="4800" b="1" u="sng"/>
              <a:t>Brevedad</a:t>
            </a:r>
            <a:endParaRPr lang="es-ES"/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4000"/>
              <a:t>No alargar ilustraciones o explicaciones con detalles no relevantes o necesarias</a:t>
            </a:r>
          </a:p>
          <a:p>
            <a:endParaRPr lang="es-ES" sz="2000"/>
          </a:p>
          <a:p>
            <a:r>
              <a:rPr lang="es-ES" sz="4000"/>
              <a:t>No dar más datos o versículos de lo necesario </a:t>
            </a:r>
          </a:p>
          <a:p>
            <a:pPr lvl="1"/>
            <a:r>
              <a:rPr lang="es-ES"/>
              <a:t>(o tendrá que acortar otras divisiones importantes por el tiempo)</a:t>
            </a:r>
          </a:p>
        </p:txBody>
      </p:sp>
    </p:spTree>
    <p:extLst>
      <p:ext uri="{BB962C8B-B14F-4D97-AF65-F5344CB8AC3E}">
        <p14:creationId xmlns:p14="http://schemas.microsoft.com/office/powerpoint/2010/main" val="23569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ff">
  <a:themeElements>
    <a:clrScheme name="Cliff 6">
      <a:dk1>
        <a:srgbClr val="B8A47C"/>
      </a:dk1>
      <a:lt1>
        <a:srgbClr val="FFFFFF"/>
      </a:lt1>
      <a:dk2>
        <a:srgbClr val="A68A58"/>
      </a:dk2>
      <a:lt2>
        <a:srgbClr val="DAD79C"/>
      </a:lt2>
      <a:accent1>
        <a:srgbClr val="816B35"/>
      </a:accent1>
      <a:accent2>
        <a:srgbClr val="FFCC00"/>
      </a:accent2>
      <a:accent3>
        <a:srgbClr val="D0C4B4"/>
      </a:accent3>
      <a:accent4>
        <a:srgbClr val="DADADA"/>
      </a:accent4>
      <a:accent5>
        <a:srgbClr val="C1BAAE"/>
      </a:accent5>
      <a:accent6>
        <a:srgbClr val="E7B900"/>
      </a:accent6>
      <a:hlink>
        <a:srgbClr val="0066CC"/>
      </a:hlink>
      <a:folHlink>
        <a:srgbClr val="009900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440</Words>
  <Application>Microsoft Office PowerPoint</Application>
  <PresentationFormat>On-screen Show (4:3)</PresentationFormat>
  <Paragraphs>69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Cliff</vt:lpstr>
      <vt:lpstr>La Predicación #6</vt:lpstr>
      <vt:lpstr>Definición del “desarrollo”</vt:lpstr>
      <vt:lpstr>Fuentes de materia  para el desarrollo</vt:lpstr>
      <vt:lpstr>Ilustraciones y citas</vt:lpstr>
      <vt:lpstr>Fuentes personales</vt:lpstr>
      <vt:lpstr>Cualidades de  un desarrollo adecuado</vt:lpstr>
      <vt:lpstr>2. Proporción</vt:lpstr>
      <vt:lpstr>3. Progresión</vt:lpstr>
      <vt:lpstr>4. Brevedad</vt:lpstr>
      <vt:lpstr>5. Claridad</vt:lpstr>
      <vt:lpstr>6. Aplicable y práctico</vt:lpstr>
      <vt:lpstr>7. Variedad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Predicación #6</dc:title>
  <dc:creator>Iglesia Biblica Bautista Ant</dc:creator>
  <cp:lastModifiedBy>Iglesia Biblica Bautista Ant</cp:lastModifiedBy>
  <cp:revision>1</cp:revision>
  <dcterms:created xsi:type="dcterms:W3CDTF">2011-11-01T22:38:00Z</dcterms:created>
  <dcterms:modified xsi:type="dcterms:W3CDTF">2011-11-01T22:39:10Z</dcterms:modified>
</cp:coreProperties>
</file>