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22F5E-6452-4ED0-BBA5-D4F2C755A103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4EC15-D34B-4BF1-8F00-355794D18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A8B9B-B63E-45A7-AE00-E80AA876F47C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31926-EBD2-424D-8864-23E1972C25B4}" type="slidenum">
              <a:rPr lang="es-ES_tradnl">
                <a:solidFill>
                  <a:prstClr val="black"/>
                </a:solidFill>
              </a:rPr>
              <a:pPr/>
              <a:t>10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85BBE-DD3E-4665-B074-24A042734CEE}" type="slidenum">
              <a:rPr lang="es-ES_tradnl">
                <a:solidFill>
                  <a:prstClr val="black"/>
                </a:solidFill>
              </a:rPr>
              <a:pPr/>
              <a:t>11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9A1D2-C1E2-4AF6-975D-70D904BF77F1}" type="slidenum">
              <a:rPr lang="es-ES_tradnl">
                <a:solidFill>
                  <a:prstClr val="black"/>
                </a:solidFill>
              </a:rPr>
              <a:pPr/>
              <a:t>12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8D60D-520D-4B16-AF78-609A08C396B6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3DCAE-3A7D-48E1-BE34-2402D2435502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337DA-9627-43C5-A086-AEB2559EF9C2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3A00D-5E7C-497D-953D-10C079F00249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D6233-4ED9-4570-8095-82C97500E483}" type="slidenum">
              <a:rPr lang="es-ES_tradnl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A2C23-5649-4295-8009-D6D4E1842217}" type="slidenum">
              <a:rPr lang="es-ES_tradnl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3F33B-2307-4924-B330-57009616DC11}" type="slidenum">
              <a:rPr lang="es-ES_tradnl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8B7F4-BF1A-4646-BD20-844E2388965E}" type="slidenum">
              <a:rPr lang="es-ES_tradnl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grpSp>
        <p:nvGrpSpPr>
          <p:cNvPr id="194565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94566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67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4568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69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1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2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3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6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8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79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4580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1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4582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3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4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5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6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7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8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89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90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91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92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93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4594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</p:grpSp>
      <p:grpSp>
        <p:nvGrpSpPr>
          <p:cNvPr id="194595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94596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grpSp>
          <p:nvGrpSpPr>
            <p:cNvPr id="194597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94598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94599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9460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19460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19460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19460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</p:grpSp>
            <p:sp>
              <p:nvSpPr>
                <p:cNvPr id="194604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05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4606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4607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9460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9460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1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1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1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1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19461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194615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4616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42D2F8-D6F6-4E06-A8C7-62D07A0801F5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54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5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5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5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747BE-DA8B-4A30-8919-46416672E35C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744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EFB0-FF12-4329-BBEB-16761E402138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800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34654-CE5F-43B4-86FF-98180FF2033B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5536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241DE-8405-4A3C-A5F7-5D86FB01774A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523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E040-7259-4094-B511-FC4A06364C50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952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B618D-9A81-4EE9-A447-867578557674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3814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8036-1075-42D8-BD39-7E99B5E582AB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3580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CF9D3-A54A-4490-90C6-2FFA8F434267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087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47FB9-FA1E-4BAC-82A4-9C5F76937724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3247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63585-B52D-44CC-A4D8-B9E40877BAF6}" type="slidenum">
              <a:rPr lang="es-ES_tradnl">
                <a:solidFill>
                  <a:srgbClr val="333300"/>
                </a:solidFill>
              </a:rPr>
              <a:pPr/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776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538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9353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</p:grpSp>
      <p:sp>
        <p:nvSpPr>
          <p:cNvPr id="19356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9356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9357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92979B-F96A-42C1-A4B0-47E26B42AE04}" type="slidenum">
              <a:rPr lang="es-ES_tradnl">
                <a:solidFill>
                  <a:srgbClr val="33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8" grpId="0"/>
      <p:bldP spid="19356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La </a:t>
            </a:r>
            <a:r>
              <a:rPr lang="en-US" b="1" dirty="0" err="1"/>
              <a:t>Predicación</a:t>
            </a:r>
            <a:r>
              <a:rPr lang="en-US" b="1" dirty="0"/>
              <a:t> </a:t>
            </a:r>
            <a:r>
              <a:rPr lang="en-US" b="1" dirty="0" smtClean="0"/>
              <a:t>(#4)</a:t>
            </a:r>
            <a:endParaRPr lang="en-US" b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1" y="4124325"/>
            <a:ext cx="7086600" cy="1285875"/>
          </a:xfrm>
        </p:spPr>
        <p:txBody>
          <a:bodyPr/>
          <a:lstStyle/>
          <a:p>
            <a:r>
              <a:rPr lang="en-US" b="0" dirty="0">
                <a:latin typeface="Algerian" pitchFamily="82" charset="0"/>
              </a:rPr>
              <a:t>La </a:t>
            </a:r>
            <a:r>
              <a:rPr lang="en-US" b="0" dirty="0" err="1" smtClean="0">
                <a:latin typeface="Algerian" pitchFamily="82" charset="0"/>
              </a:rPr>
              <a:t>Proposición</a:t>
            </a:r>
            <a:r>
              <a:rPr lang="en-US" b="0" dirty="0">
                <a:latin typeface="Algerian" pitchFamily="82" charset="0"/>
              </a:rPr>
              <a:t> </a:t>
            </a:r>
            <a:r>
              <a:rPr lang="en-US" b="0" dirty="0" smtClean="0">
                <a:latin typeface="Algerian" pitchFamily="82" charset="0"/>
              </a:rPr>
              <a:t>del </a:t>
            </a:r>
            <a:r>
              <a:rPr lang="en-US" b="0" dirty="0" err="1" smtClean="0">
                <a:latin typeface="Algerian" pitchFamily="82" charset="0"/>
              </a:rPr>
              <a:t>sermón</a:t>
            </a:r>
            <a:endParaRPr lang="en-US" b="0" dirty="0" smtClean="0">
              <a:latin typeface="Algerian" pitchFamily="82" charset="0"/>
            </a:endParaRPr>
          </a:p>
          <a:p>
            <a:r>
              <a:rPr lang="en-US" b="0" dirty="0" smtClean="0">
                <a:latin typeface="Algerian" pitchFamily="82" charset="0"/>
              </a:rPr>
              <a:t>-</a:t>
            </a:r>
            <a:r>
              <a:rPr lang="en-US" b="0" dirty="0" err="1" smtClean="0">
                <a:latin typeface="Algerian" pitchFamily="82" charset="0"/>
              </a:rPr>
              <a:t>Profesor</a:t>
            </a:r>
            <a:r>
              <a:rPr lang="en-US" b="0" dirty="0" smtClean="0">
                <a:latin typeface="Algerian" pitchFamily="82" charset="0"/>
              </a:rPr>
              <a:t> S. Esteban Armstrong</a:t>
            </a:r>
            <a:endParaRPr lang="en-US" b="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04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Practicando</a:t>
            </a:r>
            <a:r>
              <a:rPr lang="en-US" dirty="0"/>
              <a:t> con </a:t>
            </a:r>
            <a:r>
              <a:rPr lang="en-US" dirty="0" err="1" smtClean="0"/>
              <a:t>proposiciones</a:t>
            </a:r>
            <a:endParaRPr 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Hallar</a:t>
            </a:r>
            <a:r>
              <a:rPr lang="en-US" dirty="0"/>
              <a:t> el </a:t>
            </a:r>
            <a:r>
              <a:rPr lang="en-US" dirty="0" err="1"/>
              <a:t>tema</a:t>
            </a:r>
            <a:r>
              <a:rPr lang="en-US" dirty="0"/>
              <a:t> (el </a:t>
            </a:r>
            <a:r>
              <a:rPr lang="en-US" dirty="0" err="1"/>
              <a:t>subjecto</a:t>
            </a:r>
            <a:r>
              <a:rPr lang="en-US" dirty="0"/>
              <a:t> de la </a:t>
            </a:r>
            <a:r>
              <a:rPr lang="en-US" dirty="0" err="1"/>
              <a:t>proposición</a:t>
            </a:r>
            <a:r>
              <a:rPr lang="en-US" dirty="0"/>
              <a:t>) y la </a:t>
            </a:r>
            <a:r>
              <a:rPr lang="en-US" dirty="0" err="1"/>
              <a:t>aplicación</a:t>
            </a:r>
            <a:r>
              <a:rPr lang="en-US" dirty="0"/>
              <a:t> (el </a:t>
            </a:r>
            <a:r>
              <a:rPr lang="en-US" dirty="0" err="1"/>
              <a:t>complemento</a:t>
            </a:r>
            <a:r>
              <a:rPr lang="en-US" dirty="0"/>
              <a:t> o </a:t>
            </a:r>
            <a:r>
              <a:rPr lang="en-US" dirty="0" err="1"/>
              <a:t>predicativo</a:t>
            </a:r>
            <a:r>
              <a:rPr lang="en-US" dirty="0"/>
              <a:t>) de</a:t>
            </a:r>
          </a:p>
          <a:p>
            <a:pPr algn="ctr">
              <a:buFont typeface="Wingdings" pitchFamily="2" charset="2"/>
              <a:buNone/>
            </a:pPr>
            <a:r>
              <a:rPr lang="en-US" sz="4000" b="0" i="1" u="sng" dirty="0"/>
              <a:t>SALMO 23</a:t>
            </a:r>
          </a:p>
          <a:p>
            <a:endParaRPr lang="en-US" dirty="0"/>
          </a:p>
          <a:p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proposición</a:t>
            </a:r>
            <a:r>
              <a:rPr lang="en-US" dirty="0"/>
              <a:t> </a:t>
            </a:r>
            <a:r>
              <a:rPr lang="en-US" dirty="0" err="1"/>
              <a:t>aplicable</a:t>
            </a:r>
            <a:r>
              <a:rPr lang="en-US" dirty="0"/>
              <a:t> a</a:t>
            </a:r>
          </a:p>
          <a:p>
            <a:pPr lvl="1"/>
            <a:r>
              <a:rPr lang="en-US" i="1" dirty="0"/>
              <a:t>Un </a:t>
            </a:r>
            <a:r>
              <a:rPr lang="en-US" i="1" dirty="0" err="1"/>
              <a:t>hogar</a:t>
            </a:r>
            <a:r>
              <a:rPr lang="en-US" i="1" dirty="0"/>
              <a:t> de </a:t>
            </a:r>
            <a:r>
              <a:rPr lang="en-US" i="1" dirty="0" err="1"/>
              <a:t>ancianos</a:t>
            </a:r>
            <a:endParaRPr lang="en-US" i="1" dirty="0"/>
          </a:p>
          <a:p>
            <a:pPr lvl="1"/>
            <a:r>
              <a:rPr lang="en-US" i="1" dirty="0" err="1"/>
              <a:t>Una</a:t>
            </a:r>
            <a:r>
              <a:rPr lang="en-US" i="1" dirty="0"/>
              <a:t> junta de </a:t>
            </a:r>
            <a:r>
              <a:rPr lang="en-US" i="1" dirty="0" err="1"/>
              <a:t>jovenes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126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3. Principios para una proposición bien formulada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543800" cy="4800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err="1"/>
              <a:t>Sacar</a:t>
            </a:r>
            <a:r>
              <a:rPr lang="en-US" sz="2800" dirty="0"/>
              <a:t> la </a:t>
            </a:r>
            <a:r>
              <a:rPr lang="en-US" sz="2800" dirty="0" err="1"/>
              <a:t>declaración</a:t>
            </a:r>
            <a:r>
              <a:rPr lang="en-US" sz="2800" dirty="0"/>
              <a:t> del </a:t>
            </a:r>
            <a:r>
              <a:rPr lang="en-US" sz="2800" u="sng" dirty="0" err="1"/>
              <a:t>texto</a:t>
            </a:r>
            <a:r>
              <a:rPr lang="en-US" sz="2800" dirty="0"/>
              <a:t> </a:t>
            </a:r>
            <a:r>
              <a:rPr lang="en-US" sz="2800" dirty="0" err="1"/>
              <a:t>bíblico</a:t>
            </a:r>
            <a:endParaRPr lang="en-US" sz="2800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Hacer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declaración</a:t>
            </a:r>
            <a:r>
              <a:rPr lang="en-US" sz="2800" dirty="0"/>
              <a:t> de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verdad</a:t>
            </a:r>
            <a:r>
              <a:rPr lang="en-US" sz="2800" dirty="0"/>
              <a:t> </a:t>
            </a:r>
            <a:r>
              <a:rPr lang="en-US" sz="2800" u="sng" dirty="0" err="1"/>
              <a:t>espiritual</a:t>
            </a:r>
            <a:endParaRPr lang="en-US" sz="2800" u="sng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Hacerla</a:t>
            </a:r>
            <a:r>
              <a:rPr lang="en-US" sz="2800" dirty="0"/>
              <a:t> un </a:t>
            </a:r>
            <a:r>
              <a:rPr lang="en-US" sz="2800" dirty="0" err="1"/>
              <a:t>declaración</a:t>
            </a:r>
            <a:r>
              <a:rPr lang="en-US" sz="2800" dirty="0"/>
              <a:t> </a:t>
            </a:r>
            <a:r>
              <a:rPr lang="en-US" sz="2800" u="sng" dirty="0"/>
              <a:t>singular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Hacerla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declaración</a:t>
            </a:r>
            <a:r>
              <a:rPr lang="en-US" sz="2800" dirty="0"/>
              <a:t> </a:t>
            </a:r>
            <a:r>
              <a:rPr lang="en-US" sz="2800" u="sng" dirty="0" err="1"/>
              <a:t>positiva</a:t>
            </a:r>
            <a:endParaRPr lang="en-US" sz="2800" u="sng" dirty="0"/>
          </a:p>
          <a:p>
            <a:pPr marL="1371600" lvl="2" indent="-457200"/>
            <a:r>
              <a:rPr lang="en-US" sz="2000" i="1" dirty="0"/>
              <a:t>No </a:t>
            </a:r>
            <a:r>
              <a:rPr lang="en-US" sz="2000" i="1" dirty="0" err="1"/>
              <a:t>hacerla</a:t>
            </a:r>
            <a:r>
              <a:rPr lang="en-US" sz="2000" i="1" dirty="0"/>
              <a:t> </a:t>
            </a:r>
            <a:r>
              <a:rPr lang="en-US" sz="2000" i="1" dirty="0" err="1"/>
              <a:t>una</a:t>
            </a:r>
            <a:r>
              <a:rPr lang="en-US" sz="2000" i="1" dirty="0"/>
              <a:t> </a:t>
            </a:r>
            <a:r>
              <a:rPr lang="en-US" sz="2000" i="1" dirty="0" err="1"/>
              <a:t>pregunta</a:t>
            </a:r>
            <a:r>
              <a:rPr lang="en-US" sz="2000" i="1" dirty="0"/>
              <a:t> o un </a:t>
            </a:r>
            <a:r>
              <a:rPr lang="en-US" sz="2000" i="1" dirty="0" err="1"/>
              <a:t>negativo</a:t>
            </a:r>
            <a:endParaRPr lang="en-US" sz="2000" i="1" dirty="0"/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Hacerla</a:t>
            </a:r>
            <a:r>
              <a:rPr lang="en-US" sz="2800" dirty="0"/>
              <a:t> </a:t>
            </a:r>
            <a:r>
              <a:rPr lang="en-US" sz="2800" u="sng" dirty="0" err="1"/>
              <a:t>específica</a:t>
            </a:r>
            <a:r>
              <a:rPr lang="en-US" sz="2800" dirty="0"/>
              <a:t>, </a:t>
            </a:r>
            <a:r>
              <a:rPr lang="en-US" sz="2800" dirty="0" err="1"/>
              <a:t>sencilla</a:t>
            </a:r>
            <a:r>
              <a:rPr lang="en-US" sz="2800" dirty="0"/>
              <a:t>, </a:t>
            </a:r>
            <a:r>
              <a:rPr lang="en-US" sz="2800" dirty="0" err="1"/>
              <a:t>clara</a:t>
            </a:r>
            <a:r>
              <a:rPr lang="en-US" sz="2800" dirty="0"/>
              <a:t> y </a:t>
            </a:r>
            <a:r>
              <a:rPr lang="en-US" sz="2800" u="sng" dirty="0" err="1"/>
              <a:t>práctica</a:t>
            </a:r>
            <a:endParaRPr lang="en-US" sz="2800" u="sng" dirty="0"/>
          </a:p>
          <a:p>
            <a:pPr marL="609600" indent="-609600">
              <a:buFontTx/>
              <a:buAutoNum type="arabicPeriod"/>
            </a:pPr>
            <a:r>
              <a:rPr lang="en-US" sz="2800" u="sng" dirty="0" err="1"/>
              <a:t>Relacionarla</a:t>
            </a:r>
            <a:r>
              <a:rPr lang="en-US" sz="2800" dirty="0"/>
              <a:t> con </a:t>
            </a:r>
            <a:r>
              <a:rPr lang="en-US" sz="2800" dirty="0" err="1"/>
              <a:t>todas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divisiones</a:t>
            </a:r>
            <a:r>
              <a:rPr lang="en-US" sz="2800" dirty="0"/>
              <a:t> </a:t>
            </a:r>
            <a:r>
              <a:rPr lang="en-US" sz="2800" dirty="0" err="1"/>
              <a:t>principales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6466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Prácticas para proposiciones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Modifica esta proposiciones:</a:t>
            </a:r>
          </a:p>
          <a:p>
            <a:pPr>
              <a:buFont typeface="Wingdings" pitchFamily="2" charset="2"/>
              <a:buNone/>
            </a:pPr>
            <a:endParaRPr lang="en-US" sz="1400"/>
          </a:p>
          <a:p>
            <a:r>
              <a:rPr lang="en-US" sz="2400" i="1"/>
              <a:t>(Sujeto)</a:t>
            </a:r>
            <a:r>
              <a:rPr lang="en-US"/>
              <a:t>  El poder de la oración</a:t>
            </a:r>
          </a:p>
          <a:p>
            <a:r>
              <a:rPr lang="en-US" sz="2400" i="1"/>
              <a:t>(Predicativo)</a:t>
            </a:r>
            <a:r>
              <a:rPr lang="en-US"/>
              <a:t>  Sirviendo a Dios</a:t>
            </a:r>
          </a:p>
          <a:p>
            <a:r>
              <a:rPr lang="en-US" sz="2400" i="1"/>
              <a:t>(Pregunta)</a:t>
            </a:r>
            <a:r>
              <a:rPr lang="en-US"/>
              <a:t>  ¿Cómo tener victoria?</a:t>
            </a:r>
          </a:p>
          <a:p>
            <a:r>
              <a:rPr lang="en-US" sz="2400" i="1"/>
              <a:t>(Pasado)</a:t>
            </a:r>
            <a:r>
              <a:rPr lang="en-US"/>
              <a:t>  Cristo murió por el mundo</a:t>
            </a:r>
          </a:p>
          <a:p>
            <a:r>
              <a:rPr lang="en-US" sz="2400" i="1"/>
              <a:t>(Negativo)</a:t>
            </a:r>
            <a:r>
              <a:rPr lang="en-US"/>
              <a:t> No tener fe es malo.</a:t>
            </a:r>
          </a:p>
        </p:txBody>
      </p:sp>
    </p:spTree>
    <p:extLst>
      <p:ext uri="{BB962C8B-B14F-4D97-AF65-F5344CB8AC3E}">
        <p14:creationId xmlns:p14="http://schemas.microsoft.com/office/powerpoint/2010/main" val="3192962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La Proposición del Sermón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Otros términos:</a:t>
            </a:r>
          </a:p>
          <a:p>
            <a:pPr lvl="1"/>
            <a:r>
              <a:rPr lang="en-US"/>
              <a:t>“Tesis, Idea principal, frase temática”</a:t>
            </a:r>
          </a:p>
          <a:p>
            <a:pPr lvl="1"/>
            <a:endParaRPr lang="en-US"/>
          </a:p>
          <a:p>
            <a:r>
              <a:rPr lang="en-US"/>
              <a:t>Una declaración </a:t>
            </a:r>
            <a:r>
              <a:rPr lang="en-US" u="sng"/>
              <a:t>sencilla</a:t>
            </a:r>
            <a:r>
              <a:rPr lang="en-US"/>
              <a:t> del tema</a:t>
            </a:r>
          </a:p>
          <a:p>
            <a:endParaRPr lang="en-US"/>
          </a:p>
          <a:p>
            <a:r>
              <a:rPr lang="en-US"/>
              <a:t>Afirma la </a:t>
            </a:r>
            <a:r>
              <a:rPr lang="en-US" u="sng"/>
              <a:t>principal</a:t>
            </a:r>
            <a:r>
              <a:rPr lang="en-US"/>
              <a:t> lección espiritual del sermón.</a:t>
            </a:r>
          </a:p>
        </p:txBody>
      </p:sp>
    </p:spTree>
    <p:extLst>
      <p:ext uri="{BB962C8B-B14F-4D97-AF65-F5344CB8AC3E}">
        <p14:creationId xmlns:p14="http://schemas.microsoft.com/office/powerpoint/2010/main" val="544235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Proposición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720012" cy="5105400"/>
          </a:xfrm>
        </p:spPr>
        <p:txBody>
          <a:bodyPr/>
          <a:lstStyle/>
          <a:p>
            <a:r>
              <a:rPr lang="en-US" dirty="0" err="1"/>
              <a:t>Expresa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u="sng" dirty="0" err="1"/>
              <a:t>verdad</a:t>
            </a:r>
            <a:r>
              <a:rPr lang="en-US" dirty="0"/>
              <a:t> fundamental, </a:t>
            </a:r>
            <a:r>
              <a:rPr lang="en-US" u="sng" dirty="0"/>
              <a:t>eternal</a:t>
            </a:r>
            <a:r>
              <a:rPr lang="en-US" dirty="0"/>
              <a:t> y </a:t>
            </a:r>
            <a:r>
              <a:rPr lang="en-US" u="sng" dirty="0"/>
              <a:t>universal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predicará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Ejemplo</a:t>
            </a:r>
            <a:r>
              <a:rPr lang="en-US" dirty="0"/>
              <a:t>: El </a:t>
            </a:r>
            <a:r>
              <a:rPr lang="en-US" dirty="0" err="1"/>
              <a:t>estudio</a:t>
            </a:r>
            <a:r>
              <a:rPr lang="en-US" dirty="0"/>
              <a:t> </a:t>
            </a:r>
            <a:r>
              <a:rPr lang="en-US" dirty="0" err="1"/>
              <a:t>diario</a:t>
            </a:r>
            <a:r>
              <a:rPr lang="en-US" dirty="0"/>
              <a:t> de la </a:t>
            </a:r>
            <a:r>
              <a:rPr lang="en-US" dirty="0" err="1"/>
              <a:t>Biblia</a:t>
            </a:r>
            <a:r>
              <a:rPr lang="en-US" dirty="0"/>
              <a:t> </a:t>
            </a:r>
            <a:r>
              <a:rPr lang="en-US" dirty="0" err="1"/>
              <a:t>nutre</a:t>
            </a:r>
            <a:r>
              <a:rPr lang="en-US" dirty="0"/>
              <a:t> el alma</a:t>
            </a:r>
          </a:p>
          <a:p>
            <a:pPr lvl="2"/>
            <a:r>
              <a:rPr lang="en-US" dirty="0" err="1"/>
              <a:t>Ej</a:t>
            </a:r>
            <a:r>
              <a:rPr lang="en-US" dirty="0"/>
              <a:t>. 2:  Dios </a:t>
            </a:r>
            <a:r>
              <a:rPr lang="en-US" dirty="0" err="1"/>
              <a:t>desea</a:t>
            </a:r>
            <a:r>
              <a:rPr lang="en-US" dirty="0"/>
              <a:t> la </a:t>
            </a:r>
            <a:r>
              <a:rPr lang="en-US" dirty="0" err="1"/>
              <a:t>adoración</a:t>
            </a:r>
            <a:r>
              <a:rPr lang="en-US" dirty="0"/>
              <a:t> </a:t>
            </a:r>
            <a:r>
              <a:rPr lang="en-US" dirty="0" err="1"/>
              <a:t>espiritual</a:t>
            </a:r>
            <a:r>
              <a:rPr lang="en-US" dirty="0"/>
              <a:t>.</a:t>
            </a:r>
          </a:p>
          <a:p>
            <a:pPr lvl="2"/>
            <a:endParaRPr lang="en-US" sz="1000" dirty="0"/>
          </a:p>
          <a:p>
            <a:r>
              <a:rPr lang="en-US" dirty="0"/>
              <a:t>Un </a:t>
            </a:r>
            <a:r>
              <a:rPr lang="en-US" dirty="0" err="1"/>
              <a:t>sermón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u="sng" dirty="0"/>
              <a:t>UN SOLO</a:t>
            </a:r>
            <a:r>
              <a:rPr lang="en-US" dirty="0"/>
              <a:t> PUNTO PRINCIPAL</a:t>
            </a:r>
          </a:p>
          <a:p>
            <a:pPr lvl="1"/>
            <a:r>
              <a:rPr lang="en-US" dirty="0" err="1"/>
              <a:t>aunque</a:t>
            </a:r>
            <a:r>
              <a:rPr lang="en-US" dirty="0"/>
              <a:t> 2 o 10 ideas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apoyan</a:t>
            </a:r>
            <a:r>
              <a:rPr lang="en-US" dirty="0"/>
              <a:t> o </a:t>
            </a:r>
            <a:r>
              <a:rPr lang="en-US" dirty="0" err="1"/>
              <a:t>explican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proposición</a:t>
            </a:r>
            <a:r>
              <a:rPr lang="en-US" dirty="0"/>
              <a:t> central.</a:t>
            </a:r>
          </a:p>
        </p:txBody>
      </p:sp>
    </p:spTree>
    <p:extLst>
      <p:ext uri="{BB962C8B-B14F-4D97-AF65-F5344CB8AC3E}">
        <p14:creationId xmlns:p14="http://schemas.microsoft.com/office/powerpoint/2010/main" val="3989851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Proposición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 sermón es como una frase:  </a:t>
            </a:r>
          </a:p>
          <a:p>
            <a:pPr lvl="1"/>
            <a:r>
              <a:rPr lang="en-US" sz="3600"/>
              <a:t>Contiene un “</a:t>
            </a:r>
            <a:r>
              <a:rPr lang="en-US" sz="3600" u="sng"/>
              <a:t>sujeto</a:t>
            </a:r>
            <a:r>
              <a:rPr lang="en-US" sz="3600"/>
              <a:t>” (un sustantivo = el tema)</a:t>
            </a:r>
          </a:p>
          <a:p>
            <a:pPr lvl="1"/>
            <a:endParaRPr lang="en-US" sz="1400"/>
          </a:p>
          <a:p>
            <a:pPr lvl="1"/>
            <a:r>
              <a:rPr lang="en-US" sz="3600"/>
              <a:t>Contiene un “</a:t>
            </a:r>
            <a:r>
              <a:rPr lang="en-US" sz="3600" u="sng"/>
              <a:t>predicativo”</a:t>
            </a:r>
            <a:r>
              <a:rPr lang="en-US" sz="3600"/>
              <a:t> (complemento = verbos y explicaciones del tema)</a:t>
            </a:r>
          </a:p>
          <a:p>
            <a:pPr lvl="2"/>
            <a:r>
              <a:rPr lang="en-US" sz="3200"/>
              <a:t>Ejemplo:  La oración cambia vidas</a:t>
            </a:r>
          </a:p>
        </p:txBody>
      </p:sp>
    </p:spTree>
    <p:extLst>
      <p:ext uri="{BB962C8B-B14F-4D97-AF65-F5344CB8AC3E}">
        <p14:creationId xmlns:p14="http://schemas.microsoft.com/office/powerpoint/2010/main" val="380144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Proposición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Práctica:</a:t>
            </a:r>
          </a:p>
          <a:p>
            <a:endParaRPr lang="en-US"/>
          </a:p>
          <a:p>
            <a:pPr lvl="1" algn="ctr"/>
            <a:r>
              <a:rPr lang="en-US" sz="3600"/>
              <a:t>Hacer unas “proposiciones” de JUAN 3:16</a:t>
            </a:r>
          </a:p>
        </p:txBody>
      </p:sp>
    </p:spTree>
    <p:extLst>
      <p:ext uri="{BB962C8B-B14F-4D97-AF65-F5344CB8AC3E}">
        <p14:creationId xmlns:p14="http://schemas.microsoft.com/office/powerpoint/2010/main" val="3294782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 Proposición: 1. Su Importancia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6962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1.  </a:t>
            </a:r>
            <a:r>
              <a:rPr lang="en-US" sz="2800" dirty="0" err="1"/>
              <a:t>Es</a:t>
            </a:r>
            <a:r>
              <a:rPr lang="en-US" sz="2800" dirty="0"/>
              <a:t> la base del </a:t>
            </a:r>
            <a:r>
              <a:rPr lang="en-US" sz="2800" u="sng" dirty="0" err="1"/>
              <a:t>desarrollo</a:t>
            </a:r>
            <a:r>
              <a:rPr lang="en-US" sz="2800" dirty="0"/>
              <a:t> (</a:t>
            </a:r>
            <a:r>
              <a:rPr lang="en-US" sz="2800" dirty="0" err="1"/>
              <a:t>estructura</a:t>
            </a:r>
            <a:r>
              <a:rPr lang="en-US" sz="2800" dirty="0"/>
              <a:t>) del </a:t>
            </a:r>
            <a:r>
              <a:rPr lang="en-US" sz="2800" dirty="0" err="1"/>
              <a:t>sermón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Demuestra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a </a:t>
            </a:r>
            <a:r>
              <a:rPr lang="en-US" sz="2400" dirty="0" err="1"/>
              <a:t>enseñar</a:t>
            </a:r>
            <a:r>
              <a:rPr lang="en-US" sz="2400" dirty="0"/>
              <a:t> el </a:t>
            </a:r>
            <a:r>
              <a:rPr lang="en-US" sz="2400" dirty="0" err="1"/>
              <a:t>sermón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Muestra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sermón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Enseñar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Motivar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Animar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 err="1"/>
              <a:t>Convencer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Traer </a:t>
            </a:r>
            <a:r>
              <a:rPr lang="en-US" sz="2000" dirty="0" err="1"/>
              <a:t>convicción</a:t>
            </a:r>
            <a:r>
              <a:rPr lang="en-US" sz="2000" dirty="0"/>
              <a:t> de un </a:t>
            </a:r>
            <a:r>
              <a:rPr lang="en-US" sz="2000" dirty="0" err="1"/>
              <a:t>pecado</a:t>
            </a:r>
            <a:r>
              <a:rPr lang="en-US" sz="2000" dirty="0"/>
              <a:t>, etc.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2.  </a:t>
            </a:r>
            <a:r>
              <a:rPr lang="en-US" sz="2800" dirty="0" err="1"/>
              <a:t>Determina</a:t>
            </a:r>
            <a:r>
              <a:rPr lang="en-US" sz="2800" dirty="0"/>
              <a:t> la </a:t>
            </a:r>
            <a:r>
              <a:rPr lang="en-US" sz="2800" dirty="0" err="1"/>
              <a:t>aplicación</a:t>
            </a:r>
            <a:r>
              <a:rPr lang="en-US" sz="2800" dirty="0"/>
              <a:t> e </a:t>
            </a:r>
            <a:r>
              <a:rPr lang="en-US" sz="2800" u="sng" dirty="0" err="1"/>
              <a:t>interés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el </a:t>
            </a:r>
            <a:r>
              <a:rPr lang="en-US" sz="2800" dirty="0" err="1"/>
              <a:t>oyente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9798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La </a:t>
            </a:r>
            <a:r>
              <a:rPr lang="en-US" sz="4000" dirty="0" err="1"/>
              <a:t>Proposición</a:t>
            </a:r>
            <a:r>
              <a:rPr lang="en-US" sz="4000" dirty="0"/>
              <a:t>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2.Su </a:t>
            </a:r>
            <a:r>
              <a:rPr lang="en-US" sz="4000" dirty="0" err="1"/>
              <a:t>determinación</a:t>
            </a:r>
            <a:endParaRPr lang="en-US" sz="4000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Estudiar el texto con detalle para </a:t>
            </a:r>
            <a:r>
              <a:rPr lang="en-US" u="sng"/>
              <a:t>interpretarla</a:t>
            </a:r>
            <a:r>
              <a:rPr lang="en-US"/>
              <a:t> correctamente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b="0" i="1"/>
              <a:t>No predicar lo que la Biblia no dice</a:t>
            </a:r>
            <a:r>
              <a:rPr lang="en-US"/>
              <a:t>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endParaRPr lang="en-US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Determinar el “</a:t>
            </a:r>
            <a:r>
              <a:rPr lang="en-US" u="sng"/>
              <a:t>tema</a:t>
            </a:r>
            <a:r>
              <a:rPr lang="en-US"/>
              <a:t> exegético” y el </a:t>
            </a:r>
            <a:r>
              <a:rPr lang="en-US" u="sng"/>
              <a:t>desarrollo</a:t>
            </a:r>
            <a:r>
              <a:rPr lang="en-US"/>
              <a:t> bíblico y escribir una frase con la dos partes: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/>
              <a:t>Sujeto = ¿De qué va a hablar?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/>
              <a:t>Complemento = ¿Qué dice del sujeto?</a:t>
            </a:r>
          </a:p>
        </p:txBody>
      </p:sp>
    </p:spTree>
    <p:extLst>
      <p:ext uri="{BB962C8B-B14F-4D97-AF65-F5344CB8AC3E}">
        <p14:creationId xmlns:p14="http://schemas.microsoft.com/office/powerpoint/2010/main" val="380047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Determinando la proposición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La proposición es la contestación de una pregunta, así que: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Escribe una </a:t>
            </a:r>
            <a:r>
              <a:rPr lang="en-US" sz="2800" u="sng"/>
              <a:t>pregunta</a:t>
            </a:r>
            <a:r>
              <a:rPr lang="en-US" sz="2800"/>
              <a:t> para contestar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2000"/>
              <a:t>¿</a:t>
            </a:r>
            <a:r>
              <a:rPr lang="en-US" sz="2000" i="1"/>
              <a:t>Cómo?   ¿Por qué?  ¿Quién?, etc</a:t>
            </a:r>
            <a:r>
              <a:rPr lang="en-US" sz="2000"/>
              <a:t>.</a:t>
            </a:r>
          </a:p>
          <a:p>
            <a:pPr marL="990600" lvl="1" indent="-533400">
              <a:lnSpc>
                <a:spcPct val="80000"/>
              </a:lnSpc>
            </a:pPr>
            <a:endParaRPr lang="en-US" sz="1200"/>
          </a:p>
          <a:p>
            <a:pPr marL="609600" indent="-609600">
              <a:lnSpc>
                <a:spcPct val="80000"/>
              </a:lnSpc>
            </a:pPr>
            <a:r>
              <a:rPr lang="en-US" sz="2800"/>
              <a:t>Escribe la frase que </a:t>
            </a:r>
            <a:r>
              <a:rPr lang="en-US" sz="2800" u="sng"/>
              <a:t>contesta</a:t>
            </a:r>
            <a:r>
              <a:rPr lang="en-US" sz="2800"/>
              <a:t> la pregunta en tiempo </a:t>
            </a:r>
            <a:r>
              <a:rPr lang="en-US" sz="2800" u="sng"/>
              <a:t>PRESENTE</a:t>
            </a:r>
            <a:r>
              <a:rPr lang="en-US" sz="2800"/>
              <a:t>.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2000"/>
              <a:t>Ej: NO “Elías oró”, sino “El creyente debe orar como Elías”</a:t>
            </a:r>
          </a:p>
          <a:p>
            <a:pPr marL="609600" indent="-609600">
              <a:lnSpc>
                <a:spcPct val="80000"/>
              </a:lnSpc>
            </a:pPr>
            <a:endParaRPr lang="en-US" sz="1200"/>
          </a:p>
          <a:p>
            <a:pPr marL="609600" indent="-609600">
              <a:lnSpc>
                <a:spcPct val="80000"/>
              </a:lnSpc>
            </a:pPr>
            <a:r>
              <a:rPr lang="en-US" sz="2800"/>
              <a:t>Determina las ideas que </a:t>
            </a:r>
            <a:r>
              <a:rPr lang="en-US" sz="2800" u="sng"/>
              <a:t>apoyan</a:t>
            </a:r>
            <a:r>
              <a:rPr lang="en-US" sz="2800"/>
              <a:t> el tema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2000"/>
              <a:t>Ej. </a:t>
            </a:r>
            <a:r>
              <a:rPr lang="en-US" sz="2000" i="1"/>
              <a:t>¿Cómo orar? – Ora como Dios manda</a:t>
            </a:r>
          </a:p>
        </p:txBody>
      </p:sp>
    </p:spTree>
    <p:extLst>
      <p:ext uri="{BB962C8B-B14F-4D97-AF65-F5344CB8AC3E}">
        <p14:creationId xmlns:p14="http://schemas.microsoft.com/office/powerpoint/2010/main" val="3896944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Aplicación de la Proposición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Estudiar el texto con oración por la guianza del </a:t>
            </a:r>
            <a:r>
              <a:rPr lang="en-US" sz="2800" u="sng"/>
              <a:t>Espiritu</a:t>
            </a:r>
            <a:r>
              <a:rPr lang="en-US" sz="2800"/>
              <a:t> Santo para determinar el tema exegético.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Determinar el objectivo de la proposición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2400"/>
              <a:t>Teológico –cambiar o afirmar </a:t>
            </a:r>
            <a:r>
              <a:rPr lang="en-US" sz="2400" u="sng"/>
              <a:t>conocimientos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2400"/>
              <a:t>Práctico / ético –cambiar </a:t>
            </a:r>
            <a:r>
              <a:rPr lang="en-US" sz="2400" u="sng"/>
              <a:t>prácticas</a:t>
            </a:r>
            <a:r>
              <a:rPr lang="en-US" sz="2400"/>
              <a:t> en la vida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endParaRPr lang="en-US" sz="800"/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/>
              <a:t>Nota:  </a:t>
            </a:r>
            <a:r>
              <a:rPr lang="en-US" sz="2400" i="1"/>
              <a:t>Una predicación siempre tiene el propósito de “</a:t>
            </a:r>
            <a:r>
              <a:rPr lang="en-US" sz="2400" i="1" u="sng"/>
              <a:t>PERSUADIR</a:t>
            </a:r>
            <a:r>
              <a:rPr lang="en-US" sz="2400" i="1"/>
              <a:t>” por convencer o motivar a un cambio espiritual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478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552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Reporting Progress or Status</vt:lpstr>
      <vt:lpstr>La Predicación (#4)</vt:lpstr>
      <vt:lpstr>La Proposición del Sermón</vt:lpstr>
      <vt:lpstr>La Proposición</vt:lpstr>
      <vt:lpstr>La Proposición</vt:lpstr>
      <vt:lpstr>La Proposición</vt:lpstr>
      <vt:lpstr>La Proposición: 1. Su Importancia</vt:lpstr>
      <vt:lpstr>La Proposición:  2.Su determinación</vt:lpstr>
      <vt:lpstr>Determinando la proposición</vt:lpstr>
      <vt:lpstr>La Aplicación de la Proposición</vt:lpstr>
      <vt:lpstr>Practicando con proposiciones</vt:lpstr>
      <vt:lpstr>3. Principios para una proposición bien formulada</vt:lpstr>
      <vt:lpstr>Prácticas para proposiciones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(#3)</dc:title>
  <dc:creator>Iglesia Biblica Bautista Ant</dc:creator>
  <cp:lastModifiedBy>Iglesia Biblica Bautista Ant</cp:lastModifiedBy>
  <cp:revision>5</cp:revision>
  <dcterms:created xsi:type="dcterms:W3CDTF">2011-10-19T19:36:43Z</dcterms:created>
  <dcterms:modified xsi:type="dcterms:W3CDTF">2011-11-01T03:20:25Z</dcterms:modified>
</cp:coreProperties>
</file>