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D7F3C-711C-480A-9B45-46CD3876A07B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3D63E-ABC8-4C1D-AD3F-B2D05B93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2683C-1957-4DED-A417-2473DBCEECDB}" type="slidenum">
              <a:rPr lang="es-ES_tradnl">
                <a:solidFill>
                  <a:prstClr val="black"/>
                </a:solidFill>
              </a:rPr>
              <a:pPr/>
              <a:t>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D6464-FDF3-490B-82B0-2A2C923BBBBB}" type="slidenum">
              <a:rPr lang="es-ES_tradnl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A65AF-0C2C-4705-AFF6-0FE85F2FFDB7}" type="slidenum">
              <a:rPr lang="es-ES_tradnl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2F4A7-4A34-4334-873A-C9491B8233F2}" type="slidenum">
              <a:rPr lang="es-ES_tradnl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2C6E8-E6A7-4051-9ED8-DB74F1CA7EA8}" type="slidenum">
              <a:rPr lang="es-ES_tradnl">
                <a:solidFill>
                  <a:prstClr val="black"/>
                </a:solidFill>
              </a:rPr>
              <a:pPr/>
              <a:t>5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A6E4D-A288-407A-A6E5-BC382E7C0B3C}" type="slidenum">
              <a:rPr lang="es-ES_tradnl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99161-1C88-4EF8-9B7A-389B78E164DF}" type="slidenum">
              <a:rPr lang="es-ES_tradnl">
                <a:solidFill>
                  <a:prstClr val="black"/>
                </a:solidFill>
              </a:rPr>
              <a:pPr/>
              <a:t>7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grpSp>
        <p:nvGrpSpPr>
          <p:cNvPr id="24064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4064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064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4064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4064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064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4065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4065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065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4065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4065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0655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sp>
        <p:nvSpPr>
          <p:cNvPr id="240656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240657" name="Rectangle 17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24065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A9A904-09B6-4C45-850F-3ED14221D3C5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987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06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064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06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06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B488C-10D3-4ABD-80AA-D5F2FF0AA71E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01007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B2777-32E0-4697-BB30-1F3E2AEB0B55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366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80B6E-C77D-4C8C-B7A8-DEF591202CC0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7895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B79BF-ADBC-45BB-A9B1-A9C058BEEED7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3124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A48B-BA08-44D9-837D-395602F88CE9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590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104CE-0416-4EFF-8791-273278BFF599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21208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52DE4-2618-4AE1-B969-CC8FF93A72E1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469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0881E-65E4-4AF2-B808-CB7898A4D986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1849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721EB-24B5-48D6-92F9-479B00407061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8607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512A8-4BD7-455A-95B9-9793CC4F83F6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351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9E32ED-F542-4C1D-8FE5-BE9251F76557}" type="slidenum">
              <a:rPr lang="es-ES_tradnl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  <p:grpSp>
        <p:nvGrpSpPr>
          <p:cNvPr id="239623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3962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2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9626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3962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2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39629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3963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3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39632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3963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34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39635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23963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3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423706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  <p:bldP spid="23961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La Predicación - El Sermón Temático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b="1" u="sng">
                <a:latin typeface="Arial Narrow" pitchFamily="34" charset="0"/>
              </a:rPr>
              <a:t>La Clasificación de sermones</a:t>
            </a:r>
            <a:r>
              <a:rPr lang="es-ES">
                <a:latin typeface="Arial Narrow" pitchFamily="34" charset="0"/>
              </a:rPr>
              <a:t>:  </a:t>
            </a:r>
          </a:p>
          <a:p>
            <a:pPr algn="ctr">
              <a:buFontTx/>
              <a:buNone/>
            </a:pPr>
            <a:r>
              <a:rPr lang="es-ES" b="1" i="1">
                <a:latin typeface="Arial Narrow" pitchFamily="34" charset="0"/>
              </a:rPr>
              <a:t>Temático, textual, expositivo</a:t>
            </a:r>
            <a:r>
              <a:rPr lang="es-ES" b="1" u="sng">
                <a:latin typeface="Arial Narrow" pitchFamily="34" charset="0"/>
              </a:rPr>
              <a:t> </a:t>
            </a:r>
          </a:p>
          <a:p>
            <a:pPr algn="ctr">
              <a:buFontTx/>
              <a:buNone/>
            </a:pPr>
            <a:endParaRPr lang="es-ES" b="1" u="sng"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s-ES" b="1" u="sng">
                <a:latin typeface="Arial Narrow" pitchFamily="34" charset="0"/>
              </a:rPr>
              <a:t>El Sermón Temático</a:t>
            </a:r>
            <a:r>
              <a:rPr lang="es-ES">
                <a:latin typeface="Arial Narrow" pitchFamily="34" charset="0"/>
              </a:rPr>
              <a:t>:  </a:t>
            </a:r>
          </a:p>
          <a:p>
            <a:pPr algn="ctr">
              <a:buFontTx/>
              <a:buNone/>
            </a:pPr>
            <a:r>
              <a:rPr lang="es-ES">
                <a:latin typeface="Arial Narrow" pitchFamily="34" charset="0"/>
              </a:rPr>
              <a:t>Las divisiones del bosquejo </a:t>
            </a:r>
          </a:p>
          <a:p>
            <a:pPr algn="ctr">
              <a:buFontTx/>
              <a:buNone/>
            </a:pPr>
            <a:r>
              <a:rPr lang="es-ES">
                <a:latin typeface="Arial Narrow" pitchFamily="34" charset="0"/>
              </a:rPr>
              <a:t>se derivan del </a:t>
            </a:r>
            <a:r>
              <a:rPr lang="es-ES" b="1" i="1" u="sng">
                <a:latin typeface="Arial Narrow" pitchFamily="34" charset="0"/>
              </a:rPr>
              <a:t>tema</a:t>
            </a:r>
            <a:r>
              <a:rPr lang="es-ES">
                <a:latin typeface="Arial Narrow" pitchFamily="34" charset="0"/>
              </a:rPr>
              <a:t>, </a:t>
            </a:r>
          </a:p>
          <a:p>
            <a:pPr algn="ctr">
              <a:buFontTx/>
              <a:buNone/>
            </a:pPr>
            <a:r>
              <a:rPr lang="es-ES">
                <a:latin typeface="Arial Narrow" pitchFamily="34" charset="0"/>
              </a:rPr>
              <a:t>no de un texto bíblico en particular.</a:t>
            </a:r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79255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1219200"/>
          </a:xfrm>
        </p:spPr>
        <p:txBody>
          <a:bodyPr/>
          <a:lstStyle/>
          <a:p>
            <a:r>
              <a:rPr lang="es-ES" b="1" u="sng">
                <a:latin typeface="Arial Narrow" pitchFamily="34" charset="0"/>
              </a:rPr>
              <a:t>Principios importantes para </a:t>
            </a:r>
            <a:br>
              <a:rPr lang="es-ES" b="1" u="sng">
                <a:latin typeface="Arial Narrow" pitchFamily="34" charset="0"/>
              </a:rPr>
            </a:br>
            <a:r>
              <a:rPr lang="es-ES" b="1" u="sng">
                <a:latin typeface="Arial Narrow" pitchFamily="34" charset="0"/>
              </a:rPr>
              <a:t>sermones temáticos: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1.  Apoya cada división en un texto </a:t>
            </a:r>
            <a:r>
              <a:rPr lang="es-ES" b="1" i="1" u="sng">
                <a:latin typeface="Arial Narrow" pitchFamily="34" charset="0"/>
              </a:rPr>
              <a:t>bíblico</a:t>
            </a:r>
          </a:p>
          <a:p>
            <a:pPr>
              <a:buFontTx/>
              <a:buNone/>
            </a:pPr>
            <a:endParaRPr lang="es-ES" b="1" i="1" u="sng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2.  Guardar la </a:t>
            </a:r>
            <a:r>
              <a:rPr lang="es-ES" b="1" i="1" u="sng">
                <a:latin typeface="Arial Narrow" pitchFamily="34" charset="0"/>
              </a:rPr>
              <a:t>unidad</a:t>
            </a:r>
            <a:r>
              <a:rPr lang="es-ES">
                <a:latin typeface="Arial Narrow" pitchFamily="34" charset="0"/>
              </a:rPr>
              <a:t> del pensamiento clave – cada idea y texto del sermón se relaciona directamente con el tema principal.</a:t>
            </a:r>
          </a:p>
          <a:p>
            <a:pPr>
              <a:buFontTx/>
              <a:buNone/>
            </a:pPr>
            <a:endParaRPr lang="es-ES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3.  No sacar un texto del </a:t>
            </a:r>
            <a:r>
              <a:rPr lang="es-ES" b="1" i="1" u="sng">
                <a:latin typeface="Arial Narrow" pitchFamily="34" charset="0"/>
              </a:rPr>
              <a:t>contexto</a:t>
            </a:r>
            <a:r>
              <a:rPr lang="es-ES">
                <a:latin typeface="Arial Narrow" pitchFamily="34" charset="0"/>
              </a:rPr>
              <a:t> – asegurar que el texto enseña lo que quiere usted enseñar</a:t>
            </a:r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809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>
                <a:latin typeface="Arial Narrow" pitchFamily="34" charset="0"/>
              </a:rPr>
              <a:t>Cómo escoger temas: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1.  </a:t>
            </a:r>
            <a:r>
              <a:rPr lang="es-ES" b="1" i="1" u="sng">
                <a:latin typeface="Arial Narrow" pitchFamily="34" charset="0"/>
              </a:rPr>
              <a:t>ORAR</a:t>
            </a:r>
            <a:r>
              <a:rPr lang="es-ES">
                <a:latin typeface="Arial Narrow" pitchFamily="34" charset="0"/>
              </a:rPr>
              <a:t> por la dirección del Señor</a:t>
            </a:r>
          </a:p>
          <a:p>
            <a:pPr>
              <a:buFontTx/>
              <a:buNone/>
            </a:pPr>
            <a:endParaRPr lang="es-ES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2.  Considerar la </a:t>
            </a:r>
            <a:r>
              <a:rPr lang="es-ES" b="1" i="1" u="sng">
                <a:latin typeface="Arial Narrow" pitchFamily="34" charset="0"/>
              </a:rPr>
              <a:t>ocasión</a:t>
            </a:r>
            <a:r>
              <a:rPr lang="es-ES">
                <a:latin typeface="Arial Narrow" pitchFamily="34" charset="0"/>
              </a:rPr>
              <a:t> particular en que predica</a:t>
            </a:r>
          </a:p>
          <a:p>
            <a:pPr>
              <a:buFontTx/>
              <a:buNone/>
            </a:pPr>
            <a:endParaRPr lang="es-ES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3.  Predicar temas contenidos en </a:t>
            </a:r>
            <a:r>
              <a:rPr lang="es-ES" b="1" i="1" u="sng">
                <a:latin typeface="Arial Narrow" pitchFamily="34" charset="0"/>
              </a:rPr>
              <a:t>textos</a:t>
            </a:r>
            <a:r>
              <a:rPr lang="es-ES">
                <a:latin typeface="Arial Narrow" pitchFamily="34" charset="0"/>
              </a:rPr>
              <a:t> de bendición</a:t>
            </a:r>
          </a:p>
          <a:p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7453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>
                <a:latin typeface="Arial Narrow" pitchFamily="34" charset="0"/>
              </a:rPr>
              <a:t>Ideas para la preparación del sermón: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1.  Tener un </a:t>
            </a:r>
            <a:r>
              <a:rPr lang="es-ES" b="1" i="1" u="sng">
                <a:latin typeface="Arial Narrow" pitchFamily="34" charset="0"/>
              </a:rPr>
              <a:t>orden</a:t>
            </a:r>
            <a:r>
              <a:rPr lang="es-ES">
                <a:latin typeface="Arial Narrow" pitchFamily="34" charset="0"/>
              </a:rPr>
              <a:t> lógico o cronológico y llevar las ideas a un clímax.</a:t>
            </a:r>
          </a:p>
          <a:p>
            <a:pPr lvl="1">
              <a:buFontTx/>
              <a:buNone/>
            </a:pPr>
            <a:r>
              <a:rPr lang="es-ES">
                <a:latin typeface="Arial Narrow" pitchFamily="34" charset="0"/>
              </a:rPr>
              <a:t>* Ej. El Plan de Salvación</a:t>
            </a: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2.  Hacer un </a:t>
            </a:r>
            <a:r>
              <a:rPr lang="es-ES" b="1" i="1" u="sng">
                <a:latin typeface="Arial Narrow" pitchFamily="34" charset="0"/>
              </a:rPr>
              <a:t>análisis</a:t>
            </a:r>
            <a:r>
              <a:rPr lang="es-ES">
                <a:latin typeface="Arial Narrow" pitchFamily="34" charset="0"/>
              </a:rPr>
              <a:t> de un tema.</a:t>
            </a:r>
          </a:p>
          <a:p>
            <a:pPr lvl="1">
              <a:buFontTx/>
              <a:buNone/>
            </a:pPr>
            <a:r>
              <a:rPr lang="es-ES">
                <a:latin typeface="Arial Narrow" pitchFamily="34" charset="0"/>
              </a:rPr>
              <a:t>* Ej. “Dios es santo”</a:t>
            </a: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3.  Dar </a:t>
            </a:r>
            <a:r>
              <a:rPr lang="es-ES" b="1" i="1" u="sng">
                <a:latin typeface="Arial Narrow" pitchFamily="34" charset="0"/>
              </a:rPr>
              <a:t>pruebas</a:t>
            </a:r>
            <a:r>
              <a:rPr lang="es-ES">
                <a:latin typeface="Arial Narrow" pitchFamily="34" charset="0"/>
              </a:rPr>
              <a:t> del tema</a:t>
            </a:r>
          </a:p>
          <a:p>
            <a:pPr lvl="1"/>
            <a:r>
              <a:rPr lang="es-ES">
                <a:latin typeface="Arial Narrow" pitchFamily="34" charset="0"/>
              </a:rPr>
              <a:t>* Ej.  “La Biblia es confiable”</a:t>
            </a:r>
          </a:p>
          <a:p>
            <a:pPr lvl="1"/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34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>
                <a:latin typeface="Arial Narrow" pitchFamily="34" charset="0"/>
              </a:rPr>
              <a:t>Ideas para la preparación del sermón: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4.  Predicar </a:t>
            </a:r>
            <a:r>
              <a:rPr lang="es-ES" b="1" u="sng">
                <a:latin typeface="Arial Narrow" pitchFamily="34" charset="0"/>
              </a:rPr>
              <a:t>analogías</a:t>
            </a:r>
            <a:r>
              <a:rPr lang="es-ES">
                <a:latin typeface="Arial Narrow" pitchFamily="34" charset="0"/>
              </a:rPr>
              <a:t> o contrastes bíblicos</a:t>
            </a:r>
          </a:p>
          <a:p>
            <a:pPr lvl="1">
              <a:buFontTx/>
              <a:buNone/>
            </a:pPr>
            <a:r>
              <a:rPr lang="es-ES">
                <a:latin typeface="Arial Narrow" pitchFamily="34" charset="0"/>
              </a:rPr>
              <a:t>*  Ej.  El Cristiano—La sal de la tierra</a:t>
            </a: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5.  Palabras </a:t>
            </a:r>
            <a:r>
              <a:rPr lang="es-ES" b="1" i="1" u="sng">
                <a:latin typeface="Arial Narrow" pitchFamily="34" charset="0"/>
              </a:rPr>
              <a:t>repetidas</a:t>
            </a:r>
            <a:r>
              <a:rPr lang="es-ES">
                <a:latin typeface="Arial Narrow" pitchFamily="34" charset="0"/>
              </a:rPr>
              <a:t> en la Biblia</a:t>
            </a:r>
          </a:p>
          <a:p>
            <a:pPr lvl="1">
              <a:buFontTx/>
              <a:buNone/>
            </a:pPr>
            <a:r>
              <a:rPr lang="es-ES">
                <a:latin typeface="Arial Narrow" pitchFamily="34" charset="0"/>
              </a:rPr>
              <a:t>* Ej.  “Poderoso”, “Salva”</a:t>
            </a: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6.  Estudio de una </a:t>
            </a:r>
            <a:r>
              <a:rPr lang="es-ES" b="1" i="1" u="sng">
                <a:latin typeface="Arial Narrow" pitchFamily="34" charset="0"/>
              </a:rPr>
              <a:t>palabra</a:t>
            </a:r>
            <a:r>
              <a:rPr lang="es-ES">
                <a:latin typeface="Arial Narrow" pitchFamily="34" charset="0"/>
              </a:rPr>
              <a:t> bíblica</a:t>
            </a:r>
          </a:p>
          <a:p>
            <a:pPr lvl="1">
              <a:buFontTx/>
              <a:buNone/>
            </a:pPr>
            <a:r>
              <a:rPr lang="es-ES">
                <a:latin typeface="Arial Narrow" pitchFamily="34" charset="0"/>
              </a:rPr>
              <a:t>*Ej.  Amor, honrar, santo</a:t>
            </a: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7.  </a:t>
            </a:r>
            <a:r>
              <a:rPr lang="es-ES" b="1" i="1" u="sng">
                <a:latin typeface="Arial Narrow" pitchFamily="34" charset="0"/>
              </a:rPr>
              <a:t>Doctrinas</a:t>
            </a:r>
            <a:r>
              <a:rPr lang="es-ES">
                <a:latin typeface="Arial Narrow" pitchFamily="34" charset="0"/>
              </a:rPr>
              <a:t> bíblicas</a:t>
            </a:r>
          </a:p>
          <a:p>
            <a:pPr lvl="1"/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9383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Cualidades de un tema bueno: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1.  Ser </a:t>
            </a:r>
            <a:r>
              <a:rPr lang="es-ES" b="1" i="1" u="sng">
                <a:latin typeface="Arial Narrow" pitchFamily="34" charset="0"/>
              </a:rPr>
              <a:t>bíblico</a:t>
            </a:r>
          </a:p>
          <a:p>
            <a:pPr>
              <a:buFontTx/>
              <a:buNone/>
            </a:pPr>
            <a:endParaRPr lang="es-ES" b="1" i="1" u="sng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2.  Ser </a:t>
            </a:r>
            <a:r>
              <a:rPr lang="es-ES" b="1" u="sng">
                <a:latin typeface="Arial Narrow" pitchFamily="34" charset="0"/>
              </a:rPr>
              <a:t>CRISTO-céntrico</a:t>
            </a:r>
            <a:r>
              <a:rPr lang="es-ES">
                <a:latin typeface="Arial Narrow" pitchFamily="34" charset="0"/>
              </a:rPr>
              <a:t> y </a:t>
            </a:r>
            <a:r>
              <a:rPr lang="es-ES" b="1" i="1" u="sng">
                <a:latin typeface="Arial Narrow" pitchFamily="34" charset="0"/>
              </a:rPr>
              <a:t>evangelístico</a:t>
            </a:r>
          </a:p>
          <a:p>
            <a:pPr>
              <a:buFontTx/>
              <a:buNone/>
            </a:pPr>
            <a:endParaRPr lang="es-ES" b="1" i="1" u="sng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3.  Ser </a:t>
            </a:r>
            <a:r>
              <a:rPr lang="es-ES" b="1" i="1" u="sng">
                <a:latin typeface="Arial Narrow" pitchFamily="34" charset="0"/>
              </a:rPr>
              <a:t>claro</a:t>
            </a:r>
            <a:r>
              <a:rPr lang="es-ES">
                <a:latin typeface="Arial Narrow" pitchFamily="34" charset="0"/>
              </a:rPr>
              <a:t> y breve</a:t>
            </a:r>
            <a:endParaRPr lang="es-ES" b="1" i="1" u="sng">
              <a:latin typeface="Arial Narrow" pitchFamily="34" charset="0"/>
            </a:endParaRPr>
          </a:p>
          <a:p>
            <a:endParaRPr lang="en-US" b="1" i="1" u="sng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7528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Cualidades de un tema bueno: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4.  Ser </a:t>
            </a:r>
            <a:r>
              <a:rPr lang="es-ES" b="1" i="1" u="sng">
                <a:latin typeface="Arial Narrow" pitchFamily="34" charset="0"/>
              </a:rPr>
              <a:t>específico</a:t>
            </a: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5.  Ser </a:t>
            </a:r>
            <a:r>
              <a:rPr lang="es-ES" b="1" i="1" u="sng">
                <a:latin typeface="Arial Narrow" pitchFamily="34" charset="0"/>
              </a:rPr>
              <a:t>práctico</a:t>
            </a: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6.  Ser </a:t>
            </a:r>
            <a:r>
              <a:rPr lang="es-ES" b="1" i="1" u="sng">
                <a:latin typeface="Arial Narrow" pitchFamily="34" charset="0"/>
              </a:rPr>
              <a:t>interesante</a:t>
            </a:r>
            <a:r>
              <a:rPr lang="es-ES">
                <a:latin typeface="Arial Narrow" pitchFamily="34" charset="0"/>
              </a:rPr>
              <a:t>  </a:t>
            </a:r>
          </a:p>
          <a:p>
            <a:pPr lvl="2">
              <a:buFontTx/>
              <a:buNone/>
            </a:pPr>
            <a:r>
              <a:rPr lang="es-ES">
                <a:latin typeface="Arial Narrow" pitchFamily="34" charset="0"/>
              </a:rPr>
              <a:t>puede usar palabras como:</a:t>
            </a:r>
          </a:p>
          <a:p>
            <a:pPr lvl="2">
              <a:buFontTx/>
              <a:buNone/>
            </a:pPr>
            <a:r>
              <a:rPr lang="es-ES">
                <a:latin typeface="Arial Narrow" pitchFamily="34" charset="0"/>
              </a:rPr>
              <a:t>“victoria”, ¿Cómo puede?, “El secreto de”, Esperanza, amigo</a:t>
            </a:r>
            <a:endParaRPr lang="es-ES" b="1" i="1" u="sng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7.  </a:t>
            </a:r>
            <a:r>
              <a:rPr lang="es-ES" b="1" i="1">
                <a:latin typeface="Arial Narrow" pitchFamily="34" charset="0"/>
              </a:rPr>
              <a:t>No</a:t>
            </a:r>
            <a:r>
              <a:rPr lang="es-ES">
                <a:latin typeface="Arial Narrow" pitchFamily="34" charset="0"/>
              </a:rPr>
              <a:t> ser </a:t>
            </a:r>
            <a:r>
              <a:rPr lang="es-ES" b="1" i="1">
                <a:latin typeface="Arial Narrow" pitchFamily="34" charset="0"/>
              </a:rPr>
              <a:t>vulgar</a:t>
            </a:r>
            <a:r>
              <a:rPr lang="es-ES">
                <a:latin typeface="Arial Narrow" pitchFamily="34" charset="0"/>
              </a:rPr>
              <a:t> ni </a:t>
            </a:r>
            <a:r>
              <a:rPr lang="es-ES" b="1" i="1">
                <a:latin typeface="Arial Narrow" pitchFamily="34" charset="0"/>
              </a:rPr>
              <a:t>deshonesto</a:t>
            </a:r>
            <a:r>
              <a:rPr lang="es-ES">
                <a:latin typeface="Arial Narrow" pitchFamily="34" charset="0"/>
              </a:rPr>
              <a:t> </a:t>
            </a:r>
          </a:p>
          <a:p>
            <a:pPr lvl="1"/>
            <a:r>
              <a:rPr lang="es-ES">
                <a:latin typeface="Arial Narrow" pitchFamily="34" charset="0"/>
              </a:rPr>
              <a:t>(no hacerles pensar que va a predicar de otro tema)</a:t>
            </a:r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9380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elling a Product or">
  <a:themeElements>
    <a:clrScheme name="Selling a Product or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Selling a Product or</vt:lpstr>
      <vt:lpstr>La Predicación - El Sermón Temático</vt:lpstr>
      <vt:lpstr>Principios importantes para  sermones temáticos:</vt:lpstr>
      <vt:lpstr>Cómo escoger temas:</vt:lpstr>
      <vt:lpstr>Ideas para la preparación del sermón:</vt:lpstr>
      <vt:lpstr>Ideas para la preparación del sermón:</vt:lpstr>
      <vt:lpstr>Cualidades de un tema bueno:</vt:lpstr>
      <vt:lpstr>Cualidades de un tema bueno: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- El Sermón Temático</dc:title>
  <dc:creator>Iglesia Biblica Bautista Ant</dc:creator>
  <cp:lastModifiedBy>Iglesia Biblica Bautista Ant</cp:lastModifiedBy>
  <cp:revision>1</cp:revision>
  <dcterms:created xsi:type="dcterms:W3CDTF">2011-11-01T03:32:38Z</dcterms:created>
  <dcterms:modified xsi:type="dcterms:W3CDTF">2011-11-01T03:33:35Z</dcterms:modified>
</cp:coreProperties>
</file>