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78979-8857-427B-B529-A897BB859313}" type="datetimeFigureOut">
              <a:rPr lang="en-US" smtClean="0"/>
              <a:t>10/31/2011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F5BF6-2504-433C-A7E0-30F1EF401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63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2070EB-2F90-41FA-99F5-453C11465EAD}" type="slidenum">
              <a:rPr lang="es-ES_tradnl">
                <a:solidFill>
                  <a:prstClr val="black"/>
                </a:solidFill>
              </a:rPr>
              <a:pPr/>
              <a:t>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86474-8098-4589-BA3C-5A686C9C4F58}" type="slidenum">
              <a:rPr lang="es-ES_tradnl">
                <a:solidFill>
                  <a:prstClr val="black"/>
                </a:solidFill>
              </a:rPr>
              <a:pPr/>
              <a:t>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9A082E-AF9A-4659-BE0A-F7823F612C6E}" type="slidenum">
              <a:rPr lang="es-ES_tradnl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E77E00-CA78-4162-9E26-07E47BCF886C}" type="slidenum">
              <a:rPr lang="es-ES_tradnl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80BDA-63F5-4146-8885-D68B7D56E9F2}" type="slidenum">
              <a:rPr lang="es-ES_tradnl">
                <a:solidFill>
                  <a:prstClr val="black"/>
                </a:solidFill>
              </a:rPr>
              <a:pPr/>
              <a:t>5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grpSp>
        <p:nvGrpSpPr>
          <p:cNvPr id="24064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4064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064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4064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4064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064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grpSp>
        <p:nvGrpSpPr>
          <p:cNvPr id="24065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4065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065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grpSp>
        <p:nvGrpSpPr>
          <p:cNvPr id="24065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4065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0655" name="Rectangle 15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sp>
        <p:nvSpPr>
          <p:cNvPr id="240656" name="Rectangle 1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240657" name="Rectangle 17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24065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8A9A904-09B6-4C45-850F-3ED14221D3C5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2180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0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/>
      <p:bldP spid="24064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06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064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406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406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B488C-10D3-4ABD-80AA-D5F2FF0AA71E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2573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B2777-32E0-4697-BB30-1F3E2AEB0B55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3990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80B6E-C77D-4C8C-B7A8-DEF591202CC0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4427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B79BF-ADBC-45BB-A9B1-A9C058BEEED7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01317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A48B-BA08-44D9-837D-395602F88CE9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95633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104CE-0416-4EFF-8791-273278BFF599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3399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52DE4-2618-4AE1-B969-CC8FF93A72E1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05480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0881E-65E4-4AF2-B808-CB7898A4D986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82982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721EB-24B5-48D6-92F9-479B00407061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25865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512A8-4BD7-455A-95B9-9793CC4F83F6}" type="slidenum">
              <a:rPr lang="es-ES_tradnl">
                <a:solidFill>
                  <a:srgbClr val="808080"/>
                </a:solidFill>
              </a:rPr>
              <a:pPr/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867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>
              <a:solidFill>
                <a:srgbClr val="808080"/>
              </a:solidFill>
            </a:endParaRPr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9E32ED-F542-4C1D-8FE5-BE9251F76557}" type="slidenum">
              <a:rPr lang="es-ES_tradnl">
                <a:solidFill>
                  <a:srgbClr val="80808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_tradnl">
              <a:solidFill>
                <a:srgbClr val="808080"/>
              </a:solidFill>
            </a:endParaRPr>
          </a:p>
        </p:txBody>
      </p:sp>
      <p:grpSp>
        <p:nvGrpSpPr>
          <p:cNvPr id="239623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3962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3962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s-ES_tradnl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39626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3962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3962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grpSp>
        <p:nvGrpSpPr>
          <p:cNvPr id="239629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3963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3963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grpSp>
        <p:nvGrpSpPr>
          <p:cNvPr id="239632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3963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39634" name="Rectangle 18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grpSp>
        <p:nvGrpSpPr>
          <p:cNvPr id="239635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23963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3963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571973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/>
      <p:bldP spid="23961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96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961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96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961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96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961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96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961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96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961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396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736725"/>
          </a:xfrm>
        </p:spPr>
        <p:txBody>
          <a:bodyPr/>
          <a:lstStyle/>
          <a:p>
            <a:r>
              <a:rPr lang="es-ES" b="1" u="sng">
                <a:latin typeface="Arial Narrow" pitchFamily="34" charset="0"/>
              </a:rPr>
              <a:t>La Predicación Bíblica</a:t>
            </a:r>
            <a:br>
              <a:rPr lang="es-ES" b="1" u="sng">
                <a:latin typeface="Arial Narrow" pitchFamily="34" charset="0"/>
              </a:rPr>
            </a:br>
            <a:r>
              <a:rPr lang="es-ES" sz="2800" b="1" u="sng">
                <a:latin typeface="Arial Narrow" pitchFamily="34" charset="0"/>
              </a:rPr>
              <a:t>Lección 2</a:t>
            </a:r>
            <a:endParaRPr lang="es-ES" sz="2800" b="1">
              <a:latin typeface="Arial Narrow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7788"/>
            <a:ext cx="7162800" cy="2208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b="1" u="sng">
                <a:latin typeface="Arial Narrow" pitchFamily="34" charset="0"/>
              </a:rPr>
              <a:t>La Historia del la Predicación </a:t>
            </a:r>
          </a:p>
          <a:p>
            <a:pPr>
              <a:lnSpc>
                <a:spcPct val="80000"/>
              </a:lnSpc>
            </a:pPr>
            <a:r>
              <a:rPr lang="es-ES" b="1" u="sng">
                <a:latin typeface="Arial Narrow" pitchFamily="34" charset="0"/>
              </a:rPr>
              <a:t>y </a:t>
            </a:r>
          </a:p>
          <a:p>
            <a:pPr>
              <a:lnSpc>
                <a:spcPct val="80000"/>
              </a:lnSpc>
            </a:pPr>
            <a:r>
              <a:rPr lang="es-ES" b="1" u="sng">
                <a:latin typeface="Arial Narrow" pitchFamily="34" charset="0"/>
              </a:rPr>
              <a:t>La Predicación Temática</a:t>
            </a:r>
            <a:endParaRPr lang="es-ES" b="1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es-ES" sz="2000" b="1" i="1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000" b="1" i="1">
                <a:latin typeface="Arial Narrow" pitchFamily="34" charset="0"/>
              </a:rPr>
              <a:t>Nehemías 8:8  Y leían en el libro de la ley de Dios claramente, </a:t>
            </a:r>
          </a:p>
          <a:p>
            <a:pPr>
              <a:lnSpc>
                <a:spcPct val="80000"/>
              </a:lnSpc>
            </a:pPr>
            <a:r>
              <a:rPr lang="es-ES" sz="2000" b="1" i="1">
                <a:latin typeface="Arial Narrow" pitchFamily="34" charset="0"/>
              </a:rPr>
              <a:t>y ponían el sentido, de modo que entendiesen la lectura.</a:t>
            </a:r>
            <a:endParaRPr lang="en-US" sz="2000" b="1" i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9916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La Historia de la predicación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>
                <a:latin typeface="Arial Narrow" pitchFamily="34" charset="0"/>
              </a:rPr>
              <a:t>1.  </a:t>
            </a:r>
            <a:r>
              <a:rPr lang="es-ES" b="1">
                <a:latin typeface="Arial Narrow" pitchFamily="34" charset="0"/>
              </a:rPr>
              <a:t>Jesucristo</a:t>
            </a:r>
            <a:r>
              <a:rPr lang="es-ES">
                <a:latin typeface="Arial Narrow" pitchFamily="34" charset="0"/>
              </a:rPr>
              <a:t> – Lucas 4:18; 24:25-27 </a:t>
            </a:r>
          </a:p>
          <a:p>
            <a:pPr lvl="1">
              <a:lnSpc>
                <a:spcPct val="90000"/>
              </a:lnSpc>
            </a:pPr>
            <a:r>
              <a:rPr lang="es-ES" b="1" i="1" u="sng">
                <a:latin typeface="Arial Narrow" pitchFamily="34" charset="0"/>
              </a:rPr>
              <a:t>Bíblico</a:t>
            </a:r>
          </a:p>
          <a:p>
            <a:pPr>
              <a:lnSpc>
                <a:spcPct val="90000"/>
              </a:lnSpc>
            </a:pPr>
            <a:r>
              <a:rPr lang="es-ES">
                <a:latin typeface="Arial Narrow" pitchFamily="34" charset="0"/>
              </a:rPr>
              <a:t>2.  </a:t>
            </a:r>
            <a:r>
              <a:rPr lang="es-ES" b="1">
                <a:latin typeface="Arial Narrow" pitchFamily="34" charset="0"/>
              </a:rPr>
              <a:t>Esteban</a:t>
            </a:r>
            <a:r>
              <a:rPr lang="es-ES">
                <a:latin typeface="Arial Narrow" pitchFamily="34" charset="0"/>
              </a:rPr>
              <a:t> – Hechos 7 </a:t>
            </a:r>
          </a:p>
          <a:p>
            <a:pPr lvl="1">
              <a:lnSpc>
                <a:spcPct val="90000"/>
              </a:lnSpc>
            </a:pPr>
            <a:r>
              <a:rPr lang="es-ES" b="1" i="1" u="sng">
                <a:latin typeface="Arial Narrow" pitchFamily="34" charset="0"/>
              </a:rPr>
              <a:t>Extensivo</a:t>
            </a:r>
            <a:r>
              <a:rPr lang="es-ES">
                <a:latin typeface="Arial Narrow" pitchFamily="34" charset="0"/>
              </a:rPr>
              <a:t> en su conocimiento y uso de las Escrituras</a:t>
            </a:r>
          </a:p>
          <a:p>
            <a:pPr>
              <a:lnSpc>
                <a:spcPct val="90000"/>
              </a:lnSpc>
            </a:pPr>
            <a:r>
              <a:rPr lang="es-ES">
                <a:latin typeface="Arial Narrow" pitchFamily="34" charset="0"/>
              </a:rPr>
              <a:t>3.  </a:t>
            </a:r>
            <a:r>
              <a:rPr lang="es-ES" b="1">
                <a:latin typeface="Arial Narrow" pitchFamily="34" charset="0"/>
              </a:rPr>
              <a:t>Felipe</a:t>
            </a:r>
            <a:r>
              <a:rPr lang="es-ES">
                <a:latin typeface="Arial Narrow" pitchFamily="34" charset="0"/>
              </a:rPr>
              <a:t> – Hechos 8 </a:t>
            </a:r>
          </a:p>
          <a:p>
            <a:pPr lvl="1">
              <a:lnSpc>
                <a:spcPct val="90000"/>
              </a:lnSpc>
            </a:pPr>
            <a:r>
              <a:rPr lang="es-ES" b="1" i="1" u="sng">
                <a:latin typeface="Arial Narrow" pitchFamily="34" charset="0"/>
              </a:rPr>
              <a:t>Explicativo</a:t>
            </a:r>
            <a:r>
              <a:rPr lang="es-ES">
                <a:latin typeface="Arial Narrow" pitchFamily="34" charset="0"/>
              </a:rPr>
              <a:t> para que el oyente comprendiera</a:t>
            </a:r>
          </a:p>
          <a:p>
            <a:pPr>
              <a:lnSpc>
                <a:spcPct val="90000"/>
              </a:lnSpc>
            </a:pPr>
            <a:r>
              <a:rPr lang="es-ES">
                <a:latin typeface="Arial Narrow" pitchFamily="34" charset="0"/>
              </a:rPr>
              <a:t>4.  </a:t>
            </a:r>
            <a:r>
              <a:rPr lang="es-ES" b="1">
                <a:latin typeface="Arial Narrow" pitchFamily="34" charset="0"/>
              </a:rPr>
              <a:t>Pedro y Pablo</a:t>
            </a:r>
            <a:r>
              <a:rPr lang="es-ES">
                <a:latin typeface="Arial Narrow" pitchFamily="34" charset="0"/>
              </a:rPr>
              <a:t> – Hechos 2 y 17 </a:t>
            </a:r>
          </a:p>
          <a:p>
            <a:pPr lvl="1">
              <a:lnSpc>
                <a:spcPct val="90000"/>
              </a:lnSpc>
            </a:pPr>
            <a:r>
              <a:rPr lang="es-ES" b="1" i="1" u="sng">
                <a:latin typeface="Arial Narrow" pitchFamily="34" charset="0"/>
              </a:rPr>
              <a:t>Cristocéntrico</a:t>
            </a:r>
            <a:r>
              <a:rPr lang="es-ES">
                <a:latin typeface="Arial Narrow" pitchFamily="34" charset="0"/>
              </a:rPr>
              <a:t> con un énfasis en la </a:t>
            </a:r>
            <a:r>
              <a:rPr lang="es-ES" b="1" i="1" u="sng">
                <a:latin typeface="Arial Narrow" pitchFamily="34" charset="0"/>
              </a:rPr>
              <a:t>cruz</a:t>
            </a:r>
            <a:r>
              <a:rPr lang="es-ES">
                <a:latin typeface="Arial Narrow" pitchFamily="34" charset="0"/>
              </a:rPr>
              <a:t> por la culpabilidad del hombre y en la </a:t>
            </a:r>
            <a:r>
              <a:rPr lang="es-ES" b="1" i="1" u="sng">
                <a:latin typeface="Arial Narrow" pitchFamily="34" charset="0"/>
              </a:rPr>
              <a:t>resurrección</a:t>
            </a:r>
            <a:endParaRPr lang="en-US" b="1" i="1" u="sng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8344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latin typeface="Arial Narrow" pitchFamily="34" charset="0"/>
              </a:rPr>
              <a:t>5.  Los “</a:t>
            </a:r>
            <a:r>
              <a:rPr lang="es-ES" sz="3200" b="1">
                <a:latin typeface="Arial Narrow" pitchFamily="34" charset="0"/>
              </a:rPr>
              <a:t>Padres</a:t>
            </a:r>
            <a:r>
              <a:rPr lang="es-ES" sz="3200">
                <a:latin typeface="Arial Narrow" pitchFamily="34" charset="0"/>
              </a:rPr>
              <a:t>” de la iglesia</a:t>
            </a:r>
            <a:r>
              <a:rPr lang="es-ES" sz="2400">
                <a:latin typeface="Arial Narrow" pitchFamily="34" charset="0"/>
              </a:rPr>
              <a:t>  </a:t>
            </a:r>
            <a:br>
              <a:rPr lang="es-ES" sz="2400">
                <a:latin typeface="Arial Narrow" pitchFamily="34" charset="0"/>
              </a:rPr>
            </a:br>
            <a:endParaRPr lang="en-US" sz="3200" b="1" i="1" u="sng">
              <a:latin typeface="Arial Narrow" pitchFamily="34" charset="0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Bíblico, práctico, elocuente y </a:t>
            </a:r>
            <a:r>
              <a:rPr lang="es-ES" b="1" i="1" u="sng">
                <a:latin typeface="Arial Narrow" pitchFamily="34" charset="0"/>
              </a:rPr>
              <a:t>persuasivo</a:t>
            </a:r>
          </a:p>
          <a:p>
            <a:r>
              <a:rPr lang="es-ES">
                <a:latin typeface="Arial Narrow" pitchFamily="34" charset="0"/>
              </a:rPr>
              <a:t> </a:t>
            </a:r>
            <a:r>
              <a:rPr lang="es-ES" sz="2800">
                <a:latin typeface="Arial Narrow" pitchFamily="34" charset="0"/>
              </a:rPr>
              <a:t>Crisóstomo			 Agustino</a:t>
            </a:r>
            <a:endParaRPr lang="en-US" sz="2800">
              <a:latin typeface="Arial Narrow" pitchFamily="34" charset="0"/>
            </a:endParaRPr>
          </a:p>
        </p:txBody>
      </p:sp>
      <p:pic>
        <p:nvPicPr>
          <p:cNvPr id="112645" name="Picture 5" descr="chrysostom-out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71800"/>
            <a:ext cx="180975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47" name="Picture 7" descr="gozzoli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971800"/>
            <a:ext cx="252095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490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6.  Los </a:t>
            </a:r>
            <a:r>
              <a:rPr lang="es-ES" b="1">
                <a:latin typeface="Arial Narrow" pitchFamily="34" charset="0"/>
              </a:rPr>
              <a:t>Reformadores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s-ES" sz="4000">
                <a:latin typeface="Arial Narrow" pitchFamily="34" charset="0"/>
              </a:rPr>
              <a:t>Estudioso, </a:t>
            </a:r>
            <a:r>
              <a:rPr lang="es-ES" sz="4000" b="1" i="1" u="sng">
                <a:latin typeface="Arial Narrow" pitchFamily="34" charset="0"/>
              </a:rPr>
              <a:t>teológico</a:t>
            </a:r>
            <a:r>
              <a:rPr lang="es-ES" sz="4000">
                <a:latin typeface="Arial Narrow" pitchFamily="34" charset="0"/>
              </a:rPr>
              <a:t>, </a:t>
            </a:r>
            <a:r>
              <a:rPr lang="es-ES" sz="4000" b="1" u="sng">
                <a:latin typeface="Arial Narrow" pitchFamily="34" charset="0"/>
              </a:rPr>
              <a:t>sistemático</a:t>
            </a:r>
            <a:r>
              <a:rPr lang="es-ES" sz="4000">
                <a:latin typeface="Arial Narrow" pitchFamily="34" charset="0"/>
              </a:rPr>
              <a:t>, </a:t>
            </a:r>
            <a:r>
              <a:rPr lang="es-ES" sz="4000" b="1" i="1" u="sng">
                <a:latin typeface="Arial Narrow" pitchFamily="34" charset="0"/>
              </a:rPr>
              <a:t>lógico</a:t>
            </a:r>
            <a:r>
              <a:rPr lang="es-ES" sz="4000">
                <a:latin typeface="Arial Narrow" pitchFamily="34" charset="0"/>
              </a:rPr>
              <a:t> y </a:t>
            </a:r>
            <a:r>
              <a:rPr lang="es-ES" sz="4000" b="1" i="1" u="sng">
                <a:latin typeface="Arial Narrow" pitchFamily="34" charset="0"/>
              </a:rPr>
              <a:t>fervoroso</a:t>
            </a:r>
            <a:r>
              <a:rPr lang="es-ES" sz="4000">
                <a:latin typeface="Arial Narrow" pitchFamily="34" charset="0"/>
              </a:rPr>
              <a:t>.</a:t>
            </a:r>
          </a:p>
          <a:p>
            <a:pPr>
              <a:buFontTx/>
              <a:buNone/>
            </a:pPr>
            <a:endParaRPr lang="es-ES" sz="3600"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es-ES">
                <a:latin typeface="Arial Narrow" pitchFamily="34" charset="0"/>
              </a:rPr>
              <a:t>Martin Luther	Juan Calvino  	Juan Knox</a:t>
            </a:r>
            <a:endParaRPr lang="es-ES" b="1" i="1" u="sng">
              <a:latin typeface="Arial Narrow" pitchFamily="34" charset="0"/>
            </a:endParaRPr>
          </a:p>
        </p:txBody>
      </p:sp>
      <p:pic>
        <p:nvPicPr>
          <p:cNvPr id="58374" name="Picture 6" descr="Martin Lut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38600"/>
            <a:ext cx="200977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6" name="Picture 8" descr="calv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207645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8" name="Picture 10" descr="John Kno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962400"/>
            <a:ext cx="19050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57099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>
                <a:latin typeface="Arial Narrow" pitchFamily="34" charset="0"/>
              </a:rPr>
              <a:t>La Historia de la Predicación</a:t>
            </a:r>
            <a:endParaRPr lang="en-US" b="1" u="sng">
              <a:latin typeface="Arial Narrow" pitchFamily="34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>
                <a:latin typeface="Arial Narrow" pitchFamily="34" charset="0"/>
              </a:rPr>
              <a:t>7.  Los </a:t>
            </a:r>
            <a:r>
              <a:rPr lang="es-ES" b="1">
                <a:latin typeface="Arial Narrow" pitchFamily="34" charset="0"/>
              </a:rPr>
              <a:t>Victorianos</a:t>
            </a:r>
            <a:r>
              <a:rPr lang="es-ES">
                <a:latin typeface="Arial Narrow" pitchFamily="34" charset="0"/>
              </a:rPr>
              <a:t> – Wesley, Robertson, Brooks, Parker, Spurgeon, Maclaren:  </a:t>
            </a:r>
          </a:p>
          <a:p>
            <a:pPr lvl="1">
              <a:buFontTx/>
              <a:buNone/>
            </a:pPr>
            <a:r>
              <a:rPr lang="es-ES">
                <a:latin typeface="Arial Narrow" pitchFamily="34" charset="0"/>
              </a:rPr>
              <a:t>Estructurado, </a:t>
            </a:r>
            <a:r>
              <a:rPr lang="es-ES" b="1" u="sng">
                <a:latin typeface="Arial Narrow" pitchFamily="34" charset="0"/>
              </a:rPr>
              <a:t>expositorio</a:t>
            </a:r>
            <a:r>
              <a:rPr lang="es-ES">
                <a:latin typeface="Arial Narrow" pitchFamily="34" charset="0"/>
              </a:rPr>
              <a:t>, pastoral</a:t>
            </a:r>
          </a:p>
          <a:p>
            <a:pPr>
              <a:buFontTx/>
              <a:buNone/>
            </a:pPr>
            <a:r>
              <a:rPr lang="es-ES">
                <a:latin typeface="Arial Narrow" pitchFamily="34" charset="0"/>
              </a:rPr>
              <a:t>8.  Los </a:t>
            </a:r>
            <a:r>
              <a:rPr lang="es-ES" b="1">
                <a:latin typeface="Arial Narrow" pitchFamily="34" charset="0"/>
              </a:rPr>
              <a:t>Evangélicos modernos</a:t>
            </a:r>
            <a:r>
              <a:rPr lang="es-ES">
                <a:latin typeface="Arial Narrow" pitchFamily="34" charset="0"/>
              </a:rPr>
              <a:t> </a:t>
            </a:r>
          </a:p>
          <a:p>
            <a:r>
              <a:rPr lang="es-ES">
                <a:latin typeface="Arial Narrow" pitchFamily="34" charset="0"/>
              </a:rPr>
              <a:t>–Evangelístico, </a:t>
            </a:r>
            <a:r>
              <a:rPr lang="es-ES" b="1" i="1" u="sng">
                <a:latin typeface="Arial Narrow" pitchFamily="34" charset="0"/>
              </a:rPr>
              <a:t>sencillo</a:t>
            </a:r>
            <a:r>
              <a:rPr lang="es-ES">
                <a:latin typeface="Arial Narrow" pitchFamily="34" charset="0"/>
              </a:rPr>
              <a:t>, práctico, </a:t>
            </a:r>
            <a:r>
              <a:rPr lang="es-ES" b="1" i="1" u="sng">
                <a:latin typeface="Arial Narrow" pitchFamily="34" charset="0"/>
              </a:rPr>
              <a:t>positivo</a:t>
            </a:r>
            <a:r>
              <a:rPr lang="es-ES">
                <a:latin typeface="Arial Narrow" pitchFamily="34" charset="0"/>
              </a:rPr>
              <a:t>, ilustrativo, interesante</a:t>
            </a:r>
          </a:p>
          <a:p>
            <a:pPr lvl="2"/>
            <a:r>
              <a:rPr lang="es-ES">
                <a:latin typeface="Arial Narrow" pitchFamily="34" charset="0"/>
              </a:rPr>
              <a:t>* Nota:  Los “modernistas” enfatizan la predicación para intereses sociales más que espirituales.</a:t>
            </a:r>
            <a:endParaRPr lang="en-US">
              <a:latin typeface="Arial Narrow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12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elling a Product or">
  <a:themeElements>
    <a:clrScheme name="Selling a Product or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Selling a Product o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elling a Product or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Selling a Product or</vt:lpstr>
      <vt:lpstr>La Predicación Bíblica Lección 2</vt:lpstr>
      <vt:lpstr>La Historia de la predicación</vt:lpstr>
      <vt:lpstr>5.  Los “Padres” de la iglesia   </vt:lpstr>
      <vt:lpstr>6.  Los Reformadores</vt:lpstr>
      <vt:lpstr>La Historia de la Predicación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Bíblica Lección 2</dc:title>
  <dc:creator>Iglesia Biblica Bautista Ant</dc:creator>
  <cp:lastModifiedBy>Iglesia Biblica Bautista Ant</cp:lastModifiedBy>
  <cp:revision>2</cp:revision>
  <dcterms:created xsi:type="dcterms:W3CDTF">2011-10-19T19:33:56Z</dcterms:created>
  <dcterms:modified xsi:type="dcterms:W3CDTF">2011-11-01T03:32:30Z</dcterms:modified>
</cp:coreProperties>
</file>