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BE363-16FD-46E8-9FEC-B28973DCEF39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7C506-1D8E-4894-889D-7420833E5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21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B237E1-BE4E-4778-815B-1E0EFE3B8C53}" type="slidenum">
              <a:rPr lang="es-ES_tradnl">
                <a:solidFill>
                  <a:prstClr val="black"/>
                </a:solidFill>
              </a:rPr>
              <a:pPr/>
              <a:t>1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55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59338E-00C9-493B-A446-6DC2D6C968B4}" type="slidenum">
              <a:rPr lang="es-ES_tradnl">
                <a:solidFill>
                  <a:prstClr val="black"/>
                </a:solidFill>
              </a:rPr>
              <a:pPr/>
              <a:t>10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41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96058-C9DE-4538-B17C-F573C9FC6D23}" type="slidenum">
              <a:rPr lang="es-ES_tradnl">
                <a:solidFill>
                  <a:prstClr val="black"/>
                </a:solidFill>
              </a:rPr>
              <a:pPr/>
              <a:t>2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33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CD06FF-973A-4830-8262-7D38F01F29CF}" type="slidenum">
              <a:rPr lang="es-ES_tradnl">
                <a:solidFill>
                  <a:prstClr val="black"/>
                </a:solidFill>
              </a:rPr>
              <a:pPr/>
              <a:t>3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34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AAF04D-2114-405D-B852-63DC02913376}" type="slidenum">
              <a:rPr lang="es-ES_tradnl">
                <a:solidFill>
                  <a:prstClr val="black"/>
                </a:solidFill>
              </a:rPr>
              <a:pPr/>
              <a:t>4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35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F90D1E-1F3D-46A1-A966-2434BB2EF1FD}" type="slidenum">
              <a:rPr lang="es-ES_tradnl">
                <a:solidFill>
                  <a:prstClr val="black"/>
                </a:solidFill>
              </a:rPr>
              <a:pPr/>
              <a:t>5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36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4AF019-FB54-4F84-9A73-73E3CB6AFA69}" type="slidenum">
              <a:rPr lang="es-ES_tradnl">
                <a:solidFill>
                  <a:prstClr val="black"/>
                </a:solidFill>
              </a:rPr>
              <a:pPr/>
              <a:t>6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37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E7806D-34EF-4B2D-9846-08E03CE3572B}" type="slidenum">
              <a:rPr lang="es-ES_tradnl">
                <a:solidFill>
                  <a:prstClr val="black"/>
                </a:solidFill>
              </a:rPr>
              <a:pPr/>
              <a:t>7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38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018CE0-0522-4D34-9C7D-C77EB7E15F35}" type="slidenum">
              <a:rPr lang="es-ES_tradnl">
                <a:solidFill>
                  <a:prstClr val="black"/>
                </a:solidFill>
              </a:rPr>
              <a:pPr/>
              <a:t>8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39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9EB73E-8AC1-493D-8535-CB2E96669542}" type="slidenum">
              <a:rPr lang="es-ES_tradnl">
                <a:solidFill>
                  <a:prstClr val="black"/>
                </a:solidFill>
              </a:rPr>
              <a:pPr/>
              <a:t>9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40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07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13107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107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31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1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1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ED88951-C1D9-4AB5-B062-2BCF570DA7A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3108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194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07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107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3107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107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1081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52A1F-64B6-4ADA-BF2F-4F3343BA515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88621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2C393-69D1-4F0E-ABD4-6A3F5BE0B0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63768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8F39F-45D3-4928-8F9F-2C78079694D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51360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0C294-7122-4CD1-9DA0-15626E3EC18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28342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16135-7C5F-48C1-864F-DF088714A13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2735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0501B-F67E-4987-A6BA-6ED297BE038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04322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461AD-6D73-4CE8-BFDF-EE86A5F91AC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52376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AA44D-252E-4F90-8B14-48BBEEE4D55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11110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A227E-54A8-4090-AFC7-5D1E203C4FA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14038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200D50-7B5E-4353-B5AE-DA971B36A6D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408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050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3005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0052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30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0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0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73B6A6E-1BA1-460C-A34D-F9309E3A44B6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93101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0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0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0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0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0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0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0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0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0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0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0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0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0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0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0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3" grpId="0"/>
      <p:bldP spid="130054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00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005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300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00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005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300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00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005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300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00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005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300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00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005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300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/>
              <a:t>La Predicación Bíblica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/>
              <a:t>Introducción</a:t>
            </a:r>
          </a:p>
          <a:p>
            <a:r>
              <a:rPr lang="es-ES_tradnl"/>
              <a:t>Lección 1</a:t>
            </a:r>
          </a:p>
        </p:txBody>
      </p:sp>
    </p:spTree>
    <p:extLst>
      <p:ext uri="{BB962C8B-B14F-4D97-AF65-F5344CB8AC3E}">
        <p14:creationId xmlns:p14="http://schemas.microsoft.com/office/powerpoint/2010/main" val="20413496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i="1" u="sng">
                <a:latin typeface="Arial Narrow" pitchFamily="34" charset="0"/>
              </a:rPr>
              <a:t>Los Peligros del Predicador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5.  </a:t>
            </a:r>
            <a:r>
              <a:rPr lang="es-ES" u="sng">
                <a:latin typeface="Arial Narrow" pitchFamily="34" charset="0"/>
              </a:rPr>
              <a:t>Orgullo</a:t>
            </a:r>
            <a:r>
              <a:rPr lang="es-ES">
                <a:latin typeface="Arial Narrow" pitchFamily="34" charset="0"/>
              </a:rPr>
              <a:t> o búsqueda de alabanzas y popularidad. – 2ª Corintios 4:5,7</a:t>
            </a:r>
            <a:endParaRPr lang="en-US">
              <a:latin typeface="Arial Narrow" pitchFamily="34" charset="0"/>
            </a:endParaRPr>
          </a:p>
          <a:p>
            <a:r>
              <a:rPr lang="es-ES">
                <a:latin typeface="Arial Narrow" pitchFamily="34" charset="0"/>
              </a:rPr>
              <a:t>6.  Descuido con las relaciones con </a:t>
            </a:r>
            <a:r>
              <a:rPr lang="es-ES" u="sng">
                <a:latin typeface="Arial Narrow" pitchFamily="34" charset="0"/>
              </a:rPr>
              <a:t>mujeres</a:t>
            </a:r>
            <a:r>
              <a:rPr lang="es-ES">
                <a:latin typeface="Arial Narrow" pitchFamily="34" charset="0"/>
              </a:rPr>
              <a:t>  2ª Tim. 3:6</a:t>
            </a:r>
          </a:p>
          <a:p>
            <a:r>
              <a:rPr lang="es-ES">
                <a:latin typeface="Arial Narrow" pitchFamily="34" charset="0"/>
              </a:rPr>
              <a:t>7.   Manejo malo de </a:t>
            </a:r>
            <a:r>
              <a:rPr lang="es-ES" u="sng">
                <a:latin typeface="Arial Narrow" pitchFamily="34" charset="0"/>
              </a:rPr>
              <a:t>finanzas</a:t>
            </a:r>
            <a:r>
              <a:rPr lang="es-ES">
                <a:latin typeface="Arial Narrow" pitchFamily="34" charset="0"/>
              </a:rPr>
              <a:t> (deudas) o demasiada preocupación por ello.  1ª Tim. 6</a:t>
            </a:r>
          </a:p>
          <a:p>
            <a:endParaRPr lang="en-US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6976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>
                <a:latin typeface="Arial Narrow" pitchFamily="34" charset="0"/>
              </a:rPr>
              <a:t>La Necesidad y el Propósito de la predicación bíblica</a:t>
            </a:r>
            <a:r>
              <a:rPr lang="es-ES">
                <a:latin typeface="Arial Narrow" pitchFamily="34" charset="0"/>
              </a:rPr>
              <a:t>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ES">
                <a:latin typeface="Arial Narrow" pitchFamily="34" charset="0"/>
              </a:rPr>
              <a:t>2 Timoteo 4:2</a:t>
            </a:r>
          </a:p>
          <a:p>
            <a:r>
              <a:rPr lang="es-ES">
                <a:latin typeface="Arial Narrow" pitchFamily="34" charset="0"/>
              </a:rPr>
              <a:t>Nuestro ministerio es lo de “</a:t>
            </a:r>
            <a:r>
              <a:rPr lang="es-ES" u="sng">
                <a:latin typeface="Arial Narrow" pitchFamily="34" charset="0"/>
              </a:rPr>
              <a:t>RECONCILIACION</a:t>
            </a:r>
            <a:r>
              <a:rPr lang="es-ES">
                <a:latin typeface="Arial Narrow" pitchFamily="34" charset="0"/>
              </a:rPr>
              <a:t>” </a:t>
            </a:r>
            <a:r>
              <a:rPr lang="es-ES" u="sng">
                <a:latin typeface="Arial Narrow" pitchFamily="34" charset="0"/>
              </a:rPr>
              <a:t>Mover</a:t>
            </a:r>
            <a:r>
              <a:rPr lang="es-ES">
                <a:latin typeface="Arial Narrow" pitchFamily="34" charset="0"/>
              </a:rPr>
              <a:t> a los hombres a tener fe en Cristo y servir y agradarle a El… no solo dar enseñanzas bonitas.  (2ª Corintios 5:18-20)</a:t>
            </a:r>
            <a:endParaRPr lang="en-US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8948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i="1">
                <a:latin typeface="Arial Narrow" pitchFamily="34" charset="0"/>
              </a:rPr>
              <a:t>El Poder de la Predicación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i="1" u="sng">
                <a:latin typeface="Arial Narrow" pitchFamily="34" charset="0"/>
              </a:rPr>
              <a:t>Tit 1:3</a:t>
            </a:r>
            <a:r>
              <a:rPr lang="es-ES" i="1">
                <a:latin typeface="Arial Narrow" pitchFamily="34" charset="0"/>
              </a:rPr>
              <a:t> y a su debido tiempo manifestó su </a:t>
            </a:r>
            <a:r>
              <a:rPr lang="es-ES" i="1" u="sng">
                <a:latin typeface="Arial Narrow" pitchFamily="34" charset="0"/>
              </a:rPr>
              <a:t>palabra</a:t>
            </a:r>
            <a:r>
              <a:rPr lang="es-ES" i="1">
                <a:latin typeface="Arial Narrow" pitchFamily="34" charset="0"/>
              </a:rPr>
              <a:t> por medio de la predicación</a:t>
            </a:r>
          </a:p>
          <a:p>
            <a:r>
              <a:rPr lang="es-ES" i="1" u="sng">
                <a:latin typeface="Arial Narrow" pitchFamily="34" charset="0"/>
              </a:rPr>
              <a:t>Mt 12:41</a:t>
            </a:r>
            <a:r>
              <a:rPr lang="es-ES" i="1">
                <a:latin typeface="Arial Narrow" pitchFamily="34" charset="0"/>
              </a:rPr>
              <a:t>  Los hombres de Nínive…se </a:t>
            </a:r>
            <a:r>
              <a:rPr lang="es-ES" i="1" u="sng">
                <a:latin typeface="Arial Narrow" pitchFamily="34" charset="0"/>
              </a:rPr>
              <a:t>arrepintieron</a:t>
            </a:r>
            <a:r>
              <a:rPr lang="es-ES" i="1">
                <a:latin typeface="Arial Narrow" pitchFamily="34" charset="0"/>
              </a:rPr>
              <a:t> a la predicación de Jonás</a:t>
            </a:r>
          </a:p>
          <a:p>
            <a:r>
              <a:rPr lang="es-ES" i="1" u="sng">
                <a:latin typeface="Arial Narrow" pitchFamily="34" charset="0"/>
              </a:rPr>
              <a:t>1Co 1:21</a:t>
            </a:r>
            <a:r>
              <a:rPr lang="es-ES" i="1">
                <a:latin typeface="Arial Narrow" pitchFamily="34" charset="0"/>
              </a:rPr>
              <a:t>  agradó a Dios </a:t>
            </a:r>
            <a:r>
              <a:rPr lang="es-ES" i="1" u="sng">
                <a:latin typeface="Arial Narrow" pitchFamily="34" charset="0"/>
              </a:rPr>
              <a:t>salvar</a:t>
            </a:r>
            <a:r>
              <a:rPr lang="es-ES" i="1">
                <a:latin typeface="Arial Narrow" pitchFamily="34" charset="0"/>
              </a:rPr>
              <a:t> a los creyentes por la locura de la predicación.</a:t>
            </a:r>
          </a:p>
          <a:p>
            <a:r>
              <a:rPr lang="es-ES" i="1" u="sng">
                <a:latin typeface="Arial Narrow" pitchFamily="34" charset="0"/>
              </a:rPr>
              <a:t>Ro 16:25</a:t>
            </a:r>
            <a:r>
              <a:rPr lang="es-ES" i="1">
                <a:latin typeface="Arial Narrow" pitchFamily="34" charset="0"/>
              </a:rPr>
              <a:t>  Y al que puede </a:t>
            </a:r>
            <a:r>
              <a:rPr lang="es-ES" i="1" u="sng">
                <a:latin typeface="Arial Narrow" pitchFamily="34" charset="0"/>
              </a:rPr>
              <a:t>confirmaros</a:t>
            </a:r>
            <a:r>
              <a:rPr lang="es-ES" i="1">
                <a:latin typeface="Arial Narrow" pitchFamily="34" charset="0"/>
              </a:rPr>
              <a:t> según mi evangelio y la predicación de Jesucristo,</a:t>
            </a:r>
          </a:p>
          <a:p>
            <a:endParaRPr lang="en-US" i="1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07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i="1">
                <a:latin typeface="Arial Narrow" pitchFamily="34" charset="0"/>
              </a:rPr>
              <a:t>Falsos maestros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i="1">
                <a:latin typeface="Arial Narrow" pitchFamily="34" charset="0"/>
              </a:rPr>
              <a:t>Tratan de comprobar sus doctrinas perversas sacando el texto del </a:t>
            </a:r>
            <a:r>
              <a:rPr lang="es-ES" b="1" i="1">
                <a:latin typeface="Arial Narrow" pitchFamily="34" charset="0"/>
              </a:rPr>
              <a:t>CONTEXTO</a:t>
            </a:r>
            <a:r>
              <a:rPr lang="es-ES" i="1">
                <a:latin typeface="Arial Narrow" pitchFamily="34" charset="0"/>
              </a:rPr>
              <a:t> de la Biblia</a:t>
            </a:r>
            <a:endParaRPr lang="es-ES" i="1" u="sng">
              <a:latin typeface="Arial Narrow" pitchFamily="34" charset="0"/>
            </a:endParaRPr>
          </a:p>
          <a:p>
            <a:endParaRPr lang="es-ES" i="1" u="sng">
              <a:latin typeface="Arial Narrow" pitchFamily="34" charset="0"/>
            </a:endParaRPr>
          </a:p>
          <a:p>
            <a:r>
              <a:rPr lang="es-ES" i="1" u="sng">
                <a:latin typeface="Arial Narrow" pitchFamily="34" charset="0"/>
              </a:rPr>
              <a:t>Ga 1:7</a:t>
            </a:r>
            <a:r>
              <a:rPr lang="es-ES" i="1">
                <a:latin typeface="Arial Narrow" pitchFamily="34" charset="0"/>
              </a:rPr>
              <a:t>  No que haya otro, sino que hay algunos que os perturban y quieren pervertir el evangelio de Cristo.</a:t>
            </a:r>
            <a:endParaRPr lang="en-US" i="1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5548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i="1" u="sng">
                <a:latin typeface="Arial Narrow" pitchFamily="34" charset="0"/>
              </a:rPr>
              <a:t>El Predicador usado por Dios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ES" i="1">
                <a:latin typeface="Arial Narrow" pitchFamily="34" charset="0"/>
              </a:rPr>
              <a:t>1.  Tener </a:t>
            </a:r>
            <a:r>
              <a:rPr lang="es-ES" i="1" u="sng">
                <a:latin typeface="Arial Narrow" pitchFamily="34" charset="0"/>
              </a:rPr>
              <a:t>seguridad</a:t>
            </a:r>
            <a:r>
              <a:rPr lang="es-ES" i="1">
                <a:latin typeface="Arial Narrow" pitchFamily="34" charset="0"/>
              </a:rPr>
              <a:t> de su propia salvación—2ª Tim. 1:12</a:t>
            </a:r>
          </a:p>
          <a:p>
            <a:pPr>
              <a:buFont typeface="Wingdings" pitchFamily="2" charset="2"/>
              <a:buNone/>
            </a:pPr>
            <a:r>
              <a:rPr lang="es-ES" i="1">
                <a:latin typeface="Arial Narrow" pitchFamily="34" charset="0"/>
              </a:rPr>
              <a:t>2.  </a:t>
            </a:r>
            <a:r>
              <a:rPr lang="es-ES" i="1" u="sng">
                <a:latin typeface="Arial Narrow" pitchFamily="34" charset="0"/>
              </a:rPr>
              <a:t>Conocer</a:t>
            </a:r>
            <a:r>
              <a:rPr lang="es-ES" i="1">
                <a:latin typeface="Arial Narrow" pitchFamily="34" charset="0"/>
              </a:rPr>
              <a:t> la Palabra de Dios</a:t>
            </a:r>
          </a:p>
          <a:p>
            <a:pPr>
              <a:buFont typeface="Wingdings" pitchFamily="2" charset="2"/>
              <a:buNone/>
            </a:pPr>
            <a:r>
              <a:rPr lang="es-ES" i="1">
                <a:latin typeface="Arial Narrow" pitchFamily="34" charset="0"/>
              </a:rPr>
              <a:t>3.  Tener </a:t>
            </a:r>
            <a:r>
              <a:rPr lang="es-ES" i="1" u="sng">
                <a:latin typeface="Arial Narrow" pitchFamily="34" charset="0"/>
              </a:rPr>
              <a:t>convicciones</a:t>
            </a:r>
            <a:r>
              <a:rPr lang="es-ES" i="1">
                <a:latin typeface="Arial Narrow" pitchFamily="34" charset="0"/>
              </a:rPr>
              <a:t> basadas en la Palabra y tener confianza en la Palabra a transformar vidas—</a:t>
            </a:r>
            <a:r>
              <a:rPr lang="es-ES" i="1" u="sng">
                <a:latin typeface="Arial Narrow" pitchFamily="34" charset="0"/>
              </a:rPr>
              <a:t>2ª Tim. 3:15</a:t>
            </a:r>
          </a:p>
          <a:p>
            <a:pPr>
              <a:buFont typeface="Wingdings" pitchFamily="2" charset="2"/>
              <a:buNone/>
            </a:pPr>
            <a:r>
              <a:rPr lang="es-ES" i="1">
                <a:latin typeface="Arial Narrow" pitchFamily="34" charset="0"/>
              </a:rPr>
              <a:t>4.  Tener una vida de </a:t>
            </a:r>
            <a:r>
              <a:rPr lang="es-ES" i="1" u="sng">
                <a:latin typeface="Arial Narrow" pitchFamily="34" charset="0"/>
              </a:rPr>
              <a:t>oración</a:t>
            </a:r>
            <a:r>
              <a:rPr lang="es-ES" i="1">
                <a:latin typeface="Arial Narrow" pitchFamily="34" charset="0"/>
              </a:rPr>
              <a:t> consistente, intercesora y ferviente.</a:t>
            </a:r>
            <a:endParaRPr lang="en-US" i="1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5900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i="1" u="sng">
                <a:latin typeface="Arial Narrow" pitchFamily="34" charset="0"/>
              </a:rPr>
              <a:t>El Predicador usado por Dios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i="1">
                <a:latin typeface="Arial Narrow" pitchFamily="34" charset="0"/>
              </a:rPr>
              <a:t>5.  Demostrar una vida de </a:t>
            </a:r>
            <a:r>
              <a:rPr lang="es-ES" i="1" u="sng">
                <a:latin typeface="Arial Narrow" pitchFamily="34" charset="0"/>
              </a:rPr>
              <a:t>santidad</a:t>
            </a:r>
            <a:r>
              <a:rPr lang="es-ES" i="1">
                <a:latin typeface="Arial Narrow" pitchFamily="34" charset="0"/>
              </a:rPr>
              <a:t> y consagración tanto en el hogar como en la iglesia como en el mundo, sin tener codicia de materialismo.</a:t>
            </a:r>
          </a:p>
          <a:p>
            <a:pPr>
              <a:buFont typeface="Wingdings" pitchFamily="2" charset="2"/>
              <a:buNone/>
            </a:pPr>
            <a:r>
              <a:rPr lang="es-ES" i="1">
                <a:latin typeface="Arial Narrow" pitchFamily="34" charset="0"/>
              </a:rPr>
              <a:t>6.  </a:t>
            </a:r>
            <a:r>
              <a:rPr lang="es-ES" i="1" u="sng">
                <a:latin typeface="Arial Narrow" pitchFamily="34" charset="0"/>
              </a:rPr>
              <a:t>Amar</a:t>
            </a:r>
            <a:r>
              <a:rPr lang="es-ES" i="1">
                <a:latin typeface="Arial Narrow" pitchFamily="34" charset="0"/>
              </a:rPr>
              <a:t> a la gente a quienes uno ministra y ser paciente con todos.</a:t>
            </a:r>
          </a:p>
          <a:p>
            <a:pPr>
              <a:buFont typeface="Wingdings" pitchFamily="2" charset="2"/>
              <a:buNone/>
            </a:pPr>
            <a:r>
              <a:rPr lang="es-ES" i="1">
                <a:latin typeface="Arial Narrow" pitchFamily="34" charset="0"/>
              </a:rPr>
              <a:t>7.  Tener “sentido común”, </a:t>
            </a:r>
            <a:r>
              <a:rPr lang="es-ES" i="1" u="sng">
                <a:latin typeface="Arial Narrow" pitchFamily="34" charset="0"/>
              </a:rPr>
              <a:t>madurez</a:t>
            </a:r>
            <a:r>
              <a:rPr lang="es-ES" i="1">
                <a:latin typeface="Arial Narrow" pitchFamily="34" charset="0"/>
              </a:rPr>
              <a:t> y estabilidad emocional.</a:t>
            </a:r>
            <a:endParaRPr lang="en-US" i="1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4512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i="1">
                <a:latin typeface="Arial Narrow" pitchFamily="34" charset="0"/>
              </a:rPr>
              <a:t>8.  Estar seguro de haber sido </a:t>
            </a:r>
            <a:r>
              <a:rPr lang="es-ES" i="1" u="sng">
                <a:latin typeface="Arial Narrow" pitchFamily="34" charset="0"/>
              </a:rPr>
              <a:t>llamado</a:t>
            </a:r>
            <a:r>
              <a:rPr lang="es-ES" i="1">
                <a:latin typeface="Arial Narrow" pitchFamily="34" charset="0"/>
              </a:rPr>
              <a:t> por Dios a predicar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ES" i="1" u="sng">
                <a:latin typeface="Arial Narrow" pitchFamily="34" charset="0"/>
              </a:rPr>
              <a:t>Demostrar evidencias de su llamamiento.</a:t>
            </a:r>
          </a:p>
          <a:p>
            <a:r>
              <a:rPr lang="es-ES" i="1">
                <a:latin typeface="Arial Narrow" pitchFamily="34" charset="0"/>
              </a:rPr>
              <a:t>Tener un deseo intenso por la obra que se demuestra en su trabajo de estudiar, orar y evangelizar.</a:t>
            </a:r>
          </a:p>
          <a:p>
            <a:r>
              <a:rPr lang="es-ES" i="1">
                <a:latin typeface="Arial Narrow" pitchFamily="34" charset="0"/>
              </a:rPr>
              <a:t>Ser </a:t>
            </a:r>
            <a:r>
              <a:rPr lang="es-ES" i="1" u="sng">
                <a:latin typeface="Arial Narrow" pitchFamily="34" charset="0"/>
              </a:rPr>
              <a:t>apto</a:t>
            </a:r>
            <a:r>
              <a:rPr lang="es-ES" i="1">
                <a:latin typeface="Arial Narrow" pitchFamily="34" charset="0"/>
              </a:rPr>
              <a:t> para enseñar</a:t>
            </a:r>
          </a:p>
          <a:p>
            <a:r>
              <a:rPr lang="es-ES" i="1">
                <a:latin typeface="Arial Narrow" pitchFamily="34" charset="0"/>
              </a:rPr>
              <a:t>Ser aceptable al </a:t>
            </a:r>
            <a:r>
              <a:rPr lang="es-ES" i="1" u="sng">
                <a:latin typeface="Arial Narrow" pitchFamily="34" charset="0"/>
              </a:rPr>
              <a:t>pueblo</a:t>
            </a:r>
            <a:r>
              <a:rPr lang="es-ES" i="1">
                <a:latin typeface="Arial Narrow" pitchFamily="34" charset="0"/>
              </a:rPr>
              <a:t> de Dios  y especialmente a los líderes espirituales</a:t>
            </a:r>
          </a:p>
          <a:p>
            <a:r>
              <a:rPr lang="es-ES" i="1">
                <a:latin typeface="Arial Narrow" pitchFamily="34" charset="0"/>
              </a:rPr>
              <a:t>Ver almas </a:t>
            </a:r>
            <a:r>
              <a:rPr lang="es-ES" i="1" u="sng">
                <a:latin typeface="Arial Narrow" pitchFamily="34" charset="0"/>
              </a:rPr>
              <a:t>convertidas</a:t>
            </a:r>
            <a:r>
              <a:rPr lang="es-ES" i="1">
                <a:latin typeface="Arial Narrow" pitchFamily="34" charset="0"/>
              </a:rPr>
              <a:t> por su ministerio</a:t>
            </a:r>
          </a:p>
          <a:p>
            <a:endParaRPr lang="en-US" i="1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9343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i="1" u="sng">
                <a:latin typeface="Arial Narrow" pitchFamily="34" charset="0"/>
              </a:rPr>
              <a:t>El Predicador usado por Dios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4800" i="1">
                <a:latin typeface="Arial Narrow" pitchFamily="34" charset="0"/>
              </a:rPr>
              <a:t>9.  Ser un líder amoroso y eficaz en su propio </a:t>
            </a:r>
            <a:r>
              <a:rPr lang="es-ES" sz="4800" i="1" u="sng">
                <a:latin typeface="Arial Narrow" pitchFamily="34" charset="0"/>
              </a:rPr>
              <a:t>hogar</a:t>
            </a:r>
            <a:r>
              <a:rPr lang="es-ES" sz="4800" i="1">
                <a:latin typeface="Arial Narrow" pitchFamily="34" charset="0"/>
              </a:rPr>
              <a:t>.</a:t>
            </a:r>
            <a:endParaRPr lang="en-US" sz="4800" i="1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7954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i="1" u="sng">
                <a:latin typeface="Arial Narrow" pitchFamily="34" charset="0"/>
              </a:rPr>
              <a:t>Los Peligros del Predicador</a:t>
            </a:r>
            <a:endParaRPr lang="es-ES">
              <a:latin typeface="Arial Narrow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ES" i="1" u="sng">
                <a:latin typeface="Arial Narrow" pitchFamily="34" charset="0"/>
              </a:rPr>
              <a:t>2ª Corintios 11:23-28</a:t>
            </a:r>
          </a:p>
          <a:p>
            <a:pPr>
              <a:buFont typeface="Wingdings" pitchFamily="2" charset="2"/>
              <a:buNone/>
            </a:pPr>
            <a:r>
              <a:rPr lang="es-ES">
                <a:latin typeface="Arial Narrow" pitchFamily="34" charset="0"/>
              </a:rPr>
              <a:t>1.  Ser negligente de su propio crecimiento </a:t>
            </a:r>
            <a:r>
              <a:rPr lang="es-ES" u="sng">
                <a:latin typeface="Arial Narrow" pitchFamily="34" charset="0"/>
              </a:rPr>
              <a:t>espiritual</a:t>
            </a:r>
            <a:r>
              <a:rPr lang="es-ES">
                <a:latin typeface="Arial Narrow" pitchFamily="34" charset="0"/>
              </a:rPr>
              <a:t>  -- Cantares 1:6</a:t>
            </a:r>
          </a:p>
          <a:p>
            <a:pPr>
              <a:buFont typeface="Wingdings" pitchFamily="2" charset="2"/>
              <a:buNone/>
            </a:pPr>
            <a:r>
              <a:rPr lang="es-ES">
                <a:latin typeface="Arial Narrow" pitchFamily="34" charset="0"/>
              </a:rPr>
              <a:t>2.  </a:t>
            </a:r>
            <a:r>
              <a:rPr lang="es-ES" u="sng">
                <a:latin typeface="Arial Narrow" pitchFamily="34" charset="0"/>
              </a:rPr>
              <a:t>Perezoso</a:t>
            </a:r>
            <a:r>
              <a:rPr lang="es-ES">
                <a:latin typeface="Arial Narrow" pitchFamily="34" charset="0"/>
              </a:rPr>
              <a:t> en estudios o en el trabajo con la gente. – Romanos 12:10-12</a:t>
            </a:r>
          </a:p>
          <a:p>
            <a:pPr>
              <a:buFont typeface="Wingdings" pitchFamily="2" charset="2"/>
              <a:buNone/>
            </a:pPr>
            <a:r>
              <a:rPr lang="es-ES">
                <a:latin typeface="Arial Narrow" pitchFamily="34" charset="0"/>
              </a:rPr>
              <a:t>3.  Vida </a:t>
            </a:r>
            <a:r>
              <a:rPr lang="es-ES" u="sng">
                <a:latin typeface="Arial Narrow" pitchFamily="34" charset="0"/>
              </a:rPr>
              <a:t>inconsecuente</a:t>
            </a:r>
            <a:r>
              <a:rPr lang="es-ES">
                <a:latin typeface="Arial Narrow" pitchFamily="34" charset="0"/>
              </a:rPr>
              <a:t> con lo que predica.</a:t>
            </a:r>
          </a:p>
          <a:p>
            <a:pPr>
              <a:buFont typeface="Wingdings" pitchFamily="2" charset="2"/>
              <a:buNone/>
            </a:pPr>
            <a:r>
              <a:rPr lang="es-ES">
                <a:latin typeface="Arial Narrow" pitchFamily="34" charset="0"/>
              </a:rPr>
              <a:t>4.  Profesionalismo y sin </a:t>
            </a:r>
            <a:r>
              <a:rPr lang="es-ES" u="sng">
                <a:latin typeface="Arial Narrow" pitchFamily="34" charset="0"/>
              </a:rPr>
              <a:t>compasión</a:t>
            </a:r>
            <a:r>
              <a:rPr lang="es-ES">
                <a:latin typeface="Arial Narrow" pitchFamily="34" charset="0"/>
              </a:rPr>
              <a:t> hacia de otros</a:t>
            </a:r>
          </a:p>
        </p:txBody>
      </p:sp>
    </p:spTree>
    <p:extLst>
      <p:ext uri="{BB962C8B-B14F-4D97-AF65-F5344CB8AC3E}">
        <p14:creationId xmlns:p14="http://schemas.microsoft.com/office/powerpoint/2010/main" val="41047708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463</Words>
  <Application>Microsoft Office PowerPoint</Application>
  <PresentationFormat>On-screen Show (4:3)</PresentationFormat>
  <Paragraphs>52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Slit</vt:lpstr>
      <vt:lpstr>La Predicación Bíblica</vt:lpstr>
      <vt:lpstr>La Necesidad y el Propósito de la predicación bíblica:</vt:lpstr>
      <vt:lpstr>El Poder de la Predicación</vt:lpstr>
      <vt:lpstr>Falsos maestros</vt:lpstr>
      <vt:lpstr>El Predicador usado por Dios</vt:lpstr>
      <vt:lpstr>El Predicador usado por Dios</vt:lpstr>
      <vt:lpstr>8.  Estar seguro de haber sido llamado por Dios a predicar</vt:lpstr>
      <vt:lpstr>El Predicador usado por Dios</vt:lpstr>
      <vt:lpstr>Los Peligros del Predicador</vt:lpstr>
      <vt:lpstr>Los Peligros del Predicador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Predicación Bíblica</dc:title>
  <dc:creator>Iglesia Biblica Bautista Ant</dc:creator>
  <cp:lastModifiedBy>Iglesia Biblica Bautista Ant</cp:lastModifiedBy>
  <cp:revision>1</cp:revision>
  <dcterms:created xsi:type="dcterms:W3CDTF">2011-10-19T17:54:19Z</dcterms:created>
  <dcterms:modified xsi:type="dcterms:W3CDTF">2011-10-19T17:55:50Z</dcterms:modified>
</cp:coreProperties>
</file>