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9" r:id="rId2"/>
    <p:sldId id="263" r:id="rId3"/>
    <p:sldId id="264" r:id="rId4"/>
    <p:sldId id="265" r:id="rId5"/>
    <p:sldId id="266" r:id="rId6"/>
    <p:sldId id="267" r:id="rId7"/>
    <p:sldId id="261" r:id="rId8"/>
    <p:sldId id="262" r:id="rId9"/>
    <p:sldId id="260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D0DDC-C79D-4F50-A409-541CBC8C80FE}" type="datetimeFigureOut">
              <a:rPr lang="en-US" smtClean="0"/>
              <a:t>10/28/2011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BA837B-0CE0-48C1-AE41-5837A8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696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C665E-4ADA-477F-89D9-E54E77D4A419}" type="slidenum">
              <a:rPr lang="es-ES_tradnl" smtClean="0">
                <a:solidFill>
                  <a:prstClr val="black"/>
                </a:solidFill>
              </a:rPr>
              <a:pPr/>
              <a:t>1</a:t>
            </a:fld>
            <a:endParaRPr lang="es-ES_trad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3341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A837B-0CE0-48C1-AE41-5837A879345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5801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C665E-4ADA-477F-89D9-E54E77D4A419}" type="slidenum">
              <a:rPr lang="es-ES_tradnl" smtClean="0">
                <a:solidFill>
                  <a:prstClr val="black"/>
                </a:solidFill>
              </a:rPr>
              <a:pPr/>
              <a:t>2</a:t>
            </a:fld>
            <a:endParaRPr lang="es-ES_trad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45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C665E-4ADA-477F-89D9-E54E77D4A419}" type="slidenum">
              <a:rPr lang="es-ES_tradnl" smtClean="0">
                <a:solidFill>
                  <a:prstClr val="black"/>
                </a:solidFill>
              </a:rPr>
              <a:pPr/>
              <a:t>3</a:t>
            </a:fld>
            <a:endParaRPr lang="es-ES_trad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2018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C665E-4ADA-477F-89D9-E54E77D4A419}" type="slidenum">
              <a:rPr lang="es-ES_tradnl" smtClean="0">
                <a:solidFill>
                  <a:prstClr val="black"/>
                </a:solidFill>
              </a:rPr>
              <a:pPr/>
              <a:t>4</a:t>
            </a:fld>
            <a:endParaRPr lang="es-ES_trad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2058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C665E-4ADA-477F-89D9-E54E77D4A419}" type="slidenum">
              <a:rPr lang="es-ES_tradnl" smtClean="0">
                <a:solidFill>
                  <a:prstClr val="black"/>
                </a:solidFill>
              </a:rPr>
              <a:pPr/>
              <a:t>5</a:t>
            </a:fld>
            <a:endParaRPr lang="es-ES_trad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3626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C665E-4ADA-477F-89D9-E54E77D4A419}" type="slidenum">
              <a:rPr lang="es-ES_tradnl" smtClean="0">
                <a:solidFill>
                  <a:prstClr val="black"/>
                </a:solidFill>
              </a:rPr>
              <a:pPr/>
              <a:t>6</a:t>
            </a:fld>
            <a:endParaRPr lang="es-ES_trad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641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C665E-4ADA-477F-89D9-E54E77D4A419}" type="slidenum">
              <a:rPr lang="es-ES_tradnl" smtClean="0">
                <a:solidFill>
                  <a:prstClr val="black"/>
                </a:solidFill>
              </a:rPr>
              <a:pPr/>
              <a:t>7</a:t>
            </a:fld>
            <a:endParaRPr lang="es-ES_trad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6598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C665E-4ADA-477F-89D9-E54E77D4A419}" type="slidenum">
              <a:rPr lang="es-ES_tradnl" smtClean="0">
                <a:solidFill>
                  <a:prstClr val="black"/>
                </a:solidFill>
              </a:rPr>
              <a:pPr/>
              <a:t>8</a:t>
            </a:fld>
            <a:endParaRPr lang="es-ES_trad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2909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C665E-4ADA-477F-89D9-E54E77D4A419}" type="slidenum">
              <a:rPr lang="es-ES_tradnl" smtClean="0">
                <a:solidFill>
                  <a:prstClr val="black"/>
                </a:solidFill>
              </a:rPr>
              <a:pPr/>
              <a:t>9</a:t>
            </a:fld>
            <a:endParaRPr lang="es-ES_trad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569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602D-F423-4CB4-A67C-C51A5CE4DF49}" type="datetimeFigureOut">
              <a:rPr lang="es-ES_tradnl" smtClean="0"/>
              <a:pPr/>
              <a:t>27/10/2011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6CBB5-21A8-4D76-80DD-8C7BCC0C7E72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73764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602D-F423-4CB4-A67C-C51A5CE4DF49}" type="datetimeFigureOut">
              <a:rPr lang="es-ES_tradnl" smtClean="0"/>
              <a:pPr/>
              <a:t>27/10/2011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6CBB5-21A8-4D76-80DD-8C7BCC0C7E72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85446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602D-F423-4CB4-A67C-C51A5CE4DF49}" type="datetimeFigureOut">
              <a:rPr lang="es-ES_tradnl" smtClean="0"/>
              <a:pPr/>
              <a:t>27/10/2011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6CBB5-21A8-4D76-80DD-8C7BCC0C7E72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79390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602D-F423-4CB4-A67C-C51A5CE4DF49}" type="datetimeFigureOut">
              <a:rPr lang="es-ES_tradnl" smtClean="0"/>
              <a:pPr/>
              <a:t>27/10/2011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6CBB5-21A8-4D76-80DD-8C7BCC0C7E72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04875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602D-F423-4CB4-A67C-C51A5CE4DF49}" type="datetimeFigureOut">
              <a:rPr lang="es-ES_tradnl" smtClean="0"/>
              <a:pPr/>
              <a:t>27/10/2011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6CBB5-21A8-4D76-80DD-8C7BCC0C7E72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43422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602D-F423-4CB4-A67C-C51A5CE4DF49}" type="datetimeFigureOut">
              <a:rPr lang="es-ES_tradnl" smtClean="0"/>
              <a:pPr/>
              <a:t>27/10/2011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6CBB5-21A8-4D76-80DD-8C7BCC0C7E72}" type="slidenum">
              <a:rPr lang="es-ES_tradnl" smtClean="0"/>
              <a:pPr/>
              <a:t>‹#›</a:t>
            </a:fld>
            <a:endParaRPr lang="es-ES_trad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596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602D-F423-4CB4-A67C-C51A5CE4DF49}" type="datetimeFigureOut">
              <a:rPr lang="es-ES_tradnl" smtClean="0"/>
              <a:pPr/>
              <a:t>27/10/2011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6CBB5-21A8-4D76-80DD-8C7BCC0C7E72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46202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602D-F423-4CB4-A67C-C51A5CE4DF49}" type="datetimeFigureOut">
              <a:rPr lang="es-ES_tradnl" smtClean="0"/>
              <a:pPr/>
              <a:t>27/10/2011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6CBB5-21A8-4D76-80DD-8C7BCC0C7E72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16177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602D-F423-4CB4-A67C-C51A5CE4DF49}" type="datetimeFigureOut">
              <a:rPr lang="es-ES_tradnl" smtClean="0"/>
              <a:pPr/>
              <a:t>27/10/2011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6CBB5-21A8-4D76-80DD-8C7BCC0C7E72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1901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602D-F423-4CB4-A67C-C51A5CE4DF49}" type="datetimeFigureOut">
              <a:rPr lang="es-ES_tradnl" smtClean="0"/>
              <a:pPr/>
              <a:t>27/10/2011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_tradnl">
              <a:solidFill>
                <a:srgbClr val="43434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D6CBB5-21A8-4D76-80DD-8C7BCC0C7E72}" type="slidenum">
              <a:rPr lang="es-ES_tradnl" smtClean="0">
                <a:solidFill>
                  <a:srgbClr val="434342"/>
                </a:solidFill>
              </a:rPr>
              <a:pPr/>
              <a:t>‹#›</a:t>
            </a:fld>
            <a:endParaRPr lang="es-ES_tradnl">
              <a:solidFill>
                <a:srgbClr val="43434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754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602D-F423-4CB4-A67C-C51A5CE4DF49}" type="datetimeFigureOut">
              <a:rPr lang="es-ES_tradnl" smtClean="0"/>
              <a:pPr/>
              <a:t>27/10/2011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6CBB5-21A8-4D76-80DD-8C7BCC0C7E72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25994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5CD602D-F423-4CB4-A67C-C51A5CE4DF49}" type="datetimeFigureOut">
              <a:rPr lang="es-ES_tradnl" smtClean="0"/>
              <a:pPr/>
              <a:t>27/10/2011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CD6CBB5-21A8-4D76-80DD-8C7BCC0C7E72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51845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ETICA del liderazgo del pastor (p. 33)</a:t>
            </a:r>
            <a:endParaRPr lang="es-ES_tradnl" dirty="0">
              <a:latin typeface="Aargau" pitchFamily="2" charset="0"/>
              <a:ea typeface="Aargau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0628"/>
            <a:ext cx="8153400" cy="4004772"/>
          </a:xfrm>
        </p:spPr>
        <p:txBody>
          <a:bodyPr>
            <a:normAutofit lnSpcReduction="10000"/>
          </a:bodyPr>
          <a:lstStyle/>
          <a:p>
            <a:pPr marL="0">
              <a:spcBef>
                <a:spcPts val="0"/>
              </a:spcBef>
            </a:pPr>
            <a:r>
              <a:rPr lang="es-ES_tradnl" sz="2800" u="sng" dirty="0">
                <a:latin typeface="Arial Narrow"/>
                <a:ea typeface="Batang"/>
                <a:cs typeface="Times New Roman"/>
              </a:rPr>
              <a:t>1. Autocrático - Autoritaria – </a:t>
            </a:r>
            <a:r>
              <a:rPr lang="es-ES_tradnl" sz="2800" u="sng" dirty="0">
                <a:highlight>
                  <a:srgbClr val="FFFF00"/>
                </a:highlight>
                <a:latin typeface="Arial Narrow"/>
                <a:ea typeface="Batang"/>
                <a:cs typeface="Times New Roman"/>
              </a:rPr>
              <a:t>dictatorial</a:t>
            </a:r>
            <a:endParaRPr lang="en-US" sz="2800" dirty="0">
              <a:latin typeface="Calibri"/>
              <a:ea typeface="Batang"/>
              <a:cs typeface="Times New Roman"/>
            </a:endParaRPr>
          </a:p>
          <a:p>
            <a:pPr lvl="0">
              <a:spcBef>
                <a:spcPts val="0"/>
              </a:spcBef>
              <a:buFont typeface="Symbol"/>
              <a:buChar char=""/>
            </a:pPr>
            <a:r>
              <a:rPr lang="es-ES" sz="2800" dirty="0">
                <a:latin typeface="Arial Narrow"/>
                <a:ea typeface="Batang"/>
                <a:cs typeface="Times New Roman"/>
              </a:rPr>
              <a:t>¿Cuánta autoridad debe tener?  </a:t>
            </a:r>
            <a:r>
              <a:rPr lang="es-ES_tradnl" sz="2800" i="1" dirty="0">
                <a:latin typeface="Arial Narrow"/>
                <a:ea typeface="Batang"/>
                <a:cs typeface="Times New Roman"/>
              </a:rPr>
              <a:t>¿Tiene el pastor un “veto”?</a:t>
            </a:r>
            <a:endParaRPr lang="en-US" sz="2800" dirty="0">
              <a:latin typeface="Calibri"/>
              <a:ea typeface="Batang"/>
              <a:cs typeface="Times New Roman"/>
            </a:endParaRPr>
          </a:p>
          <a:p>
            <a:pPr lvl="0">
              <a:spcBef>
                <a:spcPts val="0"/>
              </a:spcBef>
              <a:buFont typeface="Symbol"/>
              <a:buChar char=""/>
            </a:pPr>
            <a:r>
              <a:rPr lang="es-ES_tradnl" sz="2800" i="1" dirty="0">
                <a:latin typeface="Arial Narrow"/>
                <a:ea typeface="Batang"/>
                <a:cs typeface="Times New Roman"/>
              </a:rPr>
              <a:t>¿ Qué si la iglesia vota por algo en contra de lo que el pastor cree que es “sabio” o aun bíblico?  (Da ejemplos)</a:t>
            </a:r>
            <a:endParaRPr lang="en-US" sz="2800" dirty="0">
              <a:latin typeface="Calibri"/>
              <a:ea typeface="Batang"/>
              <a:cs typeface="Times New Roman"/>
            </a:endParaRPr>
          </a:p>
          <a:p>
            <a:pPr lvl="0">
              <a:spcBef>
                <a:spcPts val="0"/>
              </a:spcBef>
              <a:buFont typeface="Symbol"/>
              <a:buChar char=""/>
            </a:pPr>
            <a:r>
              <a:rPr lang="es-ES" sz="2800" dirty="0">
                <a:latin typeface="Arial Narrow"/>
                <a:ea typeface="Batang"/>
                <a:cs typeface="Times New Roman"/>
              </a:rPr>
              <a:t>¿Hasta qué punto debe el pastor controlar los estudios bíblicos en casas?</a:t>
            </a:r>
            <a:endParaRPr lang="en-US" sz="2800" dirty="0">
              <a:latin typeface="Calibri"/>
              <a:ea typeface="Batang"/>
              <a:cs typeface="Times New Roman"/>
            </a:endParaRPr>
          </a:p>
          <a:p>
            <a:pPr lvl="0">
              <a:spcBef>
                <a:spcPts val="0"/>
              </a:spcBef>
              <a:buFont typeface="Symbol"/>
              <a:buChar char=""/>
            </a:pPr>
            <a:r>
              <a:rPr lang="es-ES" sz="2800" dirty="0">
                <a:latin typeface="Arial Narrow"/>
                <a:ea typeface="Batang"/>
                <a:cs typeface="Times New Roman"/>
              </a:rPr>
              <a:t>¿Cuánto tiempo debe un pastor seguir en la misma iglesia? </a:t>
            </a:r>
            <a:endParaRPr lang="en-US" sz="2800" dirty="0">
              <a:latin typeface="Calibri"/>
              <a:ea typeface="Batang"/>
              <a:cs typeface="Times New Roman"/>
            </a:endParaRP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2630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spcBef>
                <a:spcPts val="0"/>
              </a:spcBef>
              <a:buFont typeface="Symbol"/>
              <a:buChar char=""/>
            </a:pPr>
            <a:r>
              <a:rPr lang="es-ES_tradnl" sz="2800" dirty="0">
                <a:latin typeface="Arial Narrow"/>
                <a:ea typeface="Times New Roman"/>
                <a:cs typeface="Times New Roman"/>
              </a:rPr>
              <a:t>¿Debe el pastor “reclamar sus derechos” con fuerza?</a:t>
            </a:r>
            <a:endParaRPr lang="en-US" sz="2800" dirty="0">
              <a:latin typeface="Calibri"/>
              <a:ea typeface="Times New Roman"/>
              <a:cs typeface="Times New Roman"/>
            </a:endParaRPr>
          </a:p>
          <a:p>
            <a:pPr lvl="0" algn="just">
              <a:spcBef>
                <a:spcPts val="0"/>
              </a:spcBef>
              <a:buFont typeface="Symbol"/>
              <a:buChar char=""/>
            </a:pPr>
            <a:r>
              <a:rPr lang="es-ES_tradnl" sz="2800" dirty="0">
                <a:latin typeface="Arial Narrow"/>
                <a:ea typeface="Times New Roman"/>
                <a:cs typeface="Times New Roman"/>
              </a:rPr>
              <a:t>¿Cómo ganas el amor de los hermanos si no eres demasiado “suave” en la predicación?  </a:t>
            </a:r>
            <a:endParaRPr lang="en-US" sz="2800" dirty="0">
              <a:latin typeface="Calibri"/>
              <a:ea typeface="Times New Roman"/>
              <a:cs typeface="Times New Roman"/>
            </a:endParaRPr>
          </a:p>
          <a:p>
            <a:pPr lvl="0" algn="just">
              <a:spcBef>
                <a:spcPts val="0"/>
              </a:spcBef>
              <a:buFont typeface="Symbol"/>
              <a:buChar char=""/>
            </a:pPr>
            <a:r>
              <a:rPr lang="es-ES_tradnl" sz="2800" dirty="0">
                <a:latin typeface="Arial Narrow"/>
                <a:ea typeface="Times New Roman"/>
                <a:cs typeface="Times New Roman"/>
              </a:rPr>
              <a:t>¿Cómo predicar, disciplinar y administrar éticamente cuando los que ofrendan más demandan un trato especial o posiciones en la iglesia?</a:t>
            </a:r>
            <a:endParaRPr lang="en-US" sz="2800" dirty="0">
              <a:latin typeface="Calibri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9411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u="sng" dirty="0">
                <a:latin typeface="Arial Narrow"/>
                <a:ea typeface="Batang"/>
                <a:cs typeface="Times New Roman"/>
              </a:rPr>
              <a:t>2.  Colaborativa – </a:t>
            </a:r>
            <a:r>
              <a:rPr lang="es-ES_tradnl" b="1" u="sng" dirty="0">
                <a:highlight>
                  <a:srgbClr val="FFFF00"/>
                </a:highlight>
                <a:latin typeface="Arial Narrow"/>
                <a:ea typeface="Batang"/>
                <a:cs typeface="Times New Roman"/>
              </a:rPr>
              <a:t>democrática</a:t>
            </a:r>
            <a:r>
              <a:rPr lang="es-ES_tradnl" dirty="0">
                <a:latin typeface="Arial Narrow"/>
                <a:ea typeface="Batang"/>
                <a:cs typeface="Times New Roman"/>
              </a:rPr>
              <a:t>  </a:t>
            </a:r>
            <a:r>
              <a:rPr lang="es-ES_tradnl" dirty="0" smtClean="0">
                <a:latin typeface="Arial Narrow"/>
                <a:ea typeface="Batang"/>
                <a:cs typeface="Times New Roman"/>
              </a:rPr>
              <a:t>1 </a:t>
            </a:r>
            <a:r>
              <a:rPr lang="es-ES_tradnl" dirty="0" err="1">
                <a:latin typeface="Arial Narrow"/>
                <a:ea typeface="Batang"/>
                <a:cs typeface="Times New Roman"/>
              </a:rPr>
              <a:t>Cor</a:t>
            </a:r>
            <a:r>
              <a:rPr lang="es-ES_tradnl" dirty="0">
                <a:latin typeface="Arial Narrow"/>
                <a:ea typeface="Batang"/>
                <a:cs typeface="Times New Roman"/>
              </a:rPr>
              <a:t>. 12:26 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00628"/>
            <a:ext cx="8458200" cy="3852372"/>
          </a:xfrm>
        </p:spPr>
        <p:txBody>
          <a:bodyPr>
            <a:normAutofit fontScale="92500"/>
          </a:bodyPr>
          <a:lstStyle/>
          <a:p>
            <a:pPr lvl="0">
              <a:spcBef>
                <a:spcPts val="0"/>
              </a:spcBef>
              <a:buFont typeface="Symbol"/>
              <a:buChar char=""/>
            </a:pPr>
            <a:r>
              <a:rPr lang="es-ES_tradnl" sz="2800" dirty="0">
                <a:latin typeface="Arial Narrow"/>
                <a:ea typeface="Times New Roman"/>
                <a:cs typeface="Times New Roman"/>
              </a:rPr>
              <a:t>Cuidado con “partidos” o facciones de líderes (1 </a:t>
            </a:r>
            <a:r>
              <a:rPr lang="es-ES_tradnl" sz="2800" dirty="0" err="1">
                <a:latin typeface="Arial Narrow"/>
                <a:ea typeface="Times New Roman"/>
                <a:cs typeface="Times New Roman"/>
              </a:rPr>
              <a:t>Cor</a:t>
            </a:r>
            <a:r>
              <a:rPr lang="es-ES_tradnl" sz="2800" dirty="0">
                <a:latin typeface="Arial Narrow"/>
                <a:ea typeface="Times New Roman"/>
                <a:cs typeface="Times New Roman"/>
              </a:rPr>
              <a:t>. 1:12)</a:t>
            </a:r>
            <a:endParaRPr lang="en-US" sz="2800" dirty="0">
              <a:latin typeface="Calibri"/>
              <a:ea typeface="Times New Roman"/>
              <a:cs typeface="Times New Roman"/>
            </a:endParaRPr>
          </a:p>
          <a:p>
            <a:pPr lvl="0">
              <a:spcBef>
                <a:spcPts val="0"/>
              </a:spcBef>
              <a:buFont typeface="Symbol"/>
              <a:buChar char=""/>
            </a:pPr>
            <a:r>
              <a:rPr lang="es-ES_tradnl" sz="2600" b="0" dirty="0" smtClean="0">
                <a:latin typeface="Arial Narrow"/>
                <a:ea typeface="Times New Roman"/>
                <a:cs typeface="Times New Roman"/>
              </a:rPr>
              <a:t>Pero…</a:t>
            </a:r>
            <a:r>
              <a:rPr lang="es-ES_tradnl" sz="2800" dirty="0" smtClean="0">
                <a:latin typeface="Arial Narrow"/>
                <a:ea typeface="Times New Roman"/>
                <a:cs typeface="Times New Roman"/>
              </a:rPr>
              <a:t>Comparte </a:t>
            </a:r>
            <a:r>
              <a:rPr lang="es-ES_tradnl" sz="2800" dirty="0">
                <a:latin typeface="Arial Narrow"/>
                <a:ea typeface="Times New Roman"/>
                <a:cs typeface="Times New Roman"/>
              </a:rPr>
              <a:t>el ministerio </a:t>
            </a:r>
            <a:r>
              <a:rPr lang="es-ES_tradnl" sz="2800" dirty="0" smtClean="0">
                <a:latin typeface="Arial Narrow"/>
                <a:ea typeface="Times New Roman"/>
                <a:cs typeface="Times New Roman"/>
              </a:rPr>
              <a:t>de la </a:t>
            </a:r>
            <a:r>
              <a:rPr lang="es-ES_tradnl" sz="2800" dirty="0">
                <a:latin typeface="Arial Narrow"/>
                <a:ea typeface="Times New Roman"/>
                <a:cs typeface="Times New Roman"/>
              </a:rPr>
              <a:t>iglesia </a:t>
            </a:r>
            <a:r>
              <a:rPr lang="es-ES_tradnl" sz="2800" dirty="0" smtClean="0">
                <a:latin typeface="Arial Narrow"/>
                <a:ea typeface="Times New Roman"/>
                <a:cs typeface="Times New Roman"/>
              </a:rPr>
              <a:t>y otros </a:t>
            </a:r>
            <a:r>
              <a:rPr lang="es-ES_tradnl" sz="2800" dirty="0">
                <a:latin typeface="Arial Narrow"/>
                <a:ea typeface="Times New Roman"/>
                <a:cs typeface="Times New Roman"/>
              </a:rPr>
              <a:t>ministros  - no lo </a:t>
            </a:r>
            <a:r>
              <a:rPr lang="es-ES_tradnl" sz="2800" dirty="0" smtClean="0">
                <a:latin typeface="Arial Narrow"/>
                <a:ea typeface="Times New Roman"/>
                <a:cs typeface="Times New Roman"/>
              </a:rPr>
              <a:t>haga todo usted solo.</a:t>
            </a:r>
            <a:endParaRPr lang="en-US" sz="2800" dirty="0">
              <a:latin typeface="Calibri"/>
              <a:ea typeface="Times New Roman"/>
              <a:cs typeface="Times New Roman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/>
              <a:buChar char="o"/>
            </a:pPr>
            <a:r>
              <a:rPr lang="es-ES_tradnl" sz="2800" dirty="0">
                <a:latin typeface="Arial Narrow"/>
                <a:ea typeface="Times New Roman"/>
                <a:cs typeface="Times New Roman"/>
              </a:rPr>
              <a:t>Incluso, se prepara para jubilarse cuando es tiempo y deja el liderazgo en otras manos. NO es ético rehusar compartir </a:t>
            </a:r>
            <a:r>
              <a:rPr lang="es-ES_tradnl" sz="2800" dirty="0" smtClean="0">
                <a:latin typeface="Arial Narrow"/>
                <a:ea typeface="Times New Roman"/>
                <a:cs typeface="Times New Roman"/>
              </a:rPr>
              <a:t>el ministerio ahora y rehusar preparar </a:t>
            </a:r>
            <a:r>
              <a:rPr lang="es-ES_tradnl" sz="2800" dirty="0">
                <a:latin typeface="Arial Narrow"/>
                <a:ea typeface="Times New Roman"/>
                <a:cs typeface="Times New Roman"/>
              </a:rPr>
              <a:t>para el futuro por nuestro orgullo de creer que “somos los únicos” que puedan hacer la obra o por nuestra envidia de otros, o por desconfianza en Dios para llamar y capacitar a otro.</a:t>
            </a:r>
            <a:endParaRPr lang="en-US" sz="2800" dirty="0">
              <a:latin typeface="Calibri"/>
              <a:ea typeface="Times New Roman"/>
              <a:cs typeface="Times New Roman"/>
            </a:endParaRP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991191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2606040"/>
          </a:xfrm>
        </p:spPr>
        <p:txBody>
          <a:bodyPr/>
          <a:lstStyle/>
          <a:p>
            <a:r>
              <a:rPr lang="es-ES_tradnl" sz="4000" b="1" dirty="0">
                <a:latin typeface="Arial Narrow"/>
                <a:ea typeface="Batang"/>
                <a:cs typeface="Times New Roman"/>
              </a:rPr>
              <a:t>3.  </a:t>
            </a:r>
            <a:r>
              <a:rPr lang="es-ES_tradnl" sz="4000" b="1" dirty="0" smtClean="0">
                <a:latin typeface="Arial Narrow"/>
                <a:ea typeface="Batang"/>
                <a:cs typeface="Times New Roman"/>
              </a:rPr>
              <a:t>Manager, Consultativo, encargado</a:t>
            </a:r>
            <a:r>
              <a:rPr lang="es-ES_tradnl" sz="4000" b="1" dirty="0">
                <a:latin typeface="Arial Narrow"/>
                <a:ea typeface="Batang"/>
                <a:cs typeface="Times New Roman"/>
              </a:rPr>
              <a:t>, director, </a:t>
            </a:r>
            <a:r>
              <a:rPr lang="es-ES_tradnl" sz="4000" b="1" dirty="0" smtClean="0">
                <a:latin typeface="Arial Narrow"/>
                <a:ea typeface="Batang"/>
                <a:cs typeface="Times New Roman"/>
              </a:rPr>
              <a:t>supervisor - Entrenador</a:t>
            </a:r>
            <a:endParaRPr lang="es-ES_tradnl" sz="4000" dirty="0"/>
          </a:p>
        </p:txBody>
      </p:sp>
    </p:spTree>
    <p:extLst>
      <p:ext uri="{BB962C8B-B14F-4D97-AF65-F5344CB8AC3E}">
        <p14:creationId xmlns:p14="http://schemas.microsoft.com/office/powerpoint/2010/main" val="122747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>
                <a:latin typeface="Arial Narrow"/>
                <a:ea typeface="Batang"/>
                <a:cs typeface="Times New Roman"/>
              </a:rPr>
              <a:t>estilos de administración varían 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>
              <a:spcBef>
                <a:spcPts val="0"/>
              </a:spcBef>
              <a:buFont typeface="Symbol"/>
              <a:buChar char=""/>
            </a:pPr>
            <a:r>
              <a:rPr lang="es-ES_tradnl" sz="3200" u="sng" dirty="0">
                <a:latin typeface="Arial Narrow"/>
                <a:ea typeface="Times New Roman"/>
                <a:cs typeface="Times New Roman"/>
              </a:rPr>
              <a:t>Títere.</a:t>
            </a:r>
            <a:r>
              <a:rPr lang="es-ES_tradnl" sz="3200" dirty="0">
                <a:latin typeface="Arial Narrow"/>
                <a:ea typeface="Times New Roman"/>
                <a:cs typeface="Times New Roman"/>
              </a:rPr>
              <a:t> Jeremías 5:31. El pastor “títere” no toma iniciativa de su parte, pero está enteramente dispuesto a las instrucciones y al llamado de las personas de la iglesia.</a:t>
            </a:r>
            <a:endParaRPr lang="en-US" sz="3200" dirty="0">
              <a:latin typeface="Calibri"/>
              <a:ea typeface="Times New Roman"/>
              <a:cs typeface="Times New Roman"/>
            </a:endParaRPr>
          </a:p>
          <a:p>
            <a:pPr lvl="0" algn="just">
              <a:spcBef>
                <a:spcPts val="0"/>
              </a:spcBef>
              <a:buFont typeface="Symbol"/>
              <a:buChar char=""/>
            </a:pPr>
            <a:r>
              <a:rPr lang="es-ES_tradnl" sz="3200" u="sng" dirty="0">
                <a:latin typeface="Arial Narrow"/>
                <a:ea typeface="Times New Roman"/>
                <a:cs typeface="Times New Roman"/>
              </a:rPr>
              <a:t>Papa</a:t>
            </a:r>
            <a:r>
              <a:rPr lang="es-ES_tradnl" sz="3200" dirty="0">
                <a:latin typeface="Arial Narrow"/>
                <a:ea typeface="Times New Roman"/>
                <a:cs typeface="Times New Roman"/>
              </a:rPr>
              <a:t>. Obran dominando y </a:t>
            </a:r>
            <a:r>
              <a:rPr lang="es-ES_tradnl" sz="3200" dirty="0" smtClean="0">
                <a:latin typeface="Arial Narrow"/>
                <a:ea typeface="Times New Roman"/>
                <a:cs typeface="Times New Roman"/>
              </a:rPr>
              <a:t>dictando.</a:t>
            </a:r>
          </a:p>
          <a:p>
            <a:pPr lvl="0" algn="just">
              <a:spcBef>
                <a:spcPts val="0"/>
              </a:spcBef>
              <a:buFont typeface="Symbol"/>
              <a:buChar char=""/>
            </a:pPr>
            <a:r>
              <a:rPr lang="es-ES_tradnl" sz="3200" u="sng" dirty="0" smtClean="0">
                <a:latin typeface="Arial Narrow"/>
                <a:ea typeface="Batang"/>
                <a:cs typeface="Times New Roman"/>
              </a:rPr>
              <a:t>PASTOR</a:t>
            </a:r>
            <a:r>
              <a:rPr lang="es-ES_tradnl" sz="3200" u="sng" dirty="0">
                <a:latin typeface="Arial Narrow"/>
                <a:ea typeface="Batang"/>
                <a:cs typeface="Times New Roman"/>
              </a:rPr>
              <a:t>, “ANCIANO”, OBISPO.</a:t>
            </a:r>
            <a:r>
              <a:rPr lang="es-ES_tradnl" sz="3200" dirty="0">
                <a:latin typeface="Arial Narrow"/>
                <a:ea typeface="Batang"/>
                <a:cs typeface="Times New Roman"/>
              </a:rPr>
              <a:t> Un pastor genuino es uno que dirige mediante la </a:t>
            </a:r>
            <a:r>
              <a:rPr lang="es-ES_tradnl" sz="3200" u="sng" dirty="0">
                <a:latin typeface="Arial Narrow"/>
                <a:ea typeface="Batang"/>
                <a:cs typeface="Times New Roman"/>
              </a:rPr>
              <a:t>persuasión</a:t>
            </a:r>
            <a:r>
              <a:rPr lang="es-ES_tradnl" sz="3200" dirty="0">
                <a:latin typeface="Arial Narrow"/>
                <a:ea typeface="Batang"/>
                <a:cs typeface="Times New Roman"/>
              </a:rPr>
              <a:t> y el </a:t>
            </a:r>
            <a:r>
              <a:rPr lang="es-ES_tradnl" sz="3200" u="sng" dirty="0">
                <a:latin typeface="Arial Narrow"/>
                <a:ea typeface="Batang"/>
                <a:cs typeface="Times New Roman"/>
              </a:rPr>
              <a:t>ejemplo</a:t>
            </a:r>
            <a:r>
              <a:rPr lang="es-ES_tradnl" sz="3200" dirty="0">
                <a:latin typeface="Arial Narrow"/>
                <a:ea typeface="Batang"/>
                <a:cs typeface="Times New Roman"/>
              </a:rPr>
              <a:t>. </a:t>
            </a:r>
            <a:endParaRPr lang="es-ES_tradnl" sz="3200" dirty="0"/>
          </a:p>
        </p:txBody>
      </p:sp>
    </p:spTree>
    <p:extLst>
      <p:ext uri="{BB962C8B-B14F-4D97-AF65-F5344CB8AC3E}">
        <p14:creationId xmlns:p14="http://schemas.microsoft.com/office/powerpoint/2010/main" val="3244132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65760"/>
            <a:ext cx="8229600" cy="1005840"/>
          </a:xfrm>
        </p:spPr>
        <p:txBody>
          <a:bodyPr/>
          <a:lstStyle/>
          <a:p>
            <a:pPr lvl="0" algn="ctr"/>
            <a:r>
              <a:rPr lang="es-ES_tradnl" sz="3200" b="1" dirty="0">
                <a:latin typeface="Arial Narrow"/>
                <a:ea typeface="Times New Roman"/>
                <a:cs typeface="Times New Roman"/>
              </a:rPr>
              <a:t>Diferencia entre </a:t>
            </a:r>
            <a:r>
              <a:rPr lang="es-ES_tradnl" sz="3200" b="1" dirty="0" smtClean="0">
                <a:latin typeface="Arial Narrow"/>
                <a:ea typeface="Times New Roman"/>
                <a:cs typeface="Times New Roman"/>
              </a:rPr>
              <a:t/>
            </a:r>
            <a:br>
              <a:rPr lang="es-ES_tradnl" sz="3200" b="1" dirty="0" smtClean="0">
                <a:latin typeface="Arial Narrow"/>
                <a:ea typeface="Times New Roman"/>
                <a:cs typeface="Times New Roman"/>
              </a:rPr>
            </a:br>
            <a:r>
              <a:rPr lang="es-ES_tradnl" sz="3200" b="1" dirty="0" smtClean="0">
                <a:latin typeface="Arial Narrow"/>
                <a:ea typeface="Times New Roman"/>
                <a:cs typeface="Times New Roman"/>
              </a:rPr>
              <a:t>ETICA </a:t>
            </a:r>
            <a:r>
              <a:rPr lang="es-ES_tradnl" sz="3200" b="1" dirty="0">
                <a:latin typeface="Arial Narrow"/>
                <a:ea typeface="Times New Roman"/>
                <a:cs typeface="Times New Roman"/>
              </a:rPr>
              <a:t>“PASTORAL” Y ETICA “</a:t>
            </a:r>
            <a:r>
              <a:rPr lang="es-ES_tradnl" sz="3200" b="1" dirty="0">
                <a:highlight>
                  <a:srgbClr val="FFFF00"/>
                </a:highlight>
                <a:latin typeface="Arial Narrow"/>
                <a:ea typeface="Times New Roman"/>
                <a:cs typeface="Times New Roman"/>
              </a:rPr>
              <a:t>PROFETICA</a:t>
            </a:r>
            <a:r>
              <a:rPr lang="es-ES_tradnl" sz="3200" b="1" dirty="0">
                <a:latin typeface="Arial Narrow"/>
                <a:ea typeface="Times New Roman"/>
                <a:cs typeface="Times New Roman"/>
              </a:rPr>
              <a:t>” </a:t>
            </a:r>
            <a:endParaRPr lang="es-ES_tradnl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600200"/>
            <a:ext cx="7520940" cy="3080277"/>
          </a:xfrm>
        </p:spPr>
        <p:txBody>
          <a:bodyPr>
            <a:normAutofit/>
          </a:bodyPr>
          <a:lstStyle/>
          <a:p>
            <a:pPr lvl="0"/>
            <a:r>
              <a:rPr lang="es-ES_tradnl" sz="4400" dirty="0">
                <a:latin typeface="Arial Narrow"/>
                <a:ea typeface="Times New Roman"/>
                <a:cs typeface="Times New Roman"/>
              </a:rPr>
              <a:t>¿Qué pasa si el concilio de la iglesia ha sido dominante—y quiere seguir así?  </a:t>
            </a:r>
            <a:endParaRPr lang="en-US" sz="4400" dirty="0">
              <a:latin typeface="Calibri"/>
              <a:ea typeface="Times New Roman"/>
              <a:cs typeface="Times New Roman"/>
            </a:endParaRPr>
          </a:p>
          <a:p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250168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000" b="1" u="sng" dirty="0">
                <a:solidFill>
                  <a:srgbClr val="FF0000"/>
                </a:solidFill>
                <a:latin typeface="Arial Narrow"/>
                <a:ea typeface="Batang"/>
                <a:cs typeface="Times New Roman"/>
              </a:rPr>
              <a:t>Cómo dirigir éticamente</a:t>
            </a:r>
            <a:endParaRPr lang="es-ES_tradnl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00628"/>
            <a:ext cx="7810500" cy="3852372"/>
          </a:xfrm>
        </p:spPr>
        <p:txBody>
          <a:bodyPr>
            <a:normAutofit/>
          </a:bodyPr>
          <a:lstStyle/>
          <a:p>
            <a:pPr lvl="0" algn="just">
              <a:spcBef>
                <a:spcPts val="0"/>
              </a:spcBef>
              <a:buFont typeface="Symbol"/>
              <a:buChar char=""/>
            </a:pPr>
            <a:r>
              <a:rPr lang="es-ES_tradnl" sz="3600" dirty="0">
                <a:latin typeface="Arial Narrow"/>
                <a:ea typeface="Times New Roman"/>
                <a:cs typeface="Times New Roman"/>
              </a:rPr>
              <a:t>Ganar confianza a través de muchos </a:t>
            </a:r>
            <a:r>
              <a:rPr lang="es-ES_tradnl" sz="3600" dirty="0">
                <a:highlight>
                  <a:srgbClr val="FFFF00"/>
                </a:highlight>
                <a:latin typeface="Arial Narrow"/>
                <a:ea typeface="Times New Roman"/>
                <a:cs typeface="Times New Roman"/>
              </a:rPr>
              <a:t>tiempo</a:t>
            </a:r>
            <a:r>
              <a:rPr lang="es-ES_tradnl" sz="3600" dirty="0">
                <a:latin typeface="Arial Narrow"/>
                <a:ea typeface="Times New Roman"/>
                <a:cs typeface="Times New Roman"/>
              </a:rPr>
              <a:t> (paciencia)</a:t>
            </a:r>
            <a:endParaRPr lang="en-US" sz="3600" dirty="0">
              <a:latin typeface="Calibri"/>
              <a:ea typeface="Times New Roman"/>
              <a:cs typeface="Times New Roman"/>
            </a:endParaRPr>
          </a:p>
          <a:p>
            <a:pPr lvl="0" algn="just">
              <a:spcBef>
                <a:spcPts val="0"/>
              </a:spcBef>
              <a:buFont typeface="Symbol"/>
              <a:buChar char=""/>
            </a:pPr>
            <a:r>
              <a:rPr lang="es-ES_tradnl" sz="3600" dirty="0">
                <a:latin typeface="Arial Narrow"/>
                <a:ea typeface="Times New Roman"/>
                <a:cs typeface="Times New Roman"/>
              </a:rPr>
              <a:t>Ganar nuevas almas que llegarán a ser obreros futuros en el concilio.</a:t>
            </a:r>
            <a:endParaRPr lang="en-US" sz="3600" dirty="0">
              <a:latin typeface="Calibri"/>
              <a:ea typeface="Times New Roman"/>
              <a:cs typeface="Times New Roman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3600" dirty="0">
              <a:latin typeface="Calibri"/>
              <a:ea typeface="Batang"/>
              <a:cs typeface="Times New Roman"/>
            </a:endParaRPr>
          </a:p>
          <a:p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1126761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200" dirty="0" smtClean="0">
                <a:solidFill>
                  <a:srgbClr val="FF0000"/>
                </a:solidFill>
              </a:rPr>
              <a:t>5 fuentes de autoridad pastoral</a:t>
            </a:r>
            <a:endParaRPr lang="es-ES_tradnl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00628"/>
            <a:ext cx="8382000" cy="385237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s-ES_tradnl" sz="2800" dirty="0" smtClean="0"/>
              <a:t>El LLAMADO del ESPIRITU y sus DONES</a:t>
            </a:r>
          </a:p>
          <a:p>
            <a:pPr marL="514350" indent="-514350">
              <a:buAutoNum type="arabicPeriod"/>
            </a:pPr>
            <a:r>
              <a:rPr lang="es-ES_tradnl" sz="2800" dirty="0" smtClean="0"/>
              <a:t>UNA PERSONALIDAD ‘CARISMATICA»</a:t>
            </a:r>
          </a:p>
          <a:p>
            <a:pPr marL="514350" indent="-514350">
              <a:buAutoNum type="arabicPeriod"/>
            </a:pPr>
            <a:r>
              <a:rPr lang="es-ES_tradnl" sz="2800" dirty="0" smtClean="0"/>
              <a:t>VOTO DE LA IGLESIA QUE LE DESIGNA</a:t>
            </a:r>
          </a:p>
          <a:p>
            <a:pPr marL="514350" indent="-514350">
              <a:buAutoNum type="arabicPeriod"/>
            </a:pPr>
            <a:r>
              <a:rPr lang="es-ES_tradnl" sz="2800" dirty="0" smtClean="0"/>
              <a:t>RECONOCIMIENTO LEGAL COMO PASTOR</a:t>
            </a:r>
          </a:p>
          <a:p>
            <a:pPr marL="514350" indent="-514350">
              <a:buAutoNum type="arabicPeriod"/>
            </a:pPr>
            <a:r>
              <a:rPr lang="es-ES_tradnl" sz="2800" dirty="0" smtClean="0"/>
              <a:t>CONOCIMIENTOS Y HABILIDADES FORMADAS Y OFRECIDAS EN NECESIDAD    </a:t>
            </a:r>
            <a:r>
              <a:rPr lang="es-ES_tradnl" sz="1200" b="0" dirty="0" smtClean="0"/>
              <a:t>(</a:t>
            </a:r>
            <a:r>
              <a:rPr lang="es-ES_tradnl" sz="1200" b="0" dirty="0" err="1" smtClean="0"/>
              <a:t>Trull</a:t>
            </a:r>
            <a:r>
              <a:rPr lang="es-ES_tradnl" sz="1200" b="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4080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Usos del poder o la autoridad pastoral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00628"/>
            <a:ext cx="8382000" cy="392857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s-ES_tradnl" sz="3200" dirty="0" smtClean="0">
                <a:solidFill>
                  <a:srgbClr val="C00000"/>
                </a:solidFill>
              </a:rPr>
              <a:t>INFLUIR</a:t>
            </a:r>
            <a:r>
              <a:rPr lang="es-ES_tradnl" sz="3200" b="0" dirty="0" smtClean="0">
                <a:solidFill>
                  <a:srgbClr val="C00000"/>
                </a:solidFill>
              </a:rPr>
              <a:t> </a:t>
            </a:r>
            <a:r>
              <a:rPr lang="es-ES_tradnl" sz="2800" b="0" dirty="0" smtClean="0"/>
              <a:t>– </a:t>
            </a:r>
            <a:r>
              <a:rPr lang="es-ES_tradnl" sz="2800" b="0" dirty="0" err="1" smtClean="0"/>
              <a:t>Persuasion</a:t>
            </a:r>
            <a:r>
              <a:rPr lang="es-ES_tradnl" sz="2800" b="0" dirty="0" smtClean="0"/>
              <a:t> moral</a:t>
            </a:r>
          </a:p>
          <a:p>
            <a:pPr marL="514350" indent="-514350">
              <a:buAutoNum type="arabicPeriod"/>
            </a:pPr>
            <a:r>
              <a:rPr lang="es-ES_tradnl" sz="3200" dirty="0" smtClean="0">
                <a:solidFill>
                  <a:srgbClr val="C00000"/>
                </a:solidFill>
              </a:rPr>
              <a:t>DESTRUIR</a:t>
            </a:r>
            <a:r>
              <a:rPr lang="es-ES_tradnl" sz="3200" b="0" dirty="0" smtClean="0">
                <a:solidFill>
                  <a:srgbClr val="C00000"/>
                </a:solidFill>
              </a:rPr>
              <a:t> </a:t>
            </a:r>
            <a:r>
              <a:rPr lang="es-ES_tradnl" sz="2800" b="0" dirty="0" smtClean="0"/>
              <a:t>fe, animo, </a:t>
            </a:r>
            <a:r>
              <a:rPr lang="es-ES_tradnl" sz="2800" b="0" dirty="0" err="1" smtClean="0"/>
              <a:t>reputacion</a:t>
            </a:r>
            <a:r>
              <a:rPr lang="es-ES_tradnl" sz="2800" b="0" dirty="0" smtClean="0"/>
              <a:t>, etc.</a:t>
            </a:r>
          </a:p>
          <a:p>
            <a:pPr marL="514350" indent="-514350">
              <a:buAutoNum type="arabicPeriod"/>
            </a:pPr>
            <a:r>
              <a:rPr lang="es-ES_tradnl" sz="3200" dirty="0" smtClean="0">
                <a:solidFill>
                  <a:srgbClr val="C00000"/>
                </a:solidFill>
              </a:rPr>
              <a:t>APROVECHARSE</a:t>
            </a:r>
            <a:r>
              <a:rPr lang="es-ES_tradnl" sz="3200" b="0" dirty="0" smtClean="0"/>
              <a:t> </a:t>
            </a:r>
            <a:r>
              <a:rPr lang="es-ES_tradnl" sz="2800" b="0" dirty="0" smtClean="0"/>
              <a:t>– </a:t>
            </a:r>
            <a:r>
              <a:rPr lang="es-ES_tradnl" sz="2800" b="0" dirty="0" err="1" smtClean="0"/>
              <a:t>egoista</a:t>
            </a:r>
            <a:r>
              <a:rPr lang="es-ES_tradnl" sz="2800" b="0" dirty="0"/>
              <a:t> </a:t>
            </a:r>
            <a:r>
              <a:rPr lang="es-ES_tradnl" sz="2800" b="0" dirty="0" smtClean="0"/>
              <a:t>(como influir la iglesia a pagarle demasiado)</a:t>
            </a:r>
          </a:p>
          <a:p>
            <a:pPr marL="514350" indent="-514350">
              <a:buAutoNum type="arabicPeriod"/>
            </a:pPr>
            <a:r>
              <a:rPr lang="es-ES_tradnl" sz="3200" dirty="0" smtClean="0">
                <a:solidFill>
                  <a:srgbClr val="C00000"/>
                </a:solidFill>
              </a:rPr>
              <a:t>CREAR y EDIFICAR </a:t>
            </a:r>
            <a:r>
              <a:rPr lang="es-ES_tradnl" sz="2800" b="0" dirty="0" smtClean="0"/>
              <a:t>o Construir familias, etc.</a:t>
            </a:r>
          </a:p>
          <a:p>
            <a:pPr marL="514350" indent="-514350">
              <a:buAutoNum type="arabicPeriod"/>
            </a:pPr>
            <a:r>
              <a:rPr lang="es-ES_tradnl" sz="3200" dirty="0" smtClean="0">
                <a:solidFill>
                  <a:srgbClr val="C00000"/>
                </a:solidFill>
              </a:rPr>
              <a:t>UNIR y RESTAURAR </a:t>
            </a:r>
            <a:r>
              <a:rPr lang="es-ES_tradnl" sz="2800" b="0" dirty="0" smtClean="0"/>
              <a:t>RELACIONES</a:t>
            </a:r>
            <a:endParaRPr lang="es-ES_tradnl" sz="2800" b="0" dirty="0"/>
          </a:p>
        </p:txBody>
      </p:sp>
    </p:spTree>
    <p:extLst>
      <p:ext uri="{BB962C8B-B14F-4D97-AF65-F5344CB8AC3E}">
        <p14:creationId xmlns:p14="http://schemas.microsoft.com/office/powerpoint/2010/main" val="1409482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i="1" u="sng" dirty="0">
                <a:latin typeface="Arial Narrow"/>
                <a:ea typeface="Batang"/>
                <a:cs typeface="Times New Roman"/>
              </a:rPr>
              <a:t>Peligro de la autoridad en el liderazgo</a:t>
            </a:r>
            <a:r>
              <a:rPr lang="es-ES_tradnl" u="sng" dirty="0">
                <a:latin typeface="Arial Narrow"/>
                <a:ea typeface="Batang"/>
                <a:cs typeface="Times New Roman"/>
              </a:rPr>
              <a:t> 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00628"/>
            <a:ext cx="8534400" cy="3852372"/>
          </a:xfrm>
        </p:spPr>
        <p:txBody>
          <a:bodyPr>
            <a:normAutofit/>
          </a:bodyPr>
          <a:lstStyle/>
          <a:p>
            <a:r>
              <a:rPr lang="es-ES_tradnl" sz="2800" dirty="0">
                <a:latin typeface="Arial Narrow"/>
                <a:ea typeface="Batang"/>
                <a:cs typeface="Times New Roman"/>
              </a:rPr>
              <a:t>Ejemplo del poder de un hechicero en la India sobre el pueblo.  Joven ministro comenta: Ojalá tuviéramos esa influencia para influirlos a creer y servir a Dios. </a:t>
            </a:r>
            <a:endParaRPr lang="es-ES_tradnl" sz="2800" dirty="0" smtClean="0">
              <a:latin typeface="Arial Narrow"/>
              <a:ea typeface="Batang"/>
              <a:cs typeface="Times New Roman"/>
            </a:endParaRPr>
          </a:p>
          <a:p>
            <a:r>
              <a:rPr lang="es-ES_tradnl" sz="2800" dirty="0" smtClean="0">
                <a:latin typeface="Arial Narrow"/>
                <a:ea typeface="Batang"/>
                <a:cs typeface="Times New Roman"/>
              </a:rPr>
              <a:t>Pastor </a:t>
            </a:r>
            <a:r>
              <a:rPr lang="es-ES_tradnl" sz="2800" dirty="0">
                <a:latin typeface="Arial Narrow"/>
                <a:ea typeface="Batang"/>
                <a:cs typeface="Times New Roman"/>
              </a:rPr>
              <a:t>anciano responde:  “Un pastor fiel </a:t>
            </a:r>
            <a:r>
              <a:rPr lang="es-ES_tradnl" sz="2800" i="1" u="sng" dirty="0">
                <a:latin typeface="Arial Narrow"/>
                <a:ea typeface="Batang"/>
                <a:cs typeface="Times New Roman"/>
              </a:rPr>
              <a:t>ya tiene </a:t>
            </a:r>
            <a:r>
              <a:rPr lang="es-ES_tradnl" sz="2800" dirty="0">
                <a:latin typeface="Arial Narrow"/>
                <a:ea typeface="Batang"/>
                <a:cs typeface="Times New Roman"/>
              </a:rPr>
              <a:t>ALGO de esa autoridad e influencia – </a:t>
            </a:r>
            <a:r>
              <a:rPr lang="es-ES_tradnl" sz="2800" dirty="0" smtClean="0">
                <a:latin typeface="Arial Narrow"/>
                <a:ea typeface="Batang"/>
                <a:cs typeface="Times New Roman"/>
              </a:rPr>
              <a:t>pero </a:t>
            </a:r>
            <a:r>
              <a:rPr lang="es-ES_tradnl" sz="2800" dirty="0">
                <a:latin typeface="Arial Narrow"/>
                <a:ea typeface="Batang"/>
                <a:cs typeface="Times New Roman"/>
              </a:rPr>
              <a:t>se pregunta si debería aprovecharse de ello o si no debería DISIPARLA…. Para que el pueblo busque su guía de DIOS, y hace lo que hace por amor a DIOS, en vez de para agradar al pastor.”</a:t>
            </a:r>
            <a:r>
              <a:rPr lang="es-ES_tradnl" dirty="0">
                <a:latin typeface="Arial Narrow"/>
                <a:ea typeface="Batang"/>
                <a:cs typeface="Times New Roman"/>
              </a:rPr>
              <a:t> -  </a:t>
            </a:r>
            <a:r>
              <a:rPr lang="es-ES_tradnl" dirty="0" err="1">
                <a:latin typeface="Arial Narrow"/>
                <a:ea typeface="Batang"/>
                <a:cs typeface="Times New Roman"/>
              </a:rPr>
              <a:t>Noyce</a:t>
            </a:r>
            <a:r>
              <a:rPr lang="es-ES_tradnl" dirty="0">
                <a:latin typeface="Arial Narrow"/>
                <a:ea typeface="Batang"/>
                <a:cs typeface="Times New Roman"/>
              </a:rPr>
              <a:t>, p. 29, 34</a:t>
            </a:r>
            <a:endParaRPr lang="en-US" dirty="0">
              <a:latin typeface="Calibri"/>
              <a:ea typeface="Batang"/>
              <a:cs typeface="Times New Roman"/>
            </a:endParaRP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9063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568</Words>
  <Application>Microsoft Office PowerPoint</Application>
  <PresentationFormat>On-screen Show (4:3)</PresentationFormat>
  <Paragraphs>48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Angles</vt:lpstr>
      <vt:lpstr>ETICA del liderazgo del pastor (p. 33)</vt:lpstr>
      <vt:lpstr>2.  Colaborativa – democrática  1 Cor. 12:26 </vt:lpstr>
      <vt:lpstr>3.  Manager, Consultativo, encargado, director, supervisor - Entrenador</vt:lpstr>
      <vt:lpstr>estilos de administración varían </vt:lpstr>
      <vt:lpstr>Diferencia entre  ETICA “PASTORAL” Y ETICA “PROFETICA” </vt:lpstr>
      <vt:lpstr>Cómo dirigir éticamente</vt:lpstr>
      <vt:lpstr>5 fuentes de autoridad pastoral</vt:lpstr>
      <vt:lpstr>Usos del poder o la autoridad pastoral</vt:lpstr>
      <vt:lpstr>Peligro de la autoridad en el liderazgo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ETICA del liderazgo del pastor (p. 33)</dc:title>
  <dc:creator>Iglesia Biblica Bautista Ant</dc:creator>
  <cp:lastModifiedBy>Iglesia Biblica Bautista Ant</cp:lastModifiedBy>
  <cp:revision>4</cp:revision>
  <dcterms:created xsi:type="dcterms:W3CDTF">2011-10-29T01:54:57Z</dcterms:created>
  <dcterms:modified xsi:type="dcterms:W3CDTF">2011-10-29T02:13:45Z</dcterms:modified>
</cp:coreProperties>
</file>