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7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0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8769D7-3363-4499-8697-CC77D5D4E854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_trad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CF4C768-7FE5-46E4-A588-B24FEA4D89E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5176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C94E5E-3B4A-4B87-80B1-FDD8A9312376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FA2C5E-01F6-48CF-9E84-A78836269B40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70E295-46CA-4F5C-9CFD-1977E10D4162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2B52A5-9BAE-4689-8588-4506537ABBE9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3589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21566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F4C768-7FE5-46E4-A588-B24FEA4D89E1}" type="slidenum">
              <a:rPr lang="es-ES_tradnl" smtClean="0"/>
              <a:pPr>
                <a:defRPr/>
              </a:pPr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793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3782D1-5376-4426-A7F7-757130FD2C90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8BA51C-D540-4D28-936D-F1147B99807C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57CBA0-3A00-4F31-BAD4-945951E2C6A8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F4C768-7FE5-46E4-A588-B24FEA4D89E1}" type="slidenum">
              <a:rPr lang="es-ES_tradnl" smtClean="0"/>
              <a:pPr>
                <a:defRPr/>
              </a:pPr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0377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4D8E56-5C67-43AF-8F6E-970759A0F5F1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4CE48-8EF5-468C-9B18-BB9B0509D691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10305-F4DA-484A-99F8-3FABB715E16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823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1AC6-E327-4123-BA59-5163490895A8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0D0D-37A2-441A-B9F8-3007C729232D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54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54E78-188E-4FA1-95A5-B52756B08B71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68C42-88A7-4ED2-A4A7-EE9755C08F5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871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1EE1F-3424-4696-AD99-1D8F825EB7CC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887AD-9330-4020-9139-C1ED8BBE9BF3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457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FC85-422A-4CD3-8F96-9554062A42BA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BC017-4454-4036-A6C5-6F4FF810BB9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894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B9195-0958-4429-A4D7-8AC84EB1229B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94D86-DE79-4DD2-B99C-FE8EC4810A8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78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670B-90DD-4F62-87C7-B9DF8ACA4E6C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0EE4-9582-43BE-95A8-50706EAB7F6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1276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CA49-D650-4E6F-A033-20FB64409147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32D6-06D0-4D8D-9802-5AD38210DD0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341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A303-8309-4ECE-8447-25D164C4646B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EE34-54A5-4910-8C3F-5C5C2D17DA8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048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0C4A-B827-467B-9E43-D5B9FCBB525C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C87FC-901F-4B91-8022-DC305AFC7E2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835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25033-DCAF-4AF2-85B6-E30643FB9430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8C54-DB8E-40AE-92DA-6F29BC53268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8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8132C3-A830-432E-BD8A-CE83B0054D9D}" type="datetimeFigureOut">
              <a:rPr lang="es-ES_tradnl"/>
              <a:pPr>
                <a:defRPr/>
              </a:pPr>
              <a:t>30/06/2011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FA20D8-4340-4980-84E2-142A2CC229A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u="sng" dirty="0">
                <a:effectLst/>
                <a:latin typeface="Arial Narrow"/>
                <a:ea typeface="Batang"/>
                <a:cs typeface="Times New Roman"/>
              </a:rPr>
              <a:t>Ética de la administración </a:t>
            </a:r>
            <a:r>
              <a:rPr lang="es-ES_tradnl" u="sng" dirty="0" smtClean="0">
                <a:effectLst/>
                <a:latin typeface="Arial Narrow"/>
                <a:ea typeface="Batang"/>
                <a:cs typeface="Times New Roman"/>
              </a:rPr>
              <a:t>financiera</a:t>
            </a:r>
            <a:endParaRPr lang="es-ES_tradnl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s-ES_tradnl" b="1" i="1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Si no se le confía al pastor el dinero, ¿por qué entonces le confiamos nuestras almas?</a:t>
            </a:r>
            <a:endParaRPr lang="en-US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endParaRPr lang="es-ES_tradnl" smtClean="0"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u="sng" dirty="0" err="1">
                <a:effectLst/>
                <a:latin typeface="Arial Narrow"/>
                <a:ea typeface="Batang"/>
                <a:cs typeface="Times New Roman"/>
              </a:rPr>
              <a:t>Etica</a:t>
            </a:r>
            <a:r>
              <a:rPr lang="es-ES_tradnl" u="sng" dirty="0">
                <a:effectLst/>
                <a:latin typeface="Arial Narrow"/>
                <a:ea typeface="Batang"/>
                <a:cs typeface="Times New Roman"/>
              </a:rPr>
              <a:t> de obtener finanzas para el ministerio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dirty="0">
                <a:latin typeface="Arial Narrow"/>
                <a:ea typeface="Batang"/>
                <a:cs typeface="Times New Roman"/>
              </a:rPr>
              <a:t>¿Cuándo es ético para un pastor “hacer tiendas” (trabajar aparte de la iglesia mientras que pastorea?  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dirty="0">
                <a:latin typeface="Arial Narrow"/>
                <a:ea typeface="Batang"/>
                <a:cs typeface="Times New Roman"/>
              </a:rPr>
              <a:t>¿Debe el pastor esperar o pedir “descuentos ministeriales”? Muchos pastores no reciben un salario “profesional” y ellos o la comunidad sienten que los “favores” es una recompensa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dirty="0">
                <a:latin typeface="Arial Narrow"/>
                <a:ea typeface="Batang"/>
                <a:cs typeface="Times New Roman"/>
              </a:rPr>
              <a:t>¿Hasta qué punto debe el pastor comunicar con la iglesia su estado financiero… su pobreza… o su riqueza?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dirty="0">
                <a:latin typeface="Arial Narrow"/>
                <a:ea typeface="Batang"/>
                <a:cs typeface="Times New Roman"/>
              </a:rPr>
              <a:t>No quejas o insinuaciones de pobreza – </a:t>
            </a:r>
            <a:r>
              <a:rPr lang="es-ES_tradnl" dirty="0" err="1">
                <a:latin typeface="Arial Narrow"/>
                <a:ea typeface="Batang"/>
                <a:cs typeface="Times New Roman"/>
              </a:rPr>
              <a:t>Filip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. 4:11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2925"/>
          </a:xfrm>
        </p:spPr>
        <p:txBody>
          <a:bodyPr/>
          <a:lstStyle/>
          <a:p>
            <a:pPr marL="914400" indent="-571500">
              <a:spcBef>
                <a:spcPct val="0"/>
              </a:spcBef>
              <a:buSzPts val="1100"/>
            </a:pP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¿ </a:t>
            </a: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Es </a:t>
            </a: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correcto no pagarle tanto si ya tiene “suficiente” aunque trabaje mucho?  </a:t>
            </a:r>
          </a:p>
          <a:p>
            <a:pPr marL="914400" indent="-571500">
              <a:spcBef>
                <a:spcPct val="0"/>
              </a:spcBef>
              <a:buSzPts val="1100"/>
            </a:pP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¿ </a:t>
            </a: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Paga </a:t>
            </a: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según necesidad o mérito y años de fidelidad?  1 Tim. 6:7-10</a:t>
            </a:r>
            <a:endParaRPr lang="en-US" sz="3600" b="1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914400" indent="-571500">
              <a:spcBef>
                <a:spcPct val="0"/>
              </a:spcBef>
              <a:buSzPts val="1100"/>
            </a:pP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¿Cuáles trabajos NO debe hacer el pastor?</a:t>
            </a:r>
            <a:endParaRPr lang="en-US" sz="3600" b="1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914400" indent="-571500">
              <a:spcBef>
                <a:spcPct val="0"/>
              </a:spcBef>
              <a:buSzPts val="1100"/>
            </a:pPr>
            <a:r>
              <a:rPr lang="es-ES_tradnl" sz="3600" b="1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Cuidado con vender cosas a los miembros.</a:t>
            </a:r>
            <a:endParaRPr lang="en-US" sz="3600" b="1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325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SzPts val="1100"/>
              <a:buFont typeface="Wingdings" pitchFamily="2" charset="2"/>
              <a:buChar char=""/>
            </a:pP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Cuidado con “ventas pirámides” de involucrar a otros para ganarte dinero.</a:t>
            </a:r>
            <a:endParaRPr lang="en-US" sz="3600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342900" indent="-342900">
              <a:spcBef>
                <a:spcPct val="0"/>
              </a:spcBef>
              <a:buSzPts val="1100"/>
              <a:buFont typeface="Wingdings" pitchFamily="2" charset="2"/>
              <a:buChar char=""/>
            </a:pP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¿Es ético para el pastor vivir mucho mejor que su congregación, tal como haría un médico o abogado?  </a:t>
            </a:r>
            <a:endParaRPr lang="en-US" sz="3600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342900" indent="-342900">
              <a:spcBef>
                <a:spcPct val="0"/>
              </a:spcBef>
              <a:buSzPts val="1100"/>
              <a:buFont typeface="Wingdings" pitchFamily="2" charset="2"/>
              <a:buChar char=""/>
            </a:pP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¿Normas para determinar su “nivel de vida”? </a:t>
            </a:r>
            <a:endParaRPr lang="en-US" sz="3600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  <a:p>
            <a:pPr marL="342900" indent="-342900">
              <a:spcBef>
                <a:spcPct val="0"/>
              </a:spcBef>
              <a:buSzPts val="1100"/>
              <a:buFont typeface="Wingdings" pitchFamily="2" charset="2"/>
              <a:buChar char=""/>
            </a:pP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Considera su salud en una zona no saludable, tanto como su </a:t>
            </a: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hospitalidad en una zona peligrosa, </a:t>
            </a:r>
            <a:r>
              <a:rPr lang="es-ES_tradnl" sz="3600" dirty="0" smtClean="0">
                <a:latin typeface="Arial Narrow" pitchFamily="34" charset="0"/>
                <a:ea typeface="Batang" pitchFamily="18" charset="-127"/>
                <a:cs typeface="Times New Roman" pitchFamily="18" charset="0"/>
              </a:rPr>
              <a:t>etc.</a:t>
            </a:r>
            <a:endParaRPr lang="en-US" sz="3600" dirty="0" smtClean="0">
              <a:latin typeface="Calibri" pitchFamily="34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solidFill>
                  <a:schemeClr val="tx1"/>
                </a:solidFill>
              </a:rPr>
              <a:t>Codigo</a:t>
            </a:r>
            <a:r>
              <a:rPr lang="es-ES_tradnl" dirty="0" smtClean="0">
                <a:solidFill>
                  <a:schemeClr val="tx1"/>
                </a:solidFill>
              </a:rPr>
              <a:t>: Finanzas y Salario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marL="11430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b="1" dirty="0" smtClean="0">
                <a:latin typeface="Arial Narrow"/>
                <a:ea typeface="Batang"/>
                <a:cs typeface="Times New Roman"/>
              </a:rPr>
              <a:t>--</a:t>
            </a:r>
            <a:r>
              <a:rPr lang="es-ES_tradnl" sz="1800" dirty="0" smtClean="0">
                <a:latin typeface="Arial Narrow"/>
                <a:ea typeface="Batang"/>
                <a:cs typeface="Times New Roman"/>
              </a:rPr>
              <a:t>pagina 28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1. Seré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honesto 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acerca de mis finanzas, sin atraparme en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deudas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, procurando estar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contento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 a vivir con lo que Dios me pueda </a:t>
            </a:r>
            <a:r>
              <a:rPr lang="es-ES_tradnl" b="1" dirty="0" smtClean="0">
                <a:latin typeface="Arial Narrow"/>
                <a:ea typeface="Batang"/>
                <a:cs typeface="Times New Roman"/>
              </a:rPr>
              <a:t>proveer.</a:t>
            </a:r>
            <a:endParaRPr lang="en-US" b="1" dirty="0" smtClean="0">
              <a:latin typeface="Calibri"/>
              <a:ea typeface="Batang"/>
              <a:cs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2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. </a:t>
            </a:r>
            <a:r>
              <a:rPr lang="es-ES_tradnl" b="1" dirty="0" smtClean="0">
                <a:latin typeface="Arial Narrow"/>
                <a:ea typeface="Batang"/>
                <a:cs typeface="Times New Roman"/>
              </a:rPr>
              <a:t>Procuraré 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practicar lo que la Biblia enseña de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Mayordomía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,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generosidad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, diezmos, y el manejo del dinero, tanto como la actitud hacia riquezas que Dios manda.</a:t>
            </a:r>
            <a:endParaRPr lang="en-US" b="1" dirty="0">
              <a:latin typeface="Calibri"/>
              <a:ea typeface="Batang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b="1" dirty="0" smtClean="0">
                <a:latin typeface="Arial Narrow"/>
                <a:ea typeface="Batang"/>
                <a:cs typeface="Times New Roman"/>
              </a:rPr>
              <a:t>3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.  </a:t>
            </a:r>
            <a:r>
              <a:rPr lang="es-ES_tradnl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No manejaré </a:t>
            </a:r>
            <a:r>
              <a:rPr lang="es-ES_tradnl" b="1" dirty="0">
                <a:latin typeface="Arial Narrow"/>
                <a:ea typeface="Batang"/>
                <a:cs typeface="Times New Roman"/>
              </a:rPr>
              <a:t>el dinero de la iglesia o de los hermanos en la iglesia sin contabilidad</a:t>
            </a:r>
            <a:r>
              <a:rPr lang="es-ES_tradnl" b="1" dirty="0" smtClean="0">
                <a:latin typeface="Arial Narrow"/>
                <a:ea typeface="Batang"/>
                <a:cs typeface="Times New Roman"/>
              </a:rPr>
              <a:t>.</a:t>
            </a:r>
            <a:endParaRPr lang="en-US" b="1" dirty="0">
              <a:latin typeface="Calibri"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109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Autofit/>
          </a:bodyPr>
          <a:lstStyle/>
          <a:p>
            <a:pPr marL="560070" indent="-514350">
              <a:spcBef>
                <a:spcPts val="0"/>
              </a:spcBef>
              <a:buAutoNum type="arabicPeriod" startAt="4"/>
            </a:pP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No 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trataré a nadie “</a:t>
            </a:r>
            <a:r>
              <a:rPr lang="es-ES_tradnl" sz="3600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diferente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” por su situación financiera o cantidad de sus ofrendas</a:t>
            </a: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.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3600" dirty="0">
              <a:latin typeface="Calibri"/>
              <a:ea typeface="Batang"/>
              <a:cs typeface="Times New Roman"/>
            </a:endParaRPr>
          </a:p>
          <a:p>
            <a:pPr marL="4572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dirty="0">
                <a:latin typeface="Arial Narrow"/>
                <a:ea typeface="Batang"/>
                <a:cs typeface="Times New Roman"/>
              </a:rPr>
              <a:t>5. </a:t>
            </a: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Dirigiré 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la iglesia a manejar los fondos sabiamente, honestamente y bajo la guía del Señor, dando un </a:t>
            </a:r>
            <a:r>
              <a:rPr lang="es-ES_tradnl" sz="3600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informe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 regular de los recibos y gastos financieros</a:t>
            </a: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.</a:t>
            </a:r>
            <a:endParaRPr lang="en-US" sz="3600" dirty="0">
              <a:latin typeface="Calibri"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657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0070" marR="0" indent="-514350" algn="just"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s-ES_tradnl" sz="3200" b="1" dirty="0" smtClean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No cobraré 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por mis servicios ministeriales más que el salario que la iglesia se acuerda a dar.  </a:t>
            </a:r>
          </a:p>
          <a:p>
            <a:pPr marL="4572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 smtClean="0">
              <a:latin typeface="Calibri"/>
              <a:ea typeface="Batang"/>
              <a:cs typeface="Times New Roman"/>
            </a:endParaRPr>
          </a:p>
          <a:p>
            <a:pPr marL="651510" indent="-514350">
              <a:buAutoNum type="arabicPeriod" startAt="7"/>
            </a:pPr>
            <a:r>
              <a:rPr lang="es-ES_tradnl" sz="3200" b="1" dirty="0" smtClean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No quejaré ni “manipularé” 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a los hermanos para darme más</a:t>
            </a:r>
          </a:p>
          <a:p>
            <a:pPr marL="800735" lvl="1" indent="-342900">
              <a:buFont typeface="Wingdings" pitchFamily="2" charset="2"/>
              <a:buChar char="v"/>
            </a:pP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Si no siento que el salario es “justo” aunque tenga que trabajar afuera si es (lastimosamente) necesaria para proveer por mi familia.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0923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ETICA FINANCIERA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105400"/>
          </a:xfrm>
        </p:spPr>
        <p:txBody>
          <a:bodyPr>
            <a:normAutofit/>
          </a:bodyPr>
          <a:lstStyle/>
          <a:p>
            <a:pPr marL="0" indent="0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None/>
              <a:defRPr/>
            </a:pPr>
            <a:r>
              <a:rPr lang="es-ES_tradnl" sz="1800" dirty="0" smtClean="0">
                <a:latin typeface="Arial Narrow"/>
                <a:ea typeface="Batang"/>
                <a:cs typeface="Times New Roman"/>
              </a:rPr>
              <a:t>--pagina 31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q"/>
              <a:defRPr/>
            </a:pP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Construir 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un sano </a:t>
            </a:r>
            <a:r>
              <a:rPr lang="es-ES_tradnl" sz="3200" b="1" dirty="0">
                <a:solidFill>
                  <a:srgbClr val="FF0000"/>
                </a:solidFill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plan</a:t>
            </a:r>
            <a:r>
              <a:rPr lang="es-ES_tradnl" sz="3200" b="1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financiero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q"/>
              <a:defRPr/>
            </a:pPr>
            <a:r>
              <a:rPr lang="es-ES_tradnl" sz="3200" b="1" dirty="0">
                <a:latin typeface="Arial Narrow"/>
                <a:ea typeface="Batang"/>
                <a:cs typeface="Times New Roman"/>
              </a:rPr>
              <a:t>Predicando y enseñando la </a:t>
            </a:r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mayordomía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q"/>
              <a:defRPr/>
            </a:pPr>
            <a:r>
              <a:rPr lang="es-ES_tradnl" sz="3200" b="1" dirty="0">
                <a:latin typeface="Arial Narrow"/>
                <a:ea typeface="Batang"/>
                <a:cs typeface="Times New Roman"/>
              </a:rPr>
              <a:t>Previniendo </a:t>
            </a:r>
            <a:r>
              <a:rPr lang="es-ES_tradnl" sz="3200" b="1" dirty="0">
                <a:solidFill>
                  <a:srgbClr val="FF0000"/>
                </a:solidFill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gastos</a:t>
            </a:r>
            <a:r>
              <a:rPr lang="es-ES_tradnl" sz="3200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excesivos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en la iglesia.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q"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Dirigiendo en la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selección y la vigilancia de los nombrados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para servir como oficiales financieros.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Guiar en el uso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de los fondos </a:t>
            </a:r>
            <a:r>
              <a:rPr lang="es-ES_tradnl" sz="3200" b="1" dirty="0">
                <a:solidFill>
                  <a:srgbClr val="FF0000"/>
                </a:solidFill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designados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: misiones, edificios, entrenamiento de jóvenes, discipulado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Si se designa una ofrenda, usarlo así u ofrecer a regresarlo, aunque legalmente no es necesario, pues el que ofrenda cede su derecho al dinero al “fideicomiso” de la iglesia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b="1" dirty="0">
                <a:latin typeface="Arial Narrow"/>
                <a:ea typeface="Batang"/>
                <a:cs typeface="Times New Roman"/>
              </a:rPr>
              <a:t>Presentar informes financieros públicamente 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b="1" dirty="0">
                <a:latin typeface="Arial Narrow"/>
                <a:ea typeface="Batang"/>
                <a:cs typeface="Times New Roman"/>
              </a:rPr>
              <a:t>Gastar éticamente de acuerdo al presupuesto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aprobado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de la 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iglesia.</a:t>
            </a:r>
            <a:endParaRPr lang="en-US" sz="3200" dirty="0">
              <a:latin typeface="Calibri"/>
              <a:ea typeface="Batang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u="sng" dirty="0">
                <a:effectLst/>
                <a:latin typeface="Arial Narrow"/>
                <a:ea typeface="Batang"/>
                <a:cs typeface="Times New Roman"/>
              </a:rPr>
              <a:t>Mediante un </a:t>
            </a:r>
            <a:r>
              <a:rPr lang="es-ES_tradnl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ejemplo</a:t>
            </a:r>
            <a:r>
              <a:rPr lang="es-ES_tradnl" u="sng" dirty="0">
                <a:solidFill>
                  <a:srgbClr val="FF0000"/>
                </a:solidFill>
                <a:effectLst/>
                <a:latin typeface="Arial Narrow"/>
                <a:ea typeface="Batang"/>
                <a:cs typeface="Times New Roman"/>
              </a:rPr>
              <a:t> </a:t>
            </a:r>
            <a:r>
              <a:rPr lang="es-ES_tradnl" u="sng" dirty="0">
                <a:effectLst/>
                <a:latin typeface="Arial Narrow"/>
                <a:ea typeface="Batang"/>
                <a:cs typeface="Times New Roman"/>
              </a:rPr>
              <a:t>personal intachable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v"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El pastor debería guiar…</a:t>
            </a:r>
            <a:r>
              <a:rPr lang="es-ES_tradnl" sz="3200" u="sng" dirty="0">
                <a:latin typeface="Arial Narrow"/>
                <a:ea typeface="Batang"/>
                <a:cs typeface="Times New Roman"/>
              </a:rPr>
              <a:t>practicando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el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diezmar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Mal 3:10 y el buen manejo de sus propios fondos (con ahorros, sin deudas)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s-ES" sz="2400" b="1" dirty="0" err="1">
                <a:solidFill>
                  <a:srgbClr val="FFFF00"/>
                </a:solidFill>
                <a:latin typeface="Times New Roman" pitchFamily="18" charset="0"/>
                <a:ea typeface="Batang"/>
                <a:cs typeface="Times New Roman" pitchFamily="18" charset="0"/>
              </a:rPr>
              <a:t>Jer</a:t>
            </a:r>
            <a:r>
              <a:rPr lang="es-ES" sz="2400" b="1" dirty="0">
                <a:solidFill>
                  <a:srgbClr val="FFFF00"/>
                </a:solidFill>
                <a:latin typeface="Times New Roman" pitchFamily="18" charset="0"/>
                <a:ea typeface="Batang"/>
                <a:cs typeface="Times New Roman" pitchFamily="18" charset="0"/>
              </a:rPr>
              <a:t> 22:13  ¡Ay del que edifica su casa sin justicia, y sus salas sin equidad, sirviéndose de su prójimo de balde, y no dándole el salario de su trabajo!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v"/>
              <a:defRPr/>
            </a:pPr>
            <a:r>
              <a:rPr lang="es-ES_tradnl" sz="3200" i="1" dirty="0" smtClean="0">
                <a:latin typeface="Arial Narrow"/>
                <a:ea typeface="Batang"/>
                <a:cs typeface="Times New Roman"/>
              </a:rPr>
              <a:t>¿</a:t>
            </a:r>
            <a:r>
              <a:rPr lang="es-ES_tradnl" sz="3200" i="1" dirty="0">
                <a:latin typeface="Arial Narrow"/>
                <a:ea typeface="Batang"/>
                <a:cs typeface="Times New Roman"/>
              </a:rPr>
              <a:t>Espera que empleados o misioneros y evangelistas trabajen por menos de lo adecuado… o les da su pago tarde</a:t>
            </a:r>
            <a:r>
              <a:rPr lang="es-ES_tradnl" sz="3200" i="1" dirty="0" smtClean="0">
                <a:latin typeface="Arial Narrow"/>
                <a:ea typeface="Batang"/>
                <a:cs typeface="Times New Roman"/>
              </a:rPr>
              <a:t>? 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 pitchFamily="2" charset="2"/>
              <a:buChar char="v"/>
              <a:defRPr/>
            </a:pPr>
            <a:r>
              <a:rPr lang="es-ES_tradnl" sz="3200" i="1" dirty="0">
                <a:latin typeface="Arial Narrow"/>
                <a:ea typeface="Batang"/>
                <a:cs typeface="Times New Roman"/>
              </a:rPr>
              <a:t>¿Espera que trabajen duro,  pero Ud. </a:t>
            </a:r>
            <a:r>
              <a:rPr lang="es-ES_tradnl" sz="3200" i="1" dirty="0">
                <a:latin typeface="Arial Narrow"/>
                <a:ea typeface="Batang"/>
                <a:cs typeface="Times New Roman"/>
              </a:rPr>
              <a:t>no les da agradecimiento por lo menos</a:t>
            </a:r>
            <a:r>
              <a:rPr lang="es-ES_tradnl" sz="3200" i="1" dirty="0" smtClean="0">
                <a:latin typeface="Arial Narrow"/>
                <a:ea typeface="Batang"/>
                <a:cs typeface="Times New Roman"/>
              </a:rPr>
              <a:t>?</a:t>
            </a:r>
            <a:endParaRPr lang="en-US" sz="3200" dirty="0">
              <a:latin typeface="Calibri"/>
              <a:ea typeface="Batang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i="1" dirty="0">
                <a:latin typeface="Arial Narrow"/>
                <a:ea typeface="Batang"/>
                <a:cs typeface="Times New Roman"/>
              </a:rPr>
              <a:t>¿Es ético dejar un profesional servir con sus talentos en la iglesia (como un músico o contador) si:</a:t>
            </a:r>
            <a:br>
              <a:rPr lang="es-ES_tradnl" sz="3200" i="1" dirty="0">
                <a:latin typeface="Arial Narrow"/>
                <a:ea typeface="Batang"/>
                <a:cs typeface="Times New Roman"/>
              </a:rPr>
            </a:br>
            <a:r>
              <a:rPr lang="es-ES_tradnl" sz="3200" dirty="0">
                <a:latin typeface="Arial Narrow"/>
                <a:ea typeface="Batang"/>
                <a:cs typeface="Times New Roman"/>
              </a:rPr>
              <a:t>     	a.  No quieren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	b.  Traen métodos mundanos.</a:t>
            </a:r>
            <a:endParaRPr lang="en-US" sz="3200" dirty="0">
              <a:latin typeface="Calibri"/>
              <a:ea typeface="Batang"/>
              <a:cs typeface="Times New Roman"/>
            </a:endParaRP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 	c.  Hace que voluntarios humildes no quieran servir o </a:t>
            </a:r>
            <a:r>
              <a:rPr lang="es-ES_tradnl" sz="3200" dirty="0" smtClean="0">
                <a:latin typeface="Arial Narrow"/>
                <a:ea typeface="Batang"/>
                <a:cs typeface="Times New Roman"/>
              </a:rPr>
              <a:t>sienten 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que no  pueden servir y desarrollar sus dones 	como profesionales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388019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sz="3100" dirty="0">
                <a:effectLst/>
                <a:latin typeface="Arial Narrow"/>
                <a:ea typeface="Batang"/>
                <a:cs typeface="Times New Roman"/>
              </a:rPr>
              <a:t>Ex. 35:21 – Anima ofrendas y servicio </a:t>
            </a:r>
            <a:r>
              <a:rPr lang="es-ES_tradnl" sz="3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VOLUNTARIOS</a:t>
            </a:r>
            <a:r>
              <a:rPr lang="es-ES_tradnl" sz="3100" dirty="0">
                <a:effectLst/>
                <a:latin typeface="Arial Narrow"/>
                <a:ea typeface="Batang"/>
                <a:cs typeface="Times New Roman"/>
              </a:rPr>
              <a:t>, aunque enseña diezmos </a:t>
            </a:r>
            <a:r>
              <a:rPr lang="es-ES_tradnl" sz="3100" dirty="0" smtClean="0">
                <a:effectLst/>
                <a:latin typeface="Arial Narrow"/>
                <a:ea typeface="Batang"/>
                <a:cs typeface="Times New Roman"/>
              </a:rPr>
              <a:t>mandados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8525"/>
          </a:xfr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ts val="1100"/>
              <a:buFont typeface="Wingdings"/>
              <a:buChar char=""/>
              <a:defRPr/>
            </a:pPr>
            <a:r>
              <a:rPr lang="es-ES_tradnl" sz="3200" b="1" dirty="0">
                <a:latin typeface="Arial Narrow"/>
                <a:ea typeface="Batang"/>
                <a:cs typeface="Times New Roman"/>
              </a:rPr>
              <a:t>No presión para ofrendar – 2 </a:t>
            </a:r>
            <a:r>
              <a:rPr lang="es-ES_tradnl" sz="3200" b="1" dirty="0" err="1">
                <a:latin typeface="Arial Narrow"/>
                <a:ea typeface="Batang"/>
                <a:cs typeface="Times New Roman"/>
              </a:rPr>
              <a:t>Cor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. 9-10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¿Usar ventas a los de afuera… o a los miembros?  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¿Usar “sorteos”?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¿Cobrar para el uso del templo… o del ministerio pastoral?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¿Acepta ofrendas de ventas de cerveza, etc.?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es-ES_tradnl" sz="2800" b="1" dirty="0">
                <a:latin typeface="Arial Narrow"/>
                <a:ea typeface="Times New Roman"/>
                <a:cs typeface="Times New Roman"/>
              </a:rPr>
              <a:t>¿Cuáles seguros son éticos?  ¿Salud, Vida, Templo, Carro, Desempleo, Deshabilitad?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748</Words>
  <Application>Microsoft Office PowerPoint</Application>
  <PresentationFormat>On-screen Show (4:3)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Arial Narrow</vt:lpstr>
      <vt:lpstr>Batang</vt:lpstr>
      <vt:lpstr>Times New Roman</vt:lpstr>
      <vt:lpstr>Courier New</vt:lpstr>
      <vt:lpstr>Apex</vt:lpstr>
      <vt:lpstr>Ética de la administración financiera</vt:lpstr>
      <vt:lpstr>Codigo: Finanzas y Salario</vt:lpstr>
      <vt:lpstr>PowerPoint Presentation</vt:lpstr>
      <vt:lpstr>PowerPoint Presentation</vt:lpstr>
      <vt:lpstr>ETICA FINANCIERA</vt:lpstr>
      <vt:lpstr>PowerPoint Presentation</vt:lpstr>
      <vt:lpstr>Mediante un ejemplo personal intachable</vt:lpstr>
      <vt:lpstr>PowerPoint Presentation</vt:lpstr>
      <vt:lpstr>Ex. 35:21 – Anima ofrendas y servicio VOLUNTARIOS, aunque enseña diezmos mandados</vt:lpstr>
      <vt:lpstr>Etica de obtener finanzas para el ministerio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de la administración financiera</dc:title>
  <dc:creator>Pastor's Laptop</dc:creator>
  <cp:lastModifiedBy>Pastor's Laptop</cp:lastModifiedBy>
  <cp:revision>6</cp:revision>
  <dcterms:created xsi:type="dcterms:W3CDTF">2011-06-30T05:08:04Z</dcterms:created>
  <dcterms:modified xsi:type="dcterms:W3CDTF">2011-07-01T00:59:06Z</dcterms:modified>
</cp:coreProperties>
</file>