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72"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96" y="-9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24379B-B485-4BF4-9B67-DA320D1FAD34}" type="datetimeFigureOut">
              <a:rPr lang="es-ES_tradnl" smtClean="0"/>
              <a:t>27/10/2011</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48DCE-9F05-4356-ABEF-E65BD2245DA4}" type="slidenum">
              <a:rPr lang="es-ES_tradnl" smtClean="0"/>
              <a:t>‹#›</a:t>
            </a:fld>
            <a:endParaRPr lang="es-ES_tradnl"/>
          </a:p>
        </p:txBody>
      </p:sp>
    </p:spTree>
    <p:extLst>
      <p:ext uri="{BB962C8B-B14F-4D97-AF65-F5344CB8AC3E}">
        <p14:creationId xmlns:p14="http://schemas.microsoft.com/office/powerpoint/2010/main" val="361195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1</a:t>
            </a:fld>
            <a:endParaRPr lang="es-ES_tradnl"/>
          </a:p>
        </p:txBody>
      </p:sp>
    </p:spTree>
    <p:extLst>
      <p:ext uri="{BB962C8B-B14F-4D97-AF65-F5344CB8AC3E}">
        <p14:creationId xmlns:p14="http://schemas.microsoft.com/office/powerpoint/2010/main" val="1547287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10</a:t>
            </a:fld>
            <a:endParaRPr lang="es-ES_tradnl"/>
          </a:p>
        </p:txBody>
      </p:sp>
    </p:spTree>
    <p:extLst>
      <p:ext uri="{BB962C8B-B14F-4D97-AF65-F5344CB8AC3E}">
        <p14:creationId xmlns:p14="http://schemas.microsoft.com/office/powerpoint/2010/main" val="3116267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2</a:t>
            </a:fld>
            <a:endParaRPr lang="es-ES_tradnl"/>
          </a:p>
        </p:txBody>
      </p:sp>
    </p:spTree>
    <p:extLst>
      <p:ext uri="{BB962C8B-B14F-4D97-AF65-F5344CB8AC3E}">
        <p14:creationId xmlns:p14="http://schemas.microsoft.com/office/powerpoint/2010/main" val="3713764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3</a:t>
            </a:fld>
            <a:endParaRPr lang="es-ES_tradnl"/>
          </a:p>
        </p:txBody>
      </p:sp>
    </p:spTree>
    <p:extLst>
      <p:ext uri="{BB962C8B-B14F-4D97-AF65-F5344CB8AC3E}">
        <p14:creationId xmlns:p14="http://schemas.microsoft.com/office/powerpoint/2010/main" val="123342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4</a:t>
            </a:fld>
            <a:endParaRPr lang="es-ES_tradnl"/>
          </a:p>
        </p:txBody>
      </p:sp>
    </p:spTree>
    <p:extLst>
      <p:ext uri="{BB962C8B-B14F-4D97-AF65-F5344CB8AC3E}">
        <p14:creationId xmlns:p14="http://schemas.microsoft.com/office/powerpoint/2010/main" val="144058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5</a:t>
            </a:fld>
            <a:endParaRPr lang="es-ES_tradnl"/>
          </a:p>
        </p:txBody>
      </p:sp>
    </p:spTree>
    <p:extLst>
      <p:ext uri="{BB962C8B-B14F-4D97-AF65-F5344CB8AC3E}">
        <p14:creationId xmlns:p14="http://schemas.microsoft.com/office/powerpoint/2010/main" val="3502838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6</a:t>
            </a:fld>
            <a:endParaRPr lang="es-ES_tradnl"/>
          </a:p>
        </p:txBody>
      </p:sp>
    </p:spTree>
    <p:extLst>
      <p:ext uri="{BB962C8B-B14F-4D97-AF65-F5344CB8AC3E}">
        <p14:creationId xmlns:p14="http://schemas.microsoft.com/office/powerpoint/2010/main" val="2961873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7</a:t>
            </a:fld>
            <a:endParaRPr lang="es-ES_tradnl"/>
          </a:p>
        </p:txBody>
      </p:sp>
    </p:spTree>
    <p:extLst>
      <p:ext uri="{BB962C8B-B14F-4D97-AF65-F5344CB8AC3E}">
        <p14:creationId xmlns:p14="http://schemas.microsoft.com/office/powerpoint/2010/main" val="4187604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8</a:t>
            </a:fld>
            <a:endParaRPr lang="es-ES_tradnl"/>
          </a:p>
        </p:txBody>
      </p:sp>
    </p:spTree>
    <p:extLst>
      <p:ext uri="{BB962C8B-B14F-4D97-AF65-F5344CB8AC3E}">
        <p14:creationId xmlns:p14="http://schemas.microsoft.com/office/powerpoint/2010/main" val="2837269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a:p>
        </p:txBody>
      </p:sp>
      <p:sp>
        <p:nvSpPr>
          <p:cNvPr id="4" name="Slide Number Placeholder 3"/>
          <p:cNvSpPr>
            <a:spLocks noGrp="1"/>
          </p:cNvSpPr>
          <p:nvPr>
            <p:ph type="sldNum" sz="quarter" idx="10"/>
          </p:nvPr>
        </p:nvSpPr>
        <p:spPr/>
        <p:txBody>
          <a:bodyPr/>
          <a:lstStyle/>
          <a:p>
            <a:fld id="{6F948DCE-9F05-4356-ABEF-E65BD2245DA4}" type="slidenum">
              <a:rPr lang="es-ES_tradnl" smtClean="0"/>
              <a:t>9</a:t>
            </a:fld>
            <a:endParaRPr lang="es-ES_tradnl"/>
          </a:p>
        </p:txBody>
      </p:sp>
    </p:spTree>
    <p:extLst>
      <p:ext uri="{BB962C8B-B14F-4D97-AF65-F5344CB8AC3E}">
        <p14:creationId xmlns:p14="http://schemas.microsoft.com/office/powerpoint/2010/main" val="389118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9056AC7-3E3A-4AA5-8042-B1656ABCCC0E}" type="datetimeFigureOut">
              <a:rPr lang="es-ES_tradnl" smtClean="0"/>
              <a:t>27/10/2011</a:t>
            </a:fld>
            <a:endParaRPr lang="es-ES_trad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_trad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6D65D02-57E6-421D-9EA5-BD5385FA1971}" type="slidenum">
              <a:rPr lang="es-ES_tradnl" smtClean="0"/>
              <a:t>‹#›</a:t>
            </a:fld>
            <a:endParaRPr lang="es-ES_trad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65D02-57E6-421D-9EA5-BD5385FA1971}" type="slidenum">
              <a:rPr lang="es-ES_tradnl" smtClean="0"/>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65D02-57E6-421D-9EA5-BD5385FA1971}" type="slidenum">
              <a:rPr lang="es-ES_tradnl" smtClean="0"/>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65D02-57E6-421D-9EA5-BD5385FA1971}" type="slidenum">
              <a:rPr lang="es-ES_tradnl" smtClean="0"/>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D6D65D02-57E6-421D-9EA5-BD5385FA1971}" type="slidenum">
              <a:rPr lang="es-ES_tradnl" smtClean="0"/>
              <a:t>‹#›</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D6D65D02-57E6-421D-9EA5-BD5385FA1971}" type="slidenum">
              <a:rPr lang="es-ES_tradnl" smtClean="0"/>
              <a:t>‹#›</a:t>
            </a:fld>
            <a:endParaRPr lang="es-ES_tradnl"/>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D6D65D02-57E6-421D-9EA5-BD5385FA1971}" type="slidenum">
              <a:rPr lang="es-ES_tradnl" smtClean="0"/>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D6D65D02-57E6-421D-9EA5-BD5385FA1971}" type="slidenum">
              <a:rPr lang="es-ES_tradnl" smtClean="0"/>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D6D65D02-57E6-421D-9EA5-BD5385FA1971}" type="slidenum">
              <a:rPr lang="es-ES_tradnl" smtClean="0"/>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7" name="Slide Number Placeholder 6"/>
          <p:cNvSpPr>
            <a:spLocks noGrp="1"/>
          </p:cNvSpPr>
          <p:nvPr>
            <p:ph type="sldNum" sz="quarter" idx="12"/>
          </p:nvPr>
        </p:nvSpPr>
        <p:spPr/>
        <p:txBody>
          <a:bodyPr/>
          <a:lstStyle/>
          <a:p>
            <a:fld id="{D6D65D02-57E6-421D-9EA5-BD5385FA1971}" type="slidenum">
              <a:rPr lang="es-ES_tradnl" smtClean="0"/>
              <a:t>‹#›</a:t>
            </a:fld>
            <a:endParaRPr lang="es-ES_trad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_trad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56AC7-3E3A-4AA5-8042-B1656ABCCC0E}" type="datetimeFigureOut">
              <a:rPr lang="es-ES_tradnl" smtClean="0"/>
              <a:t>27/10/2011</a:t>
            </a:fld>
            <a:endParaRPr lang="es-ES_trad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_tradnl"/>
          </a:p>
        </p:txBody>
      </p:sp>
      <p:sp>
        <p:nvSpPr>
          <p:cNvPr id="7" name="Slide Number Placeholder 6"/>
          <p:cNvSpPr>
            <a:spLocks noGrp="1"/>
          </p:cNvSpPr>
          <p:nvPr>
            <p:ph type="sldNum" sz="quarter" idx="12"/>
          </p:nvPr>
        </p:nvSpPr>
        <p:spPr/>
        <p:txBody>
          <a:bodyPr/>
          <a:lstStyle/>
          <a:p>
            <a:fld id="{D6D65D02-57E6-421D-9EA5-BD5385FA1971}" type="slidenum">
              <a:rPr lang="es-ES_tradnl" smtClean="0"/>
              <a:t>‹#›</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9056AC7-3E3A-4AA5-8042-B1656ABCCC0E}" type="datetimeFigureOut">
              <a:rPr lang="es-ES_tradnl" smtClean="0"/>
              <a:t>27/10/2011</a:t>
            </a:fld>
            <a:endParaRPr lang="es-ES_trad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_trad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6D65D02-57E6-421D-9EA5-BD5385FA1971}" type="slidenum">
              <a:rPr lang="es-ES_tradnl" smtClean="0"/>
              <a:t>‹#›</a:t>
            </a:fld>
            <a:endParaRPr lang="es-ES_trad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_tradnl" b="1" u="sng" dirty="0">
                <a:latin typeface="Arial Narrow"/>
                <a:ea typeface="Batang"/>
                <a:cs typeface="Times New Roman"/>
              </a:rPr>
              <a:t>Mi Matrimonio y Familia</a:t>
            </a:r>
            <a:r>
              <a:rPr lang="es-ES_tradnl" dirty="0">
                <a:latin typeface="Arial Narrow"/>
                <a:ea typeface="Batang"/>
                <a:cs typeface="Times New Roman"/>
              </a:rPr>
              <a:t> </a:t>
            </a:r>
            <a:endParaRPr lang="es-ES_tradnl" dirty="0"/>
          </a:p>
        </p:txBody>
      </p:sp>
      <p:sp>
        <p:nvSpPr>
          <p:cNvPr id="3" name="Subtitle 2"/>
          <p:cNvSpPr>
            <a:spLocks noGrp="1"/>
          </p:cNvSpPr>
          <p:nvPr>
            <p:ph type="subTitle" idx="1"/>
          </p:nvPr>
        </p:nvSpPr>
        <p:spPr/>
        <p:txBody>
          <a:bodyPr/>
          <a:lstStyle/>
          <a:p>
            <a:r>
              <a:rPr lang="es-ES_tradnl" b="1" u="sng" dirty="0">
                <a:latin typeface="Arial Narrow"/>
                <a:ea typeface="Batang"/>
                <a:cs typeface="Times New Roman"/>
              </a:rPr>
              <a:t>Código de Éticas Ministeriales</a:t>
            </a:r>
            <a:endParaRPr lang="en-US" dirty="0">
              <a:latin typeface="Calibri"/>
              <a:ea typeface="Batang"/>
              <a:cs typeface="Times New Roman"/>
            </a:endParaRPr>
          </a:p>
          <a:p>
            <a:endParaRPr lang="es-ES_tradnl" dirty="0"/>
          </a:p>
        </p:txBody>
      </p:sp>
    </p:spTree>
    <p:extLst>
      <p:ext uri="{BB962C8B-B14F-4D97-AF65-F5344CB8AC3E}">
        <p14:creationId xmlns:p14="http://schemas.microsoft.com/office/powerpoint/2010/main" val="346793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b="1" u="sng" dirty="0">
                <a:latin typeface="Arial Narrow"/>
                <a:ea typeface="Batang"/>
                <a:cs typeface="Times New Roman"/>
              </a:rPr>
              <a:t>Requisitos para ser Buenos Padres</a:t>
            </a:r>
            <a:endParaRPr lang="es-ES_tradnl" dirty="0"/>
          </a:p>
        </p:txBody>
      </p:sp>
      <p:sp>
        <p:nvSpPr>
          <p:cNvPr id="3" name="Content Placeholder 2"/>
          <p:cNvSpPr>
            <a:spLocks noGrp="1"/>
          </p:cNvSpPr>
          <p:nvPr>
            <p:ph idx="1"/>
          </p:nvPr>
        </p:nvSpPr>
        <p:spPr>
          <a:xfrm>
            <a:off x="685800" y="2323652"/>
            <a:ext cx="7696200" cy="4077148"/>
          </a:xfrm>
        </p:spPr>
        <p:txBody>
          <a:bodyPr>
            <a:normAutofit lnSpcReduction="10000"/>
          </a:bodyPr>
          <a:lstStyle/>
          <a:p>
            <a:pPr lvl="0" indent="-342900">
              <a:lnSpc>
                <a:spcPct val="150000"/>
              </a:lnSpc>
              <a:spcBef>
                <a:spcPts val="0"/>
              </a:spcBef>
              <a:buFont typeface="Symbol"/>
              <a:buChar char=""/>
            </a:pPr>
            <a:r>
              <a:rPr lang="es-ES_tradnl" dirty="0">
                <a:latin typeface="Arial Narrow"/>
                <a:ea typeface="Times New Roman"/>
                <a:cs typeface="Times New Roman"/>
              </a:rPr>
              <a:t>Ser iniciador de buenas actividades ser </a:t>
            </a:r>
            <a:r>
              <a:rPr lang="es-ES_tradnl" b="1" u="sng" dirty="0">
                <a:latin typeface="Arial Narrow"/>
                <a:ea typeface="Times New Roman"/>
                <a:cs typeface="Times New Roman"/>
              </a:rPr>
              <a:t>previsores</a:t>
            </a:r>
            <a:r>
              <a:rPr lang="es-ES_tradnl" dirty="0">
                <a:latin typeface="Arial Narrow"/>
                <a:ea typeface="Times New Roman"/>
                <a:cs typeface="Times New Roman"/>
              </a:rPr>
              <a:t> de problemas.</a:t>
            </a:r>
            <a:endParaRPr lang="en-US" dirty="0">
              <a:latin typeface="Calibri"/>
              <a:ea typeface="Times New Roman"/>
              <a:cs typeface="Times New Roman"/>
            </a:endParaRPr>
          </a:p>
          <a:p>
            <a:pPr lvl="0" indent="-342900">
              <a:lnSpc>
                <a:spcPct val="150000"/>
              </a:lnSpc>
              <a:spcBef>
                <a:spcPts val="0"/>
              </a:spcBef>
              <a:buFont typeface="Symbol"/>
              <a:buChar char=""/>
            </a:pPr>
            <a:r>
              <a:rPr lang="es-ES_tradnl" dirty="0">
                <a:latin typeface="Arial Narrow"/>
                <a:ea typeface="Times New Roman"/>
                <a:cs typeface="Times New Roman"/>
              </a:rPr>
              <a:t>Ser </a:t>
            </a:r>
            <a:r>
              <a:rPr lang="es-ES_tradnl" b="1" u="sng" dirty="0">
                <a:highlight>
                  <a:srgbClr val="FFFF00"/>
                </a:highlight>
                <a:latin typeface="Arial Narrow"/>
                <a:ea typeface="Times New Roman"/>
                <a:cs typeface="Times New Roman"/>
              </a:rPr>
              <a:t>consistente</a:t>
            </a:r>
            <a:endParaRPr lang="en-US" dirty="0">
              <a:latin typeface="Calibri"/>
              <a:ea typeface="Times New Roman"/>
              <a:cs typeface="Times New Roman"/>
            </a:endParaRPr>
          </a:p>
          <a:p>
            <a:pPr lvl="0" indent="-342900">
              <a:lnSpc>
                <a:spcPct val="150000"/>
              </a:lnSpc>
              <a:spcBef>
                <a:spcPts val="0"/>
              </a:spcBef>
              <a:buFont typeface="Symbol"/>
              <a:buChar char=""/>
            </a:pPr>
            <a:r>
              <a:rPr lang="es-ES_tradnl" dirty="0">
                <a:latin typeface="Arial Narrow"/>
                <a:ea typeface="Times New Roman"/>
                <a:cs typeface="Times New Roman"/>
              </a:rPr>
              <a:t>Ser </a:t>
            </a:r>
            <a:r>
              <a:rPr lang="es-ES_tradnl" b="1" dirty="0">
                <a:latin typeface="Arial Narrow"/>
                <a:ea typeface="Times New Roman"/>
                <a:cs typeface="Times New Roman"/>
              </a:rPr>
              <a:t>respetuoso, positivo, amoroso</a:t>
            </a:r>
            <a:r>
              <a:rPr lang="es-ES_tradnl" dirty="0">
                <a:latin typeface="Arial Narrow"/>
                <a:ea typeface="Times New Roman"/>
                <a:cs typeface="Times New Roman"/>
              </a:rPr>
              <a:t>. </a:t>
            </a:r>
            <a:endParaRPr lang="en-US" dirty="0">
              <a:latin typeface="Calibri"/>
              <a:ea typeface="Times New Roman"/>
              <a:cs typeface="Times New Roman"/>
            </a:endParaRPr>
          </a:p>
          <a:p>
            <a:pPr lvl="0" indent="-342900">
              <a:lnSpc>
                <a:spcPct val="150000"/>
              </a:lnSpc>
              <a:spcBef>
                <a:spcPts val="0"/>
              </a:spcBef>
              <a:buFont typeface="Symbol"/>
              <a:buChar char=""/>
            </a:pPr>
            <a:r>
              <a:rPr lang="es-ES_tradnl" dirty="0">
                <a:latin typeface="Arial Narrow"/>
                <a:ea typeface="Times New Roman"/>
                <a:cs typeface="Times New Roman"/>
              </a:rPr>
              <a:t>Estar siempre dispuesto a </a:t>
            </a:r>
            <a:r>
              <a:rPr lang="es-ES_tradnl" b="1" u="sng" dirty="0">
                <a:latin typeface="Arial Narrow"/>
                <a:ea typeface="Times New Roman"/>
                <a:cs typeface="Times New Roman"/>
              </a:rPr>
              <a:t>corregir</a:t>
            </a:r>
            <a:r>
              <a:rPr lang="es-ES_tradnl" dirty="0">
                <a:latin typeface="Arial Narrow"/>
                <a:ea typeface="Times New Roman"/>
                <a:cs typeface="Times New Roman"/>
              </a:rPr>
              <a:t> los errores (tanto de sus hijos como los suyos) </a:t>
            </a:r>
            <a:endParaRPr lang="en-US" dirty="0">
              <a:latin typeface="Calibri"/>
              <a:ea typeface="Times New Roman"/>
              <a:cs typeface="Times New Roman"/>
            </a:endParaRPr>
          </a:p>
          <a:p>
            <a:r>
              <a:rPr lang="es-ES_tradnl" dirty="0">
                <a:latin typeface="Arial Narrow"/>
                <a:ea typeface="Batang"/>
                <a:cs typeface="Times New Roman"/>
              </a:rPr>
              <a:t>Ser el guía </a:t>
            </a:r>
            <a:r>
              <a:rPr lang="es-ES_tradnl" b="1" u="sng" dirty="0">
                <a:latin typeface="Arial Narrow"/>
                <a:ea typeface="Batang"/>
                <a:cs typeface="Times New Roman"/>
              </a:rPr>
              <a:t>espiritual</a:t>
            </a:r>
            <a:r>
              <a:rPr lang="es-ES_tradnl" dirty="0">
                <a:latin typeface="Arial Narrow"/>
                <a:ea typeface="Batang"/>
                <a:cs typeface="Times New Roman"/>
              </a:rPr>
              <a:t> del hogar – aceptar la responsabilidad por la disciplina espiritual.</a:t>
            </a:r>
            <a:endParaRPr lang="es-ES_tradnl" dirty="0"/>
          </a:p>
        </p:txBody>
      </p:sp>
    </p:spTree>
    <p:extLst>
      <p:ext uri="{BB962C8B-B14F-4D97-AF65-F5344CB8AC3E}">
        <p14:creationId xmlns:p14="http://schemas.microsoft.com/office/powerpoint/2010/main" val="34829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Código Familiar</a:t>
            </a:r>
            <a:endParaRPr lang="es-ES_tradnl" dirty="0"/>
          </a:p>
        </p:txBody>
      </p:sp>
      <p:sp>
        <p:nvSpPr>
          <p:cNvPr id="3" name="Content Placeholder 2"/>
          <p:cNvSpPr>
            <a:spLocks noGrp="1"/>
          </p:cNvSpPr>
          <p:nvPr>
            <p:ph idx="1"/>
          </p:nvPr>
        </p:nvSpPr>
        <p:spPr/>
        <p:txBody>
          <a:bodyPr>
            <a:normAutofit fontScale="92500" lnSpcReduction="10000"/>
          </a:bodyPr>
          <a:lstStyle/>
          <a:p>
            <a:pPr marL="457200" marR="0" algn="just">
              <a:spcBef>
                <a:spcPts val="0"/>
              </a:spcBef>
              <a:spcAft>
                <a:spcPts val="0"/>
              </a:spcAft>
            </a:pPr>
            <a:r>
              <a:rPr lang="es-ES_tradnl" dirty="0">
                <a:latin typeface="Arial Narrow"/>
                <a:ea typeface="Batang"/>
                <a:cs typeface="Times New Roman"/>
              </a:rPr>
              <a:t>1.  Procuraré mantener una buena relación con mi esposa e hijos, dedicando mucho tiempo a ellos para “nutrirlos” y “criarlos” espiritualmente, físicamente, intelectualmente, y socialmente.  Especialmente guardaré y nutriré mi relación con mi esposa con respeto, honor, amistad, comunicación edificadora abierta con simpatía, y una relación sexual satisfactoria para ambos</a:t>
            </a:r>
            <a:r>
              <a:rPr lang="es-ES_tradnl" dirty="0" smtClean="0">
                <a:latin typeface="Arial Narrow"/>
                <a:ea typeface="Batang"/>
                <a:cs typeface="Times New Roman"/>
              </a:rPr>
              <a:t>.</a:t>
            </a:r>
            <a:endParaRPr lang="en-US" dirty="0">
              <a:latin typeface="Calibri"/>
              <a:ea typeface="Batang"/>
              <a:cs typeface="Times New Roman"/>
            </a:endParaRPr>
          </a:p>
          <a:p>
            <a:pPr marL="457200" marR="0" algn="just">
              <a:spcBef>
                <a:spcPts val="0"/>
              </a:spcBef>
              <a:spcAft>
                <a:spcPts val="0"/>
              </a:spcAft>
            </a:pPr>
            <a:r>
              <a:rPr lang="es-ES_tradnl" dirty="0">
                <a:latin typeface="Arial Narrow"/>
                <a:ea typeface="Batang"/>
                <a:cs typeface="Times New Roman"/>
              </a:rPr>
              <a:t>2.  Procuraré mantener mi esposa primero y luego a mis hijos como prioridad sobre mi carrera cuando hago planes</a:t>
            </a:r>
            <a:r>
              <a:rPr lang="es-ES_tradnl" dirty="0" smtClean="0">
                <a:latin typeface="Arial Narrow"/>
                <a:ea typeface="Batang"/>
                <a:cs typeface="Times New Roman"/>
              </a:rPr>
              <a:t>.</a:t>
            </a:r>
            <a:endParaRPr lang="en-US" dirty="0">
              <a:latin typeface="Calibri"/>
              <a:ea typeface="Batang"/>
              <a:cs typeface="Times New Roman"/>
            </a:endParaRPr>
          </a:p>
          <a:p>
            <a:pPr marL="457200" marR="0" algn="just">
              <a:spcBef>
                <a:spcPts val="0"/>
              </a:spcBef>
              <a:spcAft>
                <a:spcPts val="0"/>
              </a:spcAft>
            </a:pPr>
            <a:r>
              <a:rPr lang="es-ES_tradnl" dirty="0">
                <a:latin typeface="Arial Narrow"/>
                <a:ea typeface="Batang"/>
                <a:cs typeface="Times New Roman"/>
              </a:rPr>
              <a:t>3.  Me guardaré de toda influencia que pueda amenazar el bienestar de mi matrimonio y familia.</a:t>
            </a:r>
            <a:endParaRPr lang="en-US" dirty="0">
              <a:latin typeface="Calibri"/>
              <a:ea typeface="Batang"/>
              <a:cs typeface="Times New Roman"/>
            </a:endParaRPr>
          </a:p>
          <a:p>
            <a:endParaRPr lang="es-ES_tradnl" dirty="0"/>
          </a:p>
        </p:txBody>
      </p:sp>
    </p:spTree>
    <p:extLst>
      <p:ext uri="{BB962C8B-B14F-4D97-AF65-F5344CB8AC3E}">
        <p14:creationId xmlns:p14="http://schemas.microsoft.com/office/powerpoint/2010/main" val="138951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b="1" dirty="0">
                <a:latin typeface="Arial Narrow"/>
                <a:ea typeface="Batang"/>
                <a:cs typeface="Times New Roman"/>
              </a:rPr>
              <a:t>La Esposa, Hijos y Familia del Pastor </a:t>
            </a:r>
            <a:endParaRPr lang="es-ES_tradnl" dirty="0"/>
          </a:p>
        </p:txBody>
      </p:sp>
      <p:sp>
        <p:nvSpPr>
          <p:cNvPr id="3" name="Content Placeholder 2"/>
          <p:cNvSpPr>
            <a:spLocks noGrp="1"/>
          </p:cNvSpPr>
          <p:nvPr>
            <p:ph idx="1"/>
          </p:nvPr>
        </p:nvSpPr>
        <p:spPr/>
        <p:txBody>
          <a:bodyPr/>
          <a:lstStyle/>
          <a:p>
            <a:pPr marL="0" marR="0" algn="ctr">
              <a:spcBef>
                <a:spcPts val="0"/>
              </a:spcBef>
              <a:spcAft>
                <a:spcPts val="0"/>
              </a:spcAft>
            </a:pPr>
            <a:r>
              <a:rPr lang="es-ES_tradnl" sz="2800" b="1" dirty="0">
                <a:latin typeface="Arial Narrow"/>
                <a:ea typeface="Batang"/>
                <a:cs typeface="Times New Roman"/>
              </a:rPr>
              <a:t>Cantares 1:6</a:t>
            </a:r>
            <a:r>
              <a:rPr lang="es-ES_tradnl" sz="2800" dirty="0">
                <a:latin typeface="Arial Narrow"/>
                <a:ea typeface="Batang"/>
                <a:cs typeface="Times New Roman"/>
              </a:rPr>
              <a:t> “</a:t>
            </a:r>
            <a:r>
              <a:rPr lang="es-ES_tradnl" sz="2800" i="1" dirty="0">
                <a:latin typeface="Arial Narrow"/>
                <a:ea typeface="Batang"/>
                <a:cs typeface="Times New Roman"/>
              </a:rPr>
              <a:t>Me pusieron a guardar las viñas; y mi viña, que era mía, no guardé</a:t>
            </a:r>
            <a:r>
              <a:rPr lang="es-ES_tradnl" sz="2800" i="1" dirty="0" smtClean="0">
                <a:latin typeface="Arial Narrow"/>
                <a:ea typeface="Batang"/>
                <a:cs typeface="Times New Roman"/>
              </a:rPr>
              <a:t>.”</a:t>
            </a:r>
            <a:endParaRPr lang="en-US" sz="2800" dirty="0">
              <a:latin typeface="Calibri"/>
              <a:ea typeface="Batang"/>
              <a:cs typeface="Times New Roman"/>
            </a:endParaRPr>
          </a:p>
          <a:p>
            <a:pPr marL="0" marR="0" algn="just">
              <a:spcBef>
                <a:spcPts val="0"/>
              </a:spcBef>
              <a:spcAft>
                <a:spcPts val="0"/>
              </a:spcAft>
            </a:pPr>
            <a:r>
              <a:rPr lang="es-ES_tradnl" sz="2800" i="1" dirty="0">
                <a:latin typeface="Arial Narrow"/>
                <a:ea typeface="Batang"/>
                <a:cs typeface="Times New Roman"/>
              </a:rPr>
              <a:t>Un pastor no puede darse el lujo de descuidar a su esposa y familia cuando sirve a Dios. Las iglesias no sólo necesitan ministros, la esposa de un pastor necesita un marido y los hijos del pastor necesitan un padre. </a:t>
            </a:r>
            <a:endParaRPr lang="en-US" sz="2800" dirty="0">
              <a:latin typeface="Calibri"/>
              <a:ea typeface="Batang"/>
              <a:cs typeface="Times New Roman"/>
            </a:endParaRPr>
          </a:p>
          <a:p>
            <a:endParaRPr lang="es-ES_tradnl" dirty="0"/>
          </a:p>
        </p:txBody>
      </p:sp>
    </p:spTree>
    <p:extLst>
      <p:ext uri="{BB962C8B-B14F-4D97-AF65-F5344CB8AC3E}">
        <p14:creationId xmlns:p14="http://schemas.microsoft.com/office/powerpoint/2010/main" val="574959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El Pastor y su Esposa</a:t>
            </a:r>
            <a:endParaRPr lang="es-ES_tradnl" dirty="0"/>
          </a:p>
        </p:txBody>
      </p:sp>
      <p:sp>
        <p:nvSpPr>
          <p:cNvPr id="3" name="Content Placeholder 2"/>
          <p:cNvSpPr>
            <a:spLocks noGrp="1"/>
          </p:cNvSpPr>
          <p:nvPr>
            <p:ph idx="1"/>
          </p:nvPr>
        </p:nvSpPr>
        <p:spPr>
          <a:xfrm>
            <a:off x="533400" y="2323652"/>
            <a:ext cx="8077200" cy="4229548"/>
          </a:xfrm>
        </p:spPr>
        <p:txBody>
          <a:bodyPr>
            <a:normAutofit fontScale="92500"/>
          </a:bodyPr>
          <a:lstStyle/>
          <a:p>
            <a:pPr lvl="0" indent="-342900" algn="just">
              <a:spcBef>
                <a:spcPts val="0"/>
              </a:spcBef>
              <a:buFont typeface="Symbol"/>
              <a:buChar char=""/>
            </a:pPr>
            <a:r>
              <a:rPr lang="es-ES_tradnl" b="1" u="sng" dirty="0">
                <a:latin typeface="Arial Narrow"/>
                <a:ea typeface="Batang"/>
                <a:cs typeface="Times New Roman"/>
              </a:rPr>
              <a:t>Líder </a:t>
            </a:r>
            <a:r>
              <a:rPr lang="es-ES_tradnl" b="1" u="sng" dirty="0">
                <a:highlight>
                  <a:srgbClr val="FFFF00"/>
                </a:highlight>
                <a:latin typeface="Arial Narrow"/>
                <a:ea typeface="Batang"/>
                <a:cs typeface="Times New Roman"/>
              </a:rPr>
              <a:t>PROTECTOR</a:t>
            </a:r>
            <a:r>
              <a:rPr lang="es-ES_tradnl" dirty="0">
                <a:latin typeface="Arial Narrow"/>
                <a:ea typeface="Batang"/>
                <a:cs typeface="Times New Roman"/>
              </a:rPr>
              <a:t>, </a:t>
            </a:r>
            <a:r>
              <a:rPr lang="es-ES_tradnl" b="1" dirty="0">
                <a:latin typeface="Arial Narrow"/>
                <a:ea typeface="Batang"/>
                <a:cs typeface="Times New Roman"/>
              </a:rPr>
              <a:t>Efesios 5:22-24</a:t>
            </a:r>
            <a:r>
              <a:rPr lang="es-ES_tradnl" dirty="0">
                <a:latin typeface="Arial Narrow"/>
                <a:ea typeface="Batang"/>
                <a:cs typeface="Times New Roman"/>
              </a:rPr>
              <a:t>. “La mayoría de los matrimonios están enfermos de la </a:t>
            </a:r>
            <a:r>
              <a:rPr lang="es-ES_tradnl" b="1" dirty="0">
                <a:latin typeface="Arial Narrow"/>
                <a:ea typeface="Batang"/>
                <a:cs typeface="Times New Roman"/>
              </a:rPr>
              <a:t>cabeza</a:t>
            </a:r>
            <a:r>
              <a:rPr lang="es-ES_tradnl" dirty="0">
                <a:latin typeface="Arial Narrow"/>
                <a:ea typeface="Batang"/>
                <a:cs typeface="Times New Roman"/>
              </a:rPr>
              <a:t>.” </a:t>
            </a:r>
            <a:endParaRPr lang="en-US" dirty="0">
              <a:latin typeface="Calibri"/>
              <a:ea typeface="Batang"/>
              <a:cs typeface="Times New Roman"/>
            </a:endParaRPr>
          </a:p>
          <a:p>
            <a:pPr lvl="0" indent="-342900" algn="just">
              <a:spcBef>
                <a:spcPts val="0"/>
              </a:spcBef>
              <a:buFont typeface="Symbol"/>
              <a:buChar char=""/>
            </a:pPr>
            <a:r>
              <a:rPr lang="es-ES_tradnl" i="1" dirty="0">
                <a:latin typeface="Arial Narrow"/>
                <a:ea typeface="Batang"/>
                <a:cs typeface="Times New Roman"/>
              </a:rPr>
              <a:t>Dios le ha dado al marido la autoridad y responsabilidad espiritual de su matrimonio</a:t>
            </a:r>
            <a:r>
              <a:rPr lang="es-ES_tradnl" dirty="0">
                <a:latin typeface="Arial Narrow"/>
                <a:ea typeface="Batang"/>
                <a:cs typeface="Times New Roman"/>
              </a:rPr>
              <a:t> Ser líder—</a:t>
            </a:r>
            <a:r>
              <a:rPr lang="es-ES_tradnl" b="1" dirty="0">
                <a:latin typeface="Arial Narrow"/>
                <a:ea typeface="Batang"/>
                <a:cs typeface="Times New Roman"/>
              </a:rPr>
              <a:t>no </a:t>
            </a:r>
            <a:r>
              <a:rPr lang="es-ES_tradnl" dirty="0">
                <a:latin typeface="Arial Narrow"/>
                <a:ea typeface="Batang"/>
                <a:cs typeface="Times New Roman"/>
              </a:rPr>
              <a:t>dictador…Superior...Siempre en lo correcto. </a:t>
            </a:r>
            <a:endParaRPr lang="en-US" dirty="0">
              <a:latin typeface="Calibri"/>
              <a:ea typeface="Batang"/>
              <a:cs typeface="Times New Roman"/>
            </a:endParaRPr>
          </a:p>
          <a:p>
            <a:pPr lvl="0" indent="-342900" algn="just">
              <a:spcBef>
                <a:spcPts val="0"/>
              </a:spcBef>
              <a:spcAft>
                <a:spcPts val="600"/>
              </a:spcAft>
              <a:buFont typeface="Symbol"/>
              <a:buChar char=""/>
            </a:pPr>
            <a:r>
              <a:rPr lang="es-ES_tradnl" dirty="0">
                <a:latin typeface="Arial Narrow"/>
                <a:ea typeface="Batang"/>
                <a:cs typeface="Times New Roman"/>
              </a:rPr>
              <a:t>La esposa del pastor a menudo es el </a:t>
            </a:r>
            <a:r>
              <a:rPr lang="es-ES_tradnl" b="1" i="1" dirty="0">
                <a:latin typeface="Arial Narrow"/>
                <a:ea typeface="Batang"/>
                <a:cs typeface="Times New Roman"/>
              </a:rPr>
              <a:t>blanco de mucha crítica y chisme</a:t>
            </a:r>
            <a:r>
              <a:rPr lang="es-ES_tradnl" dirty="0">
                <a:latin typeface="Arial Narrow"/>
                <a:ea typeface="Batang"/>
                <a:cs typeface="Times New Roman"/>
              </a:rPr>
              <a:t>. </a:t>
            </a:r>
            <a:endParaRPr lang="en-US" dirty="0">
              <a:latin typeface="Calibri"/>
              <a:ea typeface="Batang"/>
              <a:cs typeface="Times New Roman"/>
            </a:endParaRPr>
          </a:p>
          <a:p>
            <a:pPr lvl="0" indent="-342900" algn="just">
              <a:spcBef>
                <a:spcPts val="0"/>
              </a:spcBef>
              <a:buFont typeface="Symbol"/>
              <a:buChar char=""/>
            </a:pPr>
            <a:r>
              <a:rPr lang="es-ES_tradnl" b="1" u="sng" dirty="0">
                <a:latin typeface="Arial Narrow"/>
                <a:ea typeface="Batang"/>
                <a:cs typeface="Times New Roman"/>
              </a:rPr>
              <a:t>Amante ROMANTICO</a:t>
            </a:r>
            <a:r>
              <a:rPr lang="es-ES_tradnl" dirty="0">
                <a:latin typeface="Arial Narrow"/>
                <a:ea typeface="Batang"/>
                <a:cs typeface="Times New Roman"/>
              </a:rPr>
              <a:t>, </a:t>
            </a:r>
            <a:r>
              <a:rPr lang="es-ES_tradnl" b="1" dirty="0">
                <a:latin typeface="Arial Narrow"/>
                <a:ea typeface="Batang"/>
                <a:cs typeface="Times New Roman"/>
              </a:rPr>
              <a:t>Efesios 5:25-29.</a:t>
            </a:r>
            <a:r>
              <a:rPr lang="es-ES_tradnl" dirty="0">
                <a:latin typeface="Arial Narrow"/>
                <a:ea typeface="Batang"/>
                <a:cs typeface="Times New Roman"/>
              </a:rPr>
              <a:t> </a:t>
            </a:r>
            <a:r>
              <a:rPr lang="es-ES_tradnl" i="1" dirty="0">
                <a:latin typeface="Arial Narrow"/>
                <a:ea typeface="Batang"/>
                <a:cs typeface="Times New Roman"/>
              </a:rPr>
              <a:t>“Un hombre fue hecho para amar, una mujer fue hecha para ser amada…Una mujer es como una bomba que debe ser cebada. Si el agua de amor es puesta sobre ella, ella automáticamente responderá con amor, no tiene que ordenársele que haga eso. (J. A. </a:t>
            </a:r>
            <a:r>
              <a:rPr lang="es-ES_tradnl" i="1" dirty="0" err="1">
                <a:latin typeface="Arial Narrow"/>
                <a:ea typeface="Batang"/>
                <a:cs typeface="Times New Roman"/>
              </a:rPr>
              <a:t>Fritze</a:t>
            </a:r>
            <a:r>
              <a:rPr lang="es-ES_tradnl" i="1" dirty="0" smtClean="0">
                <a:latin typeface="Arial Narrow"/>
                <a:ea typeface="Batang"/>
                <a:cs typeface="Times New Roman"/>
              </a:rPr>
              <a:t>)</a:t>
            </a:r>
            <a:endParaRPr lang="en-US" dirty="0">
              <a:latin typeface="Calibri"/>
              <a:ea typeface="Times New Roman"/>
              <a:cs typeface="Times New Roman"/>
            </a:endParaRPr>
          </a:p>
          <a:p>
            <a:pPr lvl="0" indent="-342900" algn="just">
              <a:spcBef>
                <a:spcPts val="0"/>
              </a:spcBef>
              <a:buFont typeface="Symbol"/>
              <a:buChar char=""/>
            </a:pPr>
            <a:r>
              <a:rPr lang="es-ES_tradnl" b="1" u="sng" dirty="0">
                <a:highlight>
                  <a:srgbClr val="FFFF00"/>
                </a:highlight>
                <a:latin typeface="Arial Narrow"/>
                <a:ea typeface="Batang"/>
                <a:cs typeface="Times New Roman"/>
              </a:rPr>
              <a:t>OYENTE</a:t>
            </a:r>
            <a:r>
              <a:rPr lang="es-ES_tradnl" b="1" u="sng" dirty="0">
                <a:latin typeface="Arial Narrow"/>
                <a:ea typeface="Batang"/>
                <a:cs typeface="Times New Roman"/>
              </a:rPr>
              <a:t>, COMPAÑERO, AMIGO Y AYUNDANTE</a:t>
            </a:r>
            <a:r>
              <a:rPr lang="es-ES_tradnl" b="1" dirty="0">
                <a:latin typeface="Arial Narrow"/>
                <a:ea typeface="Batang"/>
                <a:cs typeface="Times New Roman"/>
              </a:rPr>
              <a:t> en la casa con los hijos</a:t>
            </a:r>
            <a:endParaRPr lang="en-US" dirty="0">
              <a:latin typeface="Calibri"/>
              <a:ea typeface="Batang"/>
              <a:cs typeface="Times New Roman"/>
            </a:endParaRPr>
          </a:p>
          <a:p>
            <a:endParaRPr lang="es-ES_tradnl" dirty="0"/>
          </a:p>
        </p:txBody>
      </p:sp>
    </p:spTree>
    <p:extLst>
      <p:ext uri="{BB962C8B-B14F-4D97-AF65-F5344CB8AC3E}">
        <p14:creationId xmlns:p14="http://schemas.microsoft.com/office/powerpoint/2010/main" val="317125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b="1" u="sng" dirty="0">
                <a:latin typeface="Arial Narrow"/>
                <a:ea typeface="Batang"/>
                <a:cs typeface="Times New Roman"/>
              </a:rPr>
              <a:t>Necesidades Básicas de una Esposa</a:t>
            </a:r>
            <a:r>
              <a:rPr lang="en-US" dirty="0">
                <a:latin typeface="Calibri"/>
                <a:ea typeface="Batang"/>
                <a:cs typeface="Times New Roman"/>
              </a:rPr>
              <a:t/>
            </a:r>
            <a:br>
              <a:rPr lang="en-US" dirty="0">
                <a:latin typeface="Calibri"/>
                <a:ea typeface="Batang"/>
                <a:cs typeface="Times New Roman"/>
              </a:rPr>
            </a:br>
            <a:endParaRPr lang="es-ES_tradnl" dirty="0"/>
          </a:p>
        </p:txBody>
      </p:sp>
      <p:sp>
        <p:nvSpPr>
          <p:cNvPr id="3" name="Content Placeholder 2"/>
          <p:cNvSpPr>
            <a:spLocks noGrp="1"/>
          </p:cNvSpPr>
          <p:nvPr>
            <p:ph idx="1"/>
          </p:nvPr>
        </p:nvSpPr>
        <p:spPr>
          <a:xfrm>
            <a:off x="1043492" y="2323652"/>
            <a:ext cx="6777317" cy="4000948"/>
          </a:xfrm>
        </p:spPr>
        <p:txBody>
          <a:bodyPr>
            <a:noAutofit/>
          </a:bodyPr>
          <a:lstStyle/>
          <a:p>
            <a:pPr marL="228600" marR="0" algn="just">
              <a:spcBef>
                <a:spcPts val="0"/>
              </a:spcBef>
              <a:spcAft>
                <a:spcPts val="0"/>
              </a:spcAft>
            </a:pPr>
            <a:r>
              <a:rPr lang="es-ES_tradnl" sz="2800" b="1" i="1" dirty="0">
                <a:latin typeface="Arial Narrow"/>
                <a:ea typeface="Times New Roman"/>
                <a:cs typeface="Times New Roman"/>
              </a:rPr>
              <a:t>Si el pastor no es consciente de la carga que su esposa lleva por el ministerio, se podría dar cuenta tarde y sólo tendrá que recoger las piezas</a:t>
            </a:r>
            <a:r>
              <a:rPr lang="es-ES_tradnl" sz="2800" b="1" dirty="0">
                <a:latin typeface="Arial Narrow"/>
                <a:ea typeface="Times New Roman"/>
                <a:cs typeface="Times New Roman"/>
              </a:rPr>
              <a:t>.</a:t>
            </a:r>
            <a:endParaRPr lang="en-US" sz="2800" dirty="0">
              <a:latin typeface="Calibri"/>
              <a:ea typeface="Times New Roman"/>
              <a:cs typeface="Times New Roman"/>
            </a:endParaRPr>
          </a:p>
          <a:p>
            <a:pPr lvl="0" indent="-342900">
              <a:spcBef>
                <a:spcPts val="0"/>
              </a:spcBef>
              <a:buFont typeface="Symbol"/>
              <a:buChar char=""/>
            </a:pPr>
            <a:r>
              <a:rPr lang="es-ES_tradnl" sz="2800" dirty="0">
                <a:latin typeface="Arial Narrow"/>
                <a:ea typeface="Times New Roman"/>
                <a:cs typeface="Times New Roman"/>
              </a:rPr>
              <a:t>Pasa </a:t>
            </a:r>
            <a:r>
              <a:rPr lang="es-ES_tradnl" sz="2800" b="1" dirty="0">
                <a:highlight>
                  <a:srgbClr val="FFFF00"/>
                </a:highlight>
                <a:latin typeface="Arial Narrow"/>
                <a:ea typeface="Times New Roman"/>
                <a:cs typeface="Times New Roman"/>
              </a:rPr>
              <a:t>tiempo</a:t>
            </a:r>
            <a:r>
              <a:rPr lang="es-ES_tradnl" sz="2800" dirty="0">
                <a:latin typeface="Arial Narrow"/>
                <a:ea typeface="Times New Roman"/>
                <a:cs typeface="Times New Roman"/>
              </a:rPr>
              <a:t> con tu esposa, Deuteronomio </a:t>
            </a:r>
            <a:r>
              <a:rPr lang="es-ES_tradnl" sz="2800" dirty="0" smtClean="0">
                <a:latin typeface="Arial Narrow"/>
                <a:ea typeface="Times New Roman"/>
                <a:cs typeface="Times New Roman"/>
              </a:rPr>
              <a:t>24:5</a:t>
            </a:r>
            <a:endParaRPr lang="en-US" sz="2800" dirty="0">
              <a:latin typeface="Calibri"/>
              <a:ea typeface="Times New Roman"/>
              <a:cs typeface="Times New Roman"/>
            </a:endParaRPr>
          </a:p>
          <a:p>
            <a:pPr lvl="0" indent="-342900">
              <a:spcBef>
                <a:spcPts val="0"/>
              </a:spcBef>
              <a:buFont typeface="Symbol"/>
              <a:buChar char=""/>
            </a:pPr>
            <a:r>
              <a:rPr lang="es-ES_tradnl" sz="2800" dirty="0">
                <a:latin typeface="Arial Narrow"/>
                <a:ea typeface="Times New Roman"/>
                <a:cs typeface="Times New Roman"/>
              </a:rPr>
              <a:t>Trátala con bondad y </a:t>
            </a:r>
            <a:r>
              <a:rPr lang="es-ES_tradnl" sz="2800" b="1" dirty="0">
                <a:latin typeface="Arial Narrow"/>
                <a:ea typeface="Times New Roman"/>
                <a:cs typeface="Times New Roman"/>
              </a:rPr>
              <a:t>cortesía</a:t>
            </a:r>
            <a:r>
              <a:rPr lang="es-ES_tradnl" sz="2800" dirty="0">
                <a:latin typeface="Arial Narrow"/>
                <a:ea typeface="Times New Roman"/>
                <a:cs typeface="Times New Roman"/>
              </a:rPr>
              <a:t>, Prov. </a:t>
            </a:r>
            <a:r>
              <a:rPr lang="es-ES_tradnl" sz="2800" dirty="0" smtClean="0">
                <a:latin typeface="Arial Narrow"/>
                <a:ea typeface="Times New Roman"/>
                <a:cs typeface="Times New Roman"/>
              </a:rPr>
              <a:t>19:22</a:t>
            </a:r>
            <a:endParaRPr lang="en-US" sz="2800" dirty="0">
              <a:latin typeface="Calibri"/>
              <a:ea typeface="Times New Roman"/>
              <a:cs typeface="Times New Roman"/>
            </a:endParaRPr>
          </a:p>
          <a:p>
            <a:pPr lvl="0" indent="-342900">
              <a:spcBef>
                <a:spcPts val="0"/>
              </a:spcBef>
              <a:buFont typeface="Symbol"/>
              <a:buChar char=""/>
            </a:pPr>
            <a:r>
              <a:rPr lang="es-ES_tradnl" sz="2800" b="1" dirty="0">
                <a:latin typeface="Arial Narrow"/>
                <a:ea typeface="Times New Roman"/>
                <a:cs typeface="Times New Roman"/>
              </a:rPr>
              <a:t>Recuerda</a:t>
            </a:r>
            <a:r>
              <a:rPr lang="es-ES_tradnl" sz="2800" dirty="0">
                <a:latin typeface="Arial Narrow"/>
                <a:ea typeface="Times New Roman"/>
                <a:cs typeface="Times New Roman"/>
              </a:rPr>
              <a:t> los días y eventos especiales.	</a:t>
            </a:r>
            <a:endParaRPr lang="es-ES_tradnl" sz="2800" dirty="0" smtClean="0">
              <a:latin typeface="Arial Narrow"/>
              <a:ea typeface="Times New Roman"/>
              <a:cs typeface="Times New Roman"/>
            </a:endParaRPr>
          </a:p>
          <a:p>
            <a:pPr lvl="0" indent="-342900">
              <a:spcBef>
                <a:spcPts val="0"/>
              </a:spcBef>
              <a:buFont typeface="Symbol"/>
              <a:buChar char=""/>
            </a:pPr>
            <a:r>
              <a:rPr lang="es-ES_tradnl" sz="2800" b="1" dirty="0" smtClean="0">
                <a:latin typeface="Arial Narrow"/>
                <a:ea typeface="Times New Roman"/>
                <a:cs typeface="Times New Roman"/>
              </a:rPr>
              <a:t>Afirma</a:t>
            </a:r>
            <a:r>
              <a:rPr lang="es-ES_tradnl" sz="2800" dirty="0" smtClean="0">
                <a:latin typeface="Arial Narrow"/>
                <a:ea typeface="Times New Roman"/>
                <a:cs typeface="Times New Roman"/>
              </a:rPr>
              <a:t> </a:t>
            </a:r>
            <a:r>
              <a:rPr lang="es-ES_tradnl" sz="2800" dirty="0">
                <a:latin typeface="Arial Narrow"/>
                <a:ea typeface="Times New Roman"/>
                <a:cs typeface="Times New Roman"/>
              </a:rPr>
              <a:t>verbalmente el amor a tu esposa. Efesios 4:29	</a:t>
            </a:r>
            <a:endParaRPr lang="en-US" sz="2800" dirty="0">
              <a:latin typeface="Calibri"/>
              <a:ea typeface="Times New Roman"/>
              <a:cs typeface="Times New Roman"/>
            </a:endParaRPr>
          </a:p>
        </p:txBody>
      </p:sp>
    </p:spTree>
    <p:extLst>
      <p:ext uri="{BB962C8B-B14F-4D97-AF65-F5344CB8AC3E}">
        <p14:creationId xmlns:p14="http://schemas.microsoft.com/office/powerpoint/2010/main" val="93837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TIEMPO</a:t>
            </a:r>
            <a:endParaRPr lang="es-ES_tradnl" dirty="0"/>
          </a:p>
        </p:txBody>
      </p:sp>
      <p:sp>
        <p:nvSpPr>
          <p:cNvPr id="3" name="Content Placeholder 2"/>
          <p:cNvSpPr>
            <a:spLocks noGrp="1"/>
          </p:cNvSpPr>
          <p:nvPr>
            <p:ph idx="1"/>
          </p:nvPr>
        </p:nvSpPr>
        <p:spPr>
          <a:xfrm>
            <a:off x="609600" y="2323652"/>
            <a:ext cx="7848600" cy="4077148"/>
          </a:xfrm>
        </p:spPr>
        <p:txBody>
          <a:bodyPr>
            <a:normAutofit fontScale="92500"/>
          </a:bodyPr>
          <a:lstStyle/>
          <a:p>
            <a:r>
              <a:rPr lang="es-ES_tradnl" sz="3200" b="1" dirty="0" smtClean="0"/>
              <a:t>68% de esposas de pastores dicen que el mayor problema en su matrimonio es la falta de TIEMPO JUNTOS.</a:t>
            </a:r>
          </a:p>
          <a:p>
            <a:r>
              <a:rPr lang="es-ES_tradnl" sz="3200" b="1" dirty="0" smtClean="0"/>
              <a:t>Es la decisión del pastor no trabajar demasiado.</a:t>
            </a:r>
          </a:p>
          <a:p>
            <a:r>
              <a:rPr lang="es-ES_tradnl" sz="3200" b="1" dirty="0" smtClean="0"/>
              <a:t>1 Pedro 3:7 – El pastor no puede orar y servir a Dios con poder si no se lleva bien con su esposa.</a:t>
            </a:r>
            <a:endParaRPr lang="es-ES_tradnl" sz="3200" b="1" dirty="0"/>
          </a:p>
        </p:txBody>
      </p:sp>
    </p:spTree>
    <p:extLst>
      <p:ext uri="{BB962C8B-B14F-4D97-AF65-F5344CB8AC3E}">
        <p14:creationId xmlns:p14="http://schemas.microsoft.com/office/powerpoint/2010/main" val="36560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s-ES_tradnl" b="1" u="sng" dirty="0">
                <a:latin typeface="Arial Narrow"/>
                <a:ea typeface="Batang"/>
                <a:cs typeface="Times New Roman"/>
              </a:rPr>
              <a:t>LAS NECESIDADES DE </a:t>
            </a:r>
            <a:r>
              <a:rPr lang="es-ES_tradnl" b="1" u="sng" dirty="0" smtClean="0">
                <a:latin typeface="Arial Narrow"/>
                <a:ea typeface="Batang"/>
                <a:cs typeface="Times New Roman"/>
              </a:rPr>
              <a:t/>
            </a:r>
            <a:br>
              <a:rPr lang="es-ES_tradnl" b="1" u="sng" dirty="0" smtClean="0">
                <a:latin typeface="Arial Narrow"/>
                <a:ea typeface="Batang"/>
                <a:cs typeface="Times New Roman"/>
              </a:rPr>
            </a:br>
            <a:r>
              <a:rPr lang="es-ES_tradnl" b="1" u="sng" dirty="0" smtClean="0">
                <a:latin typeface="Arial Narrow"/>
                <a:ea typeface="Batang"/>
                <a:cs typeface="Times New Roman"/>
              </a:rPr>
              <a:t>LOS </a:t>
            </a:r>
            <a:r>
              <a:rPr lang="es-ES_tradnl" b="1" u="sng" dirty="0">
                <a:latin typeface="Arial Narrow"/>
                <a:ea typeface="Batang"/>
                <a:cs typeface="Times New Roman"/>
              </a:rPr>
              <a:t>HIJOS DEL </a:t>
            </a:r>
            <a:r>
              <a:rPr lang="es-ES_tradnl" b="1" u="sng" dirty="0" smtClean="0">
                <a:latin typeface="Arial Narrow"/>
                <a:ea typeface="Batang"/>
                <a:cs typeface="Times New Roman"/>
              </a:rPr>
              <a:t>PASTOR</a:t>
            </a:r>
            <a:endParaRPr lang="es-ES_tradnl" dirty="0"/>
          </a:p>
        </p:txBody>
      </p:sp>
      <p:sp>
        <p:nvSpPr>
          <p:cNvPr id="3" name="Content Placeholder 2"/>
          <p:cNvSpPr>
            <a:spLocks noGrp="1"/>
          </p:cNvSpPr>
          <p:nvPr>
            <p:ph idx="1"/>
          </p:nvPr>
        </p:nvSpPr>
        <p:spPr>
          <a:xfrm>
            <a:off x="685800" y="2323652"/>
            <a:ext cx="7696200" cy="4000948"/>
          </a:xfrm>
        </p:spPr>
        <p:txBody>
          <a:bodyPr>
            <a:normAutofit/>
          </a:bodyPr>
          <a:lstStyle/>
          <a:p>
            <a:pPr lvl="0" indent="-342900" algn="just">
              <a:spcBef>
                <a:spcPts val="0"/>
              </a:spcBef>
              <a:spcAft>
                <a:spcPts val="1200"/>
              </a:spcAft>
              <a:buFont typeface="Symbol"/>
              <a:buChar char=""/>
            </a:pPr>
            <a:r>
              <a:rPr lang="es-ES_tradnl" dirty="0" smtClean="0">
                <a:latin typeface="Arial Narrow"/>
                <a:ea typeface="Batang"/>
                <a:cs typeface="Times New Roman"/>
              </a:rPr>
              <a:t>Criar </a:t>
            </a:r>
            <a:r>
              <a:rPr lang="es-ES_tradnl" dirty="0">
                <a:latin typeface="Arial Narrow"/>
                <a:ea typeface="Batang"/>
                <a:cs typeface="Times New Roman"/>
              </a:rPr>
              <a:t>hijos piadosos requiere </a:t>
            </a:r>
            <a:r>
              <a:rPr lang="es-ES_tradnl" u="sng" dirty="0">
                <a:latin typeface="Arial Narrow"/>
                <a:ea typeface="Batang"/>
                <a:cs typeface="Times New Roman"/>
              </a:rPr>
              <a:t>constante esfuerzo</a:t>
            </a:r>
            <a:r>
              <a:rPr lang="es-ES_tradnl" dirty="0">
                <a:latin typeface="Arial Narrow"/>
                <a:ea typeface="Batang"/>
                <a:cs typeface="Times New Roman"/>
              </a:rPr>
              <a:t> y </a:t>
            </a:r>
            <a:r>
              <a:rPr lang="es-ES_tradnl" u="sng" dirty="0" smtClean="0">
                <a:latin typeface="Arial Narrow"/>
                <a:ea typeface="Batang"/>
                <a:cs typeface="Times New Roman"/>
              </a:rPr>
              <a:t>ejemplo consistente</a:t>
            </a:r>
            <a:r>
              <a:rPr lang="es-ES_tradnl" dirty="0" smtClean="0">
                <a:latin typeface="Arial Narrow"/>
                <a:ea typeface="Batang"/>
                <a:cs typeface="Times New Roman"/>
              </a:rPr>
              <a:t>…más </a:t>
            </a:r>
            <a:r>
              <a:rPr lang="es-ES_tradnl" dirty="0">
                <a:latin typeface="Arial Narrow"/>
                <a:ea typeface="Batang"/>
                <a:cs typeface="Times New Roman"/>
              </a:rPr>
              <a:t>difícil para el pastor y su familia. Los hijos del pastor necesitan las mismas cosas que otros niños</a:t>
            </a:r>
            <a:r>
              <a:rPr lang="es-ES_tradnl" dirty="0" smtClean="0">
                <a:latin typeface="Arial Narrow"/>
                <a:ea typeface="Batang"/>
                <a:cs typeface="Times New Roman"/>
              </a:rPr>
              <a:t>:</a:t>
            </a:r>
            <a:endParaRPr lang="en-US" dirty="0">
              <a:latin typeface="Calibri"/>
              <a:ea typeface="Times New Roman"/>
              <a:cs typeface="Times New Roman"/>
            </a:endParaRPr>
          </a:p>
          <a:p>
            <a:pPr indent="-342900" algn="just">
              <a:spcBef>
                <a:spcPts val="0"/>
              </a:spcBef>
              <a:spcAft>
                <a:spcPts val="1200"/>
              </a:spcAft>
              <a:buFont typeface="Symbol"/>
              <a:buChar char=""/>
            </a:pPr>
            <a:r>
              <a:rPr lang="es-ES_tradnl" dirty="0">
                <a:latin typeface="Arial Narrow"/>
                <a:ea typeface="Batang"/>
                <a:cs typeface="Times New Roman"/>
              </a:rPr>
              <a:t>Desarrolla en el hijo un </a:t>
            </a:r>
            <a:r>
              <a:rPr lang="es-ES_tradnl" b="1" dirty="0">
                <a:latin typeface="Arial Narrow"/>
                <a:ea typeface="Batang"/>
                <a:cs typeface="Times New Roman"/>
              </a:rPr>
              <a:t>respeto</a:t>
            </a:r>
            <a:r>
              <a:rPr lang="es-ES_tradnl" dirty="0">
                <a:latin typeface="Arial Narrow"/>
                <a:ea typeface="Batang"/>
                <a:cs typeface="Times New Roman"/>
              </a:rPr>
              <a:t> </a:t>
            </a:r>
            <a:r>
              <a:rPr lang="es-ES_tradnl" b="1" dirty="0">
                <a:latin typeface="Arial Narrow"/>
                <a:ea typeface="Batang"/>
                <a:cs typeface="Times New Roman"/>
              </a:rPr>
              <a:t>por la </a:t>
            </a:r>
            <a:r>
              <a:rPr lang="es-ES_tradnl" b="1" dirty="0">
                <a:highlight>
                  <a:srgbClr val="FFFF00"/>
                </a:highlight>
                <a:latin typeface="Arial Narrow"/>
                <a:ea typeface="Batang"/>
                <a:cs typeface="Times New Roman"/>
              </a:rPr>
              <a:t>autoridad</a:t>
            </a:r>
            <a:r>
              <a:rPr lang="es-ES_tradnl" dirty="0">
                <a:latin typeface="Arial Narrow"/>
                <a:ea typeface="Batang"/>
                <a:cs typeface="Times New Roman"/>
              </a:rPr>
              <a:t> los pecadores y por los hermanos, el dinero, el manejo</a:t>
            </a:r>
            <a:r>
              <a:rPr lang="es-ES_tradnl" dirty="0" smtClean="0">
                <a:latin typeface="Arial Narrow"/>
                <a:ea typeface="Batang"/>
                <a:cs typeface="Times New Roman"/>
              </a:rPr>
              <a:t>.</a:t>
            </a:r>
            <a:endParaRPr lang="en-US" dirty="0">
              <a:latin typeface="Calibri"/>
              <a:ea typeface="Times New Roman"/>
              <a:cs typeface="Times New Roman"/>
            </a:endParaRPr>
          </a:p>
          <a:p>
            <a:pPr lvl="0" indent="-342900" algn="just">
              <a:spcBef>
                <a:spcPts val="0"/>
              </a:spcBef>
              <a:spcAft>
                <a:spcPts val="1200"/>
              </a:spcAft>
              <a:buFont typeface="Symbol"/>
              <a:buChar char=""/>
            </a:pPr>
            <a:r>
              <a:rPr lang="es-ES_tradnl" dirty="0">
                <a:latin typeface="Arial Narrow"/>
                <a:ea typeface="Batang"/>
                <a:cs typeface="Times New Roman"/>
              </a:rPr>
              <a:t>Deuteronomio 6:4-7 - </a:t>
            </a:r>
            <a:r>
              <a:rPr lang="es-ES_tradnl" b="1" u="sng" dirty="0">
                <a:latin typeface="Arial Narrow"/>
                <a:ea typeface="Batang"/>
                <a:cs typeface="Times New Roman"/>
              </a:rPr>
              <a:t>Devoción, Dedicación, Dirección, Disciplina, Desarrollo</a:t>
            </a:r>
            <a:r>
              <a:rPr lang="es-ES_tradnl" dirty="0">
                <a:latin typeface="Arial Narrow"/>
                <a:ea typeface="Batang"/>
                <a:cs typeface="Times New Roman"/>
              </a:rPr>
              <a:t>. </a:t>
            </a:r>
            <a:endParaRPr lang="en-US" dirty="0">
              <a:latin typeface="Calibri"/>
              <a:ea typeface="Batang"/>
              <a:cs typeface="Times New Roman"/>
            </a:endParaRPr>
          </a:p>
          <a:p>
            <a:pPr lvl="0" indent="-342900">
              <a:spcBef>
                <a:spcPts val="0"/>
              </a:spcBef>
              <a:spcAft>
                <a:spcPts val="1200"/>
              </a:spcAft>
              <a:buFont typeface="Symbol"/>
              <a:buChar char=""/>
            </a:pPr>
            <a:r>
              <a:rPr lang="es-ES_tradnl" b="1" u="sng" dirty="0" smtClean="0">
                <a:latin typeface="Arial Narrow"/>
                <a:ea typeface="Batang"/>
                <a:cs typeface="Times New Roman"/>
              </a:rPr>
              <a:t>Disciplina</a:t>
            </a:r>
            <a:r>
              <a:rPr lang="es-ES_tradnl" u="sng" dirty="0" smtClean="0">
                <a:latin typeface="Arial Narrow"/>
                <a:ea typeface="Batang"/>
                <a:cs typeface="Times New Roman"/>
              </a:rPr>
              <a:t> </a:t>
            </a:r>
            <a:r>
              <a:rPr lang="es-ES_tradnl" u="sng" dirty="0">
                <a:latin typeface="Arial Narrow"/>
                <a:ea typeface="Batang"/>
                <a:cs typeface="Times New Roman"/>
              </a:rPr>
              <a:t>por tres métodos: </a:t>
            </a:r>
            <a:r>
              <a:rPr lang="es-ES_tradnl" b="1" u="sng" dirty="0">
                <a:latin typeface="Arial Narrow"/>
                <a:ea typeface="Batang"/>
                <a:cs typeface="Times New Roman"/>
              </a:rPr>
              <a:t>Reprobación, Vara, Restricción</a:t>
            </a:r>
            <a:r>
              <a:rPr lang="es-ES_tradnl" u="sng" dirty="0">
                <a:latin typeface="Arial Narrow"/>
                <a:ea typeface="Batang"/>
                <a:cs typeface="Times New Roman"/>
              </a:rPr>
              <a:t>.</a:t>
            </a:r>
            <a:endParaRPr lang="en-US" dirty="0">
              <a:latin typeface="Calibri"/>
              <a:ea typeface="Batang"/>
              <a:cs typeface="Times New Roman"/>
            </a:endParaRPr>
          </a:p>
          <a:p>
            <a:endParaRPr lang="es-ES_tradnl" dirty="0"/>
          </a:p>
        </p:txBody>
      </p:sp>
    </p:spTree>
    <p:extLst>
      <p:ext uri="{BB962C8B-B14F-4D97-AF65-F5344CB8AC3E}">
        <p14:creationId xmlns:p14="http://schemas.microsoft.com/office/powerpoint/2010/main" val="25318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7848600" cy="5562600"/>
          </a:xfrm>
        </p:spPr>
        <p:txBody>
          <a:bodyPr>
            <a:noAutofit/>
          </a:bodyPr>
          <a:lstStyle/>
          <a:p>
            <a:pPr lvl="0" indent="-342900" algn="just">
              <a:spcBef>
                <a:spcPts val="0"/>
              </a:spcBef>
              <a:spcAft>
                <a:spcPts val="1200"/>
              </a:spcAft>
              <a:buFont typeface="Symbol"/>
              <a:buChar char=""/>
            </a:pPr>
            <a:r>
              <a:rPr lang="es-ES_tradnl" sz="2800" dirty="0" smtClean="0">
                <a:latin typeface="Arial Narrow"/>
                <a:ea typeface="Batang"/>
                <a:cs typeface="Times New Roman"/>
              </a:rPr>
              <a:t>Ayúdales </a:t>
            </a:r>
            <a:r>
              <a:rPr lang="es-ES_tradnl" sz="2800" dirty="0">
                <a:latin typeface="Arial Narrow"/>
                <a:ea typeface="Batang"/>
                <a:cs typeface="Times New Roman"/>
              </a:rPr>
              <a:t>a </a:t>
            </a:r>
            <a:r>
              <a:rPr lang="es-ES_tradnl" sz="2800" b="1" u="sng" dirty="0">
                <a:latin typeface="Arial Narrow"/>
                <a:ea typeface="Batang"/>
                <a:cs typeface="Times New Roman"/>
              </a:rPr>
              <a:t>seleccionar a sus</a:t>
            </a:r>
            <a:r>
              <a:rPr lang="es-ES_tradnl" sz="2800" u="sng" dirty="0">
                <a:latin typeface="Arial Narrow"/>
                <a:ea typeface="Batang"/>
                <a:cs typeface="Times New Roman"/>
              </a:rPr>
              <a:t> </a:t>
            </a:r>
            <a:r>
              <a:rPr lang="es-ES_tradnl" sz="2800" b="1" u="sng" dirty="0">
                <a:highlight>
                  <a:srgbClr val="FFFF00"/>
                </a:highlight>
                <a:latin typeface="Arial Narrow"/>
                <a:ea typeface="Batang"/>
                <a:cs typeface="Times New Roman"/>
              </a:rPr>
              <a:t>amigos</a:t>
            </a:r>
            <a:r>
              <a:rPr lang="es-ES_tradnl" sz="2800" dirty="0">
                <a:latin typeface="Arial Narrow"/>
                <a:ea typeface="Batang"/>
                <a:cs typeface="Times New Roman"/>
              </a:rPr>
              <a:t>, el uso de su tiempo, etc</a:t>
            </a:r>
            <a:r>
              <a:rPr lang="es-ES_tradnl" sz="2800" dirty="0" smtClean="0">
                <a:latin typeface="Arial Narrow"/>
                <a:ea typeface="Batang"/>
                <a:cs typeface="Times New Roman"/>
              </a:rPr>
              <a:t>.</a:t>
            </a:r>
            <a:endParaRPr lang="en-US" dirty="0">
              <a:latin typeface="Calibri"/>
              <a:ea typeface="Times New Roman"/>
              <a:cs typeface="Times New Roman"/>
            </a:endParaRPr>
          </a:p>
          <a:p>
            <a:pPr lvl="0" indent="-342900" algn="just">
              <a:spcBef>
                <a:spcPts val="0"/>
              </a:spcBef>
              <a:spcAft>
                <a:spcPts val="600"/>
              </a:spcAft>
              <a:buFont typeface="Symbol"/>
              <a:buChar char=""/>
            </a:pPr>
            <a:r>
              <a:rPr lang="es-ES_tradnl" sz="2800" dirty="0">
                <a:latin typeface="Arial Narrow"/>
                <a:ea typeface="Batang"/>
                <a:cs typeface="Times New Roman"/>
              </a:rPr>
              <a:t>Necesitan </a:t>
            </a:r>
            <a:r>
              <a:rPr lang="es-ES_tradnl" sz="3600" b="1" dirty="0">
                <a:solidFill>
                  <a:srgbClr val="C00000"/>
                </a:solidFill>
                <a:latin typeface="Arial Narrow"/>
                <a:ea typeface="Batang"/>
                <a:cs typeface="Times New Roman"/>
              </a:rPr>
              <a:t>TIEMPO</a:t>
            </a:r>
            <a:r>
              <a:rPr lang="es-ES_tradnl" sz="3600" dirty="0">
                <a:latin typeface="Arial Narrow"/>
                <a:ea typeface="Batang"/>
                <a:cs typeface="Times New Roman"/>
              </a:rPr>
              <a:t> </a:t>
            </a:r>
            <a:r>
              <a:rPr lang="es-ES_tradnl" sz="3200" dirty="0">
                <a:solidFill>
                  <a:srgbClr val="C00000"/>
                </a:solidFill>
                <a:latin typeface="Arial Narrow"/>
                <a:ea typeface="Batang"/>
                <a:cs typeface="Times New Roman"/>
              </a:rPr>
              <a:t>con el padre</a:t>
            </a:r>
            <a:r>
              <a:rPr lang="es-ES_tradnl" sz="2800" dirty="0">
                <a:latin typeface="Arial Narrow"/>
                <a:ea typeface="Batang"/>
                <a:cs typeface="Times New Roman"/>
              </a:rPr>
              <a:t> y DIVERSION con la familia</a:t>
            </a:r>
            <a:endParaRPr lang="en-US" dirty="0">
              <a:latin typeface="Calibri"/>
              <a:ea typeface="Batang"/>
              <a:cs typeface="Times New Roman"/>
            </a:endParaRPr>
          </a:p>
          <a:p>
            <a:pPr marL="445770" indent="-285750" algn="just">
              <a:spcBef>
                <a:spcPts val="0"/>
              </a:spcBef>
              <a:spcAft>
                <a:spcPts val="600"/>
              </a:spcAft>
              <a:buFont typeface="Courier New"/>
              <a:buChar char="o"/>
            </a:pPr>
            <a:r>
              <a:rPr lang="es-ES_tradnl" sz="2800" dirty="0">
                <a:latin typeface="Arial Narrow"/>
                <a:ea typeface="Times New Roman"/>
                <a:cs typeface="Times New Roman"/>
              </a:rPr>
              <a:t>El </a:t>
            </a:r>
            <a:r>
              <a:rPr lang="es-ES_tradnl" sz="2800" b="1" dirty="0">
                <a:latin typeface="Arial Narrow"/>
                <a:ea typeface="Times New Roman"/>
                <a:cs typeface="Times New Roman"/>
              </a:rPr>
              <a:t>resentimiento</a:t>
            </a:r>
            <a:r>
              <a:rPr lang="es-ES_tradnl" sz="2800" dirty="0">
                <a:latin typeface="Arial Narrow"/>
                <a:ea typeface="Times New Roman"/>
                <a:cs typeface="Times New Roman"/>
              </a:rPr>
              <a:t> viene cuando el pastor atiende las necesidades de </a:t>
            </a:r>
            <a:r>
              <a:rPr lang="es-ES_tradnl" sz="2800" b="1" dirty="0">
                <a:latin typeface="Arial Narrow"/>
                <a:ea typeface="Times New Roman"/>
                <a:cs typeface="Times New Roman"/>
              </a:rPr>
              <a:t>otros</a:t>
            </a:r>
            <a:r>
              <a:rPr lang="es-ES_tradnl" sz="2800" dirty="0">
                <a:latin typeface="Arial Narrow"/>
                <a:ea typeface="Times New Roman"/>
                <a:cs typeface="Times New Roman"/>
              </a:rPr>
              <a:t> niños, pero descuida a sus hijos</a:t>
            </a:r>
            <a:r>
              <a:rPr lang="es-ES_tradnl" sz="2800" dirty="0" smtClean="0">
                <a:latin typeface="Arial Narrow"/>
                <a:ea typeface="Times New Roman"/>
                <a:cs typeface="Times New Roman"/>
              </a:rPr>
              <a:t>.</a:t>
            </a:r>
            <a:endParaRPr lang="en-US" sz="2800" dirty="0">
              <a:latin typeface="Calibri"/>
              <a:ea typeface="Times New Roman"/>
              <a:cs typeface="Times New Roman"/>
            </a:endParaRPr>
          </a:p>
          <a:p>
            <a:pPr lvl="0" indent="-342900" algn="just">
              <a:spcBef>
                <a:spcPts val="0"/>
              </a:spcBef>
              <a:spcAft>
                <a:spcPts val="600"/>
              </a:spcAft>
              <a:buFont typeface="Symbol"/>
              <a:buChar char=""/>
            </a:pPr>
            <a:r>
              <a:rPr lang="es-ES_tradnl" sz="2800" b="1" i="1" dirty="0">
                <a:latin typeface="Arial Narrow"/>
                <a:ea typeface="Batang"/>
                <a:cs typeface="Times New Roman"/>
              </a:rPr>
              <a:t>“Familiaridad cría </a:t>
            </a:r>
            <a:r>
              <a:rPr lang="es-ES_tradnl" sz="2800" b="1" i="1" dirty="0">
                <a:highlight>
                  <a:srgbClr val="FFFF00"/>
                </a:highlight>
                <a:latin typeface="Arial Narrow"/>
                <a:ea typeface="Batang"/>
                <a:cs typeface="Times New Roman"/>
              </a:rPr>
              <a:t>desprecio</a:t>
            </a:r>
            <a:r>
              <a:rPr lang="es-ES_tradnl" sz="2800" b="1" i="1" dirty="0">
                <a:latin typeface="Arial Narrow"/>
                <a:ea typeface="Batang"/>
                <a:cs typeface="Times New Roman"/>
              </a:rPr>
              <a:t>”.</a:t>
            </a:r>
            <a:r>
              <a:rPr lang="es-ES_tradnl" sz="2800" dirty="0">
                <a:latin typeface="Arial Narrow"/>
                <a:ea typeface="Batang"/>
                <a:cs typeface="Times New Roman"/>
              </a:rPr>
              <a:t>  Necesitan ánimo y un lugar para servir para seguir entusiasmados en la obra</a:t>
            </a:r>
            <a:r>
              <a:rPr lang="es-ES_tradnl" sz="2800" dirty="0" smtClean="0">
                <a:latin typeface="Arial Narrow"/>
                <a:ea typeface="Batang"/>
                <a:cs typeface="Times New Roman"/>
              </a:rPr>
              <a:t>.</a:t>
            </a:r>
            <a:endParaRPr lang="en-US" dirty="0">
              <a:latin typeface="Calibri"/>
              <a:ea typeface="Times New Roman"/>
              <a:cs typeface="Times New Roman"/>
            </a:endParaRPr>
          </a:p>
          <a:p>
            <a:pPr lvl="0" indent="-342900">
              <a:spcBef>
                <a:spcPts val="0"/>
              </a:spcBef>
              <a:spcAft>
                <a:spcPts val="600"/>
              </a:spcAft>
              <a:buFont typeface="Symbol"/>
              <a:buChar char=""/>
            </a:pPr>
            <a:r>
              <a:rPr lang="es-ES_tradnl" sz="2800" dirty="0" smtClean="0">
                <a:latin typeface="Arial Narrow"/>
                <a:ea typeface="Batang"/>
                <a:cs typeface="Times New Roman"/>
              </a:rPr>
              <a:t>Pueden oír mucho </a:t>
            </a:r>
            <a:r>
              <a:rPr lang="es-ES_tradnl" sz="2800" dirty="0">
                <a:latin typeface="Arial Narrow"/>
                <a:ea typeface="Batang"/>
                <a:cs typeface="Times New Roman"/>
              </a:rPr>
              <a:t>negativo del ministerio (y de los miembros si el pastor no tiene cuidado</a:t>
            </a:r>
            <a:r>
              <a:rPr lang="es-ES_tradnl" sz="2800" dirty="0" smtClean="0">
                <a:latin typeface="Arial Narrow"/>
                <a:ea typeface="Batang"/>
                <a:cs typeface="Times New Roman"/>
              </a:rPr>
              <a:t>)</a:t>
            </a:r>
            <a:endParaRPr lang="en-US" dirty="0">
              <a:latin typeface="Calibri"/>
              <a:ea typeface="Times New Roman"/>
              <a:cs typeface="Times New Roman"/>
            </a:endParaRPr>
          </a:p>
        </p:txBody>
      </p:sp>
    </p:spTree>
    <p:extLst>
      <p:ext uri="{BB962C8B-B14F-4D97-AF65-F5344CB8AC3E}">
        <p14:creationId xmlns:p14="http://schemas.microsoft.com/office/powerpoint/2010/main" val="804754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latin typeface="Arial Narrow"/>
                <a:ea typeface="Batang"/>
                <a:cs typeface="Times New Roman"/>
              </a:rPr>
              <a:t>El resentimiento </a:t>
            </a:r>
            <a:r>
              <a:rPr lang="es-ES_tradnl" dirty="0" smtClean="0">
                <a:latin typeface="Arial Narrow"/>
                <a:ea typeface="Batang"/>
                <a:cs typeface="Times New Roman"/>
              </a:rPr>
              <a:t>de </a:t>
            </a:r>
            <a:r>
              <a:rPr lang="es-ES_tradnl" dirty="0">
                <a:latin typeface="Arial Narrow"/>
                <a:ea typeface="Batang"/>
                <a:cs typeface="Times New Roman"/>
              </a:rPr>
              <a:t>la iglesia</a:t>
            </a:r>
            <a:endParaRPr lang="es-ES_tradnl" dirty="0"/>
          </a:p>
        </p:txBody>
      </p:sp>
      <p:sp>
        <p:nvSpPr>
          <p:cNvPr id="3" name="Content Placeholder 2"/>
          <p:cNvSpPr>
            <a:spLocks noGrp="1"/>
          </p:cNvSpPr>
          <p:nvPr>
            <p:ph idx="1"/>
          </p:nvPr>
        </p:nvSpPr>
        <p:spPr>
          <a:xfrm>
            <a:off x="685800" y="2323652"/>
            <a:ext cx="7696200" cy="4077148"/>
          </a:xfrm>
        </p:spPr>
        <p:txBody>
          <a:bodyPr>
            <a:noAutofit/>
          </a:bodyPr>
          <a:lstStyle/>
          <a:p>
            <a:pPr lvl="0" indent="-342900" algn="just">
              <a:spcBef>
                <a:spcPts val="0"/>
              </a:spcBef>
              <a:spcAft>
                <a:spcPts val="600"/>
              </a:spcAft>
              <a:buFont typeface="Symbol"/>
              <a:buChar char=""/>
            </a:pPr>
            <a:r>
              <a:rPr lang="es-ES_tradnl" sz="3200" b="1" dirty="0" smtClean="0">
                <a:latin typeface="Arial Narrow"/>
                <a:ea typeface="Batang"/>
                <a:cs typeface="Times New Roman"/>
              </a:rPr>
              <a:t>Por </a:t>
            </a:r>
            <a:r>
              <a:rPr lang="es-ES_tradnl" sz="3200" b="1" dirty="0">
                <a:latin typeface="Arial Narrow"/>
                <a:ea typeface="Batang"/>
                <a:cs typeface="Times New Roman"/>
              </a:rPr>
              <a:t>el inadecuado apoyo financiero y moral</a:t>
            </a:r>
            <a:r>
              <a:rPr lang="es-ES_tradnl" sz="3200" b="1" dirty="0" smtClean="0">
                <a:latin typeface="Arial Narrow"/>
                <a:ea typeface="Batang"/>
                <a:cs typeface="Times New Roman"/>
              </a:rPr>
              <a:t>.</a:t>
            </a:r>
            <a:endParaRPr lang="en-US" sz="3200" b="1" dirty="0">
              <a:latin typeface="Calibri"/>
              <a:ea typeface="Times New Roman"/>
              <a:cs typeface="Times New Roman"/>
            </a:endParaRPr>
          </a:p>
          <a:p>
            <a:pPr lvl="0" indent="-342900" algn="just">
              <a:spcBef>
                <a:spcPts val="0"/>
              </a:spcBef>
              <a:spcAft>
                <a:spcPts val="600"/>
              </a:spcAft>
              <a:buFont typeface="Symbol"/>
              <a:buChar char=""/>
            </a:pPr>
            <a:r>
              <a:rPr lang="es-ES_tradnl" sz="3200" b="1" dirty="0">
                <a:latin typeface="Arial Narrow"/>
                <a:ea typeface="Batang"/>
                <a:cs typeface="Times New Roman"/>
              </a:rPr>
              <a:t>El resentimiento de la crítica de la gente (o por las burlas de otros jóvenes) por los estándares más altos requeridos por Dios de aquellos que son líderes, </a:t>
            </a:r>
            <a:r>
              <a:rPr lang="es-ES_tradnl" sz="3200" b="1" dirty="0" err="1">
                <a:latin typeface="Arial Narrow"/>
                <a:ea typeface="Batang"/>
                <a:cs typeface="Times New Roman"/>
              </a:rPr>
              <a:t>Sant</a:t>
            </a:r>
            <a:r>
              <a:rPr lang="es-ES_tradnl" sz="3200" b="1" dirty="0">
                <a:latin typeface="Arial Narrow"/>
                <a:ea typeface="Batang"/>
                <a:cs typeface="Times New Roman"/>
              </a:rPr>
              <a:t> 3:1.</a:t>
            </a:r>
            <a:endParaRPr lang="en-US" sz="3200" b="1" dirty="0">
              <a:latin typeface="Calibri"/>
              <a:ea typeface="Batang"/>
              <a:cs typeface="Times New Roman"/>
            </a:endParaRPr>
          </a:p>
          <a:p>
            <a:pPr marL="445770" indent="-285750" algn="just">
              <a:spcBef>
                <a:spcPts val="0"/>
              </a:spcBef>
              <a:spcAft>
                <a:spcPts val="600"/>
              </a:spcAft>
              <a:buFont typeface="Courier New"/>
              <a:buChar char="o"/>
            </a:pPr>
            <a:r>
              <a:rPr lang="es-ES_tradnl" sz="3200" b="1" dirty="0">
                <a:latin typeface="Arial Narrow"/>
                <a:ea typeface="Times New Roman"/>
                <a:cs typeface="Times New Roman"/>
              </a:rPr>
              <a:t>El elogio público puede producir soberbia en los hijos del pastor</a:t>
            </a:r>
            <a:r>
              <a:rPr lang="es-ES_tradnl" sz="3200" b="1" dirty="0" smtClean="0">
                <a:latin typeface="Arial Narrow"/>
                <a:ea typeface="Times New Roman"/>
                <a:cs typeface="Times New Roman"/>
              </a:rPr>
              <a:t>.</a:t>
            </a:r>
            <a:endParaRPr lang="en-US" sz="3200" b="1" dirty="0">
              <a:latin typeface="Calibri"/>
              <a:ea typeface="Times New Roman"/>
              <a:cs typeface="Times New Roman"/>
            </a:endParaRPr>
          </a:p>
        </p:txBody>
      </p:sp>
    </p:spTree>
    <p:extLst>
      <p:ext uri="{BB962C8B-B14F-4D97-AF65-F5344CB8AC3E}">
        <p14:creationId xmlns:p14="http://schemas.microsoft.com/office/powerpoint/2010/main" val="220678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62</TotalTime>
  <Words>719</Words>
  <Application>Microsoft Office PowerPoint</Application>
  <PresentationFormat>On-screen Show (4:3)</PresentationFormat>
  <Paragraphs>55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Mi Matrimonio y Familia </vt:lpstr>
      <vt:lpstr>Código Familiar</vt:lpstr>
      <vt:lpstr>La Esposa, Hijos y Familia del Pastor </vt:lpstr>
      <vt:lpstr>El Pastor y su Esposa</vt:lpstr>
      <vt:lpstr>Necesidades Básicas de una Esposa </vt:lpstr>
      <vt:lpstr>TIEMPO</vt:lpstr>
      <vt:lpstr>LAS NECESIDADES DE  LOS HIJOS DEL PASTOR</vt:lpstr>
      <vt:lpstr>PowerPoint Presentation</vt:lpstr>
      <vt:lpstr>El resentimiento de la iglesia</vt:lpstr>
      <vt:lpstr>Requisitos para ser Buenos Padres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Pastor's Laptop</dc:creator>
  <cp:lastModifiedBy>Iglesia Biblica Bautista Ant</cp:lastModifiedBy>
  <cp:revision>6</cp:revision>
  <dcterms:created xsi:type="dcterms:W3CDTF">2011-06-30T03:20:26Z</dcterms:created>
  <dcterms:modified xsi:type="dcterms:W3CDTF">2011-10-28T00:48:17Z</dcterms:modified>
</cp:coreProperties>
</file>