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8649C-0CB1-45BD-A228-AF8FF0C8649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F84F5-7605-46DA-9221-2A0E32FC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8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9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7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9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69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5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44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8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6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CEBB70-D505-4C16-9B94-B49918291D4F}" type="datetimeFigureOut">
              <a:rPr lang="es-ES_tradnl" smtClean="0">
                <a:solidFill>
                  <a:srgbClr val="ECE9C6"/>
                </a:solidFill>
              </a:rPr>
              <a:pPr/>
              <a:t>27/10/2011</a:t>
            </a:fld>
            <a:endParaRPr lang="es-ES_tradnl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171179-52A6-40E0-9501-98CE09FBCEDF}" type="slidenum">
              <a:rPr lang="es-ES_tradnl" smtClean="0">
                <a:solidFill>
                  <a:srgbClr val="ECE9C6"/>
                </a:solidFill>
              </a:rPr>
              <a:pPr/>
              <a:t>‹#›</a:t>
            </a:fld>
            <a:endParaRPr lang="es-ES_tradnl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20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325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456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1909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62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5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273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22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6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5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8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6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48347"/>
            <a:ext cx="7911352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800" dirty="0"/>
              <a:t>A.  </a:t>
            </a:r>
            <a:r>
              <a:rPr lang="es-ES_tradnl" sz="2800" b="1" u="sng" dirty="0"/>
              <a:t>Mi Salud Física</a:t>
            </a:r>
            <a:r>
              <a:rPr lang="es-ES_tradnl" sz="2800" dirty="0"/>
              <a:t> </a:t>
            </a:r>
            <a:endParaRPr lang="es-ES_tradnl" sz="2800" dirty="0" smtClean="0"/>
          </a:p>
          <a:p>
            <a:pPr lvl="1"/>
            <a:r>
              <a:rPr lang="es-ES_tradnl" sz="2400" dirty="0" smtClean="0"/>
              <a:t>Nutrición, ejercicio, descanso, etc.</a:t>
            </a:r>
          </a:p>
          <a:p>
            <a:pPr marL="0" indent="0">
              <a:buNone/>
            </a:pPr>
            <a:r>
              <a:rPr lang="es-ES_tradnl" sz="2800" dirty="0"/>
              <a:t>B.  </a:t>
            </a:r>
            <a:r>
              <a:rPr lang="es-ES_tradnl" sz="2800" b="1" u="sng" dirty="0"/>
              <a:t>Mi Santidad y Crecimiento </a:t>
            </a:r>
            <a:r>
              <a:rPr lang="es-ES_tradnl" sz="2800" b="1" u="sng" dirty="0" smtClean="0"/>
              <a:t>Espiritual</a:t>
            </a:r>
          </a:p>
          <a:p>
            <a:pPr lvl="1"/>
            <a:r>
              <a:rPr lang="es-ES_tradnl" sz="2400" b="1" dirty="0" smtClean="0"/>
              <a:t>1. Oración y Escrituras diarias</a:t>
            </a:r>
          </a:p>
          <a:p>
            <a:pPr lvl="1"/>
            <a:r>
              <a:rPr lang="es-ES_tradnl" sz="2400" b="1" dirty="0" smtClean="0"/>
              <a:t>2.  Iglesia, evangelismo</a:t>
            </a:r>
          </a:p>
          <a:p>
            <a:pPr lvl="1"/>
            <a:r>
              <a:rPr lang="es-ES_tradnl" sz="2400" b="1" dirty="0" smtClean="0"/>
              <a:t>3.  Animar a esposa y otros ministros a vigilarme</a:t>
            </a:r>
          </a:p>
          <a:p>
            <a:pPr lvl="1"/>
            <a:r>
              <a:rPr lang="es-ES_tradnl" sz="2400" b="1" dirty="0" smtClean="0"/>
              <a:t>4. Fruto del Espíritu – actitud y acciones</a:t>
            </a:r>
          </a:p>
          <a:p>
            <a:pPr lvl="1"/>
            <a:r>
              <a:rPr lang="es-ES_tradnl" sz="2400" b="1" dirty="0" smtClean="0"/>
              <a:t>5.  Malas influencias – amigos, porno, música,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 dirty="0">
                <a:latin typeface="Arial Narrow"/>
                <a:ea typeface="Batang"/>
                <a:cs typeface="Times New Roman"/>
              </a:rPr>
              <a:t>I.  </a:t>
            </a:r>
            <a:r>
              <a:rPr lang="es-ES_tradnl" b="1" u="sng" dirty="0">
                <a:latin typeface="Arial Narrow"/>
                <a:ea typeface="Batang"/>
                <a:cs typeface="Times New Roman"/>
              </a:rPr>
              <a:t>MI VIDA </a:t>
            </a:r>
            <a:r>
              <a:rPr lang="es-ES_tradnl" b="1" u="sng" dirty="0" smtClean="0">
                <a:latin typeface="Arial Narrow"/>
                <a:ea typeface="Batang"/>
                <a:cs typeface="Times New Roman"/>
              </a:rPr>
              <a:t>PERSONAL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2805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46502"/>
            <a:ext cx="7696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u="sng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ETICA PERSONAL del PASTOR</a:t>
            </a:r>
            <a:endParaRPr lang="en-US" sz="2800" dirty="0">
              <a:solidFill>
                <a:prstClr val="black"/>
              </a:solidFill>
              <a:latin typeface="Calibri"/>
              <a:ea typeface="Batang"/>
              <a:cs typeface="Times New Roman"/>
            </a:endParaRPr>
          </a:p>
          <a:p>
            <a:pPr algn="ctr"/>
            <a:r>
              <a:rPr lang="es-ES_tradnl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* Adaptado de Gary </a:t>
            </a:r>
            <a:r>
              <a:rPr lang="es-ES_tradnl" dirty="0" err="1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Queen</a:t>
            </a:r>
            <a:r>
              <a:rPr lang="es-ES_tradnl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, Administración (</a:t>
            </a:r>
            <a:r>
              <a:rPr lang="es-ES_tradnl" dirty="0" err="1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Oremundo</a:t>
            </a:r>
            <a:r>
              <a:rPr lang="es-ES_tradnl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)</a:t>
            </a:r>
            <a:endParaRPr lang="en-US" sz="2800" dirty="0">
              <a:solidFill>
                <a:prstClr val="black"/>
              </a:solidFill>
              <a:latin typeface="Calibri"/>
              <a:ea typeface="Batang"/>
              <a:cs typeface="Times New Roman"/>
            </a:endParaRPr>
          </a:p>
          <a:p>
            <a:pPr fontAlgn="base" hangingPunct="0"/>
            <a:r>
              <a:rPr lang="es-ES" sz="3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 </a:t>
            </a:r>
            <a:r>
              <a:rPr lang="es-ES" sz="3200" b="1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Ser </a:t>
            </a:r>
            <a:r>
              <a:rPr lang="es-ES" sz="3200" b="1" dirty="0">
                <a:solidFill>
                  <a:prstClr val="black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Llamado</a:t>
            </a:r>
            <a:r>
              <a:rPr lang="es-ES" sz="3200" b="1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 Verdaderamente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 a ser un pastor:  Un </a:t>
            </a:r>
            <a:r>
              <a:rPr lang="es-ES" sz="3200" u="sng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empuje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 interno.   Jeremías 20:9</a:t>
            </a:r>
            <a:endParaRPr lang="en-US" sz="2800" dirty="0">
              <a:solidFill>
                <a:prstClr val="black"/>
              </a:solidFill>
              <a:latin typeface="Calibri"/>
              <a:ea typeface="Batang"/>
              <a:cs typeface="Times New Roman"/>
            </a:endParaRPr>
          </a:p>
          <a:p>
            <a:pPr marL="342900" indent="-342900" fontAlgn="base" hangingPunct="0">
              <a:buFont typeface="Symbol"/>
              <a:buChar char=""/>
            </a:pPr>
            <a:r>
              <a:rPr lang="es-ES" sz="3200" b="1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La templanza y autocontrol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:  sujeto al </a:t>
            </a:r>
            <a:r>
              <a:rPr lang="es-ES" sz="3200" u="sng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Espíritu Santo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 y empoderado por El.  </a:t>
            </a:r>
            <a:r>
              <a:rPr lang="es-ES" dirty="0" smtClean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Gálatas </a:t>
            </a:r>
            <a:r>
              <a:rPr lang="es-ES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2:20; 5:22-23; 2 Tim 1:7</a:t>
            </a:r>
            <a:endParaRPr lang="en-US" sz="2800" dirty="0">
              <a:solidFill>
                <a:prstClr val="black"/>
              </a:solidFill>
              <a:latin typeface="Calibri"/>
              <a:ea typeface="Batang"/>
              <a:cs typeface="Times New Roman"/>
            </a:endParaRPr>
          </a:p>
          <a:p>
            <a:pPr marL="342900" indent="-342900" fontAlgn="base" hangingPunct="0">
              <a:buFont typeface="Symbol"/>
              <a:buChar char=""/>
            </a:pP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Un ejemplo </a:t>
            </a:r>
            <a:r>
              <a:rPr lang="es-ES" sz="3200" b="1" u="sng" dirty="0">
                <a:solidFill>
                  <a:prstClr val="black"/>
                </a:solidFill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consistente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. </a:t>
            </a:r>
            <a:r>
              <a:rPr lang="es-ES" sz="20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1 Timoteo 3:2</a:t>
            </a:r>
            <a:endParaRPr lang="en-US" sz="2800" dirty="0">
              <a:solidFill>
                <a:prstClr val="black"/>
              </a:solidFill>
              <a:latin typeface="Calibri"/>
              <a:ea typeface="Batang"/>
              <a:cs typeface="Times New Roman"/>
            </a:endParaRPr>
          </a:p>
          <a:p>
            <a:pPr marL="342900" indent="-342900" fontAlgn="base" hangingPunct="0">
              <a:buFont typeface="Symbol"/>
              <a:buChar char=""/>
            </a:pP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Un hombre de alta </a:t>
            </a:r>
            <a:r>
              <a:rPr lang="es-ES" sz="3200" b="1" u="sng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confianza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 (no chismoso)  Tito 1:9-10</a:t>
            </a:r>
            <a:endParaRPr lang="en-US" sz="2800" dirty="0">
              <a:solidFill>
                <a:prstClr val="black"/>
              </a:solidFill>
              <a:latin typeface="Calibri"/>
              <a:ea typeface="Batang"/>
              <a:cs typeface="Times New Roman"/>
            </a:endParaRPr>
          </a:p>
          <a:p>
            <a:pPr marL="342900" indent="-342900" fontAlgn="base" hangingPunct="0">
              <a:buFont typeface="Symbol"/>
              <a:buChar char=""/>
            </a:pPr>
            <a:r>
              <a:rPr lang="es-ES" sz="3200" u="sng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Enseñable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Batang"/>
                <a:cs typeface="Times New Roman"/>
              </a:rPr>
              <a:t>   1 Timoteo 3:2b</a:t>
            </a:r>
            <a:endParaRPr lang="en-US" sz="2800" dirty="0">
              <a:solidFill>
                <a:prstClr val="black"/>
              </a:solidFill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86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 u="sng" dirty="0">
                <a:latin typeface="Arial Narrow"/>
                <a:ea typeface="Batang"/>
                <a:cs typeface="Times New Roman"/>
              </a:rPr>
              <a:t>CONVICCIONES BÍBLICAS FUNDAMENTALES PARA LA ETICA: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248347"/>
            <a:ext cx="8534400" cy="4152453"/>
          </a:xfrm>
        </p:spPr>
        <p:txBody>
          <a:bodyPr>
            <a:noAutofit/>
          </a:bodyPr>
          <a:lstStyle/>
          <a:p>
            <a:pPr marL="342900" marR="0" lvl="0" fontAlgn="base" hangingPunct="0">
              <a:buFont typeface="Symbol"/>
              <a:buChar char=""/>
            </a:pPr>
            <a:r>
              <a:rPr lang="es-ES" sz="2800" dirty="0" smtClean="0">
                <a:latin typeface="Arial Narrow"/>
                <a:ea typeface="Times New Roman"/>
                <a:cs typeface="Times New Roman"/>
              </a:rPr>
              <a:t>La </a:t>
            </a:r>
            <a:r>
              <a:rPr lang="es-ES" sz="2800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Biblia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es la Palabra inspirada de Dios y es la </a:t>
            </a:r>
            <a:r>
              <a:rPr lang="es-ES" sz="2800" b="1" dirty="0">
                <a:latin typeface="Arial Narrow"/>
                <a:ea typeface="Times New Roman"/>
                <a:cs typeface="Times New Roman"/>
              </a:rPr>
              <a:t>autoridad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</a:t>
            </a:r>
            <a:r>
              <a:rPr lang="es-ES" sz="2800" u="sng" dirty="0">
                <a:latin typeface="Arial Narrow"/>
                <a:ea typeface="Times New Roman"/>
                <a:cs typeface="Times New Roman"/>
              </a:rPr>
              <a:t>final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 para mi vida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fontAlgn="base" hangingPunct="0">
              <a:buFont typeface="Symbol"/>
              <a:buChar char=""/>
            </a:pPr>
            <a:r>
              <a:rPr lang="es-ES" sz="2800" dirty="0">
                <a:latin typeface="Arial Narrow"/>
                <a:ea typeface="Times New Roman"/>
                <a:cs typeface="Times New Roman"/>
              </a:rPr>
              <a:t>El </a:t>
            </a:r>
            <a:r>
              <a:rPr lang="es-ES" sz="2800" b="1" dirty="0">
                <a:latin typeface="Arial Narrow"/>
                <a:ea typeface="Times New Roman"/>
                <a:cs typeface="Times New Roman"/>
              </a:rPr>
              <a:t>propósito de Dios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es buscar a </a:t>
            </a:r>
            <a:r>
              <a:rPr lang="es-ES" sz="2800" u="sng" dirty="0">
                <a:latin typeface="Arial Narrow"/>
                <a:ea typeface="Times New Roman"/>
                <a:cs typeface="Times New Roman"/>
              </a:rPr>
              <a:t>Dios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con todo el corazón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fontAlgn="base" hangingPunct="0">
              <a:buFont typeface="Symbol"/>
              <a:buChar char=""/>
            </a:pPr>
            <a:r>
              <a:rPr lang="es-ES" sz="2800" dirty="0">
                <a:latin typeface="Arial Narrow"/>
                <a:ea typeface="Times New Roman"/>
                <a:cs typeface="Times New Roman"/>
              </a:rPr>
              <a:t>Mi </a:t>
            </a:r>
            <a:r>
              <a:rPr lang="es-ES" sz="2800" b="1" dirty="0">
                <a:latin typeface="Arial Narrow"/>
                <a:ea typeface="Times New Roman"/>
                <a:cs typeface="Times New Roman"/>
              </a:rPr>
              <a:t>cuerpo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es el </a:t>
            </a:r>
            <a:r>
              <a:rPr lang="es-ES" sz="2800" u="sng" dirty="0">
                <a:latin typeface="Arial Narrow"/>
                <a:ea typeface="Times New Roman"/>
                <a:cs typeface="Times New Roman"/>
              </a:rPr>
              <a:t>templo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santo de Dios y no se debe contaminarse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fontAlgn="base" hangingPunct="0">
              <a:buFont typeface="Symbol"/>
              <a:buChar char=""/>
            </a:pPr>
            <a:r>
              <a:rPr lang="es-ES" sz="2800" dirty="0">
                <a:latin typeface="Arial Narrow"/>
                <a:ea typeface="Times New Roman"/>
                <a:cs typeface="Times New Roman"/>
              </a:rPr>
              <a:t>Mi </a:t>
            </a:r>
            <a:r>
              <a:rPr lang="es-ES" sz="2800" b="1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matrimonio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es un </a:t>
            </a:r>
            <a:r>
              <a:rPr lang="es-ES" sz="2800" u="sng" dirty="0">
                <a:latin typeface="Arial Narrow"/>
                <a:ea typeface="Times New Roman"/>
                <a:cs typeface="Times New Roman"/>
              </a:rPr>
              <a:t>compromiso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de por vida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fontAlgn="base" hangingPunct="0">
              <a:buFont typeface="Symbol"/>
              <a:buChar char=""/>
            </a:pPr>
            <a:r>
              <a:rPr lang="es-ES" sz="2800" dirty="0">
                <a:latin typeface="Arial Narrow"/>
                <a:ea typeface="Times New Roman"/>
                <a:cs typeface="Times New Roman"/>
              </a:rPr>
              <a:t>Mis </a:t>
            </a:r>
            <a:r>
              <a:rPr lang="es-ES" sz="2800" b="1" dirty="0">
                <a:latin typeface="Arial Narrow"/>
                <a:ea typeface="Times New Roman"/>
                <a:cs typeface="Times New Roman"/>
              </a:rPr>
              <a:t>hijos y nietos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pertenecen a Dios y es mi </a:t>
            </a:r>
            <a:r>
              <a:rPr lang="es-ES" sz="2800" u="sng" dirty="0">
                <a:latin typeface="Arial Narrow"/>
                <a:ea typeface="Times New Roman"/>
                <a:cs typeface="Times New Roman"/>
              </a:rPr>
              <a:t>responsabilidad</a:t>
            </a:r>
            <a:r>
              <a:rPr lang="es-ES" sz="2800" dirty="0">
                <a:latin typeface="Arial Narrow"/>
                <a:ea typeface="Times New Roman"/>
                <a:cs typeface="Times New Roman"/>
              </a:rPr>
              <a:t> </a:t>
            </a:r>
          </a:p>
          <a:p>
            <a:pPr marL="342900" marR="0" lvl="0" fontAlgn="base" hangingPunct="0">
              <a:buFont typeface="Symbol"/>
              <a:buChar char=""/>
            </a:pPr>
            <a:r>
              <a:rPr lang="es-ES" sz="2800" dirty="0">
                <a:latin typeface="Arial Narrow"/>
                <a:ea typeface="Batang"/>
                <a:cs typeface="Times New Roman"/>
              </a:rPr>
              <a:t>Mis </a:t>
            </a:r>
            <a:r>
              <a:rPr lang="es-ES" sz="2800" b="1" dirty="0">
                <a:latin typeface="Arial Narrow"/>
                <a:ea typeface="Batang"/>
                <a:cs typeface="Times New Roman"/>
              </a:rPr>
              <a:t>actividades</a:t>
            </a:r>
            <a:r>
              <a:rPr lang="es-ES" sz="2800" dirty="0">
                <a:latin typeface="Arial Narrow"/>
                <a:ea typeface="Batang"/>
                <a:cs typeface="Times New Roman"/>
              </a:rPr>
              <a:t> nunca deben </a:t>
            </a:r>
            <a:r>
              <a:rPr lang="es-ES" sz="2800" u="sng" dirty="0">
                <a:latin typeface="Arial Narrow"/>
                <a:ea typeface="Batang"/>
                <a:cs typeface="Times New Roman"/>
              </a:rPr>
              <a:t>debilitar</a:t>
            </a:r>
            <a:r>
              <a:rPr lang="es-ES" sz="2800" dirty="0">
                <a:latin typeface="Arial Narrow"/>
                <a:ea typeface="Batang"/>
                <a:cs typeface="Times New Roman"/>
              </a:rPr>
              <a:t> las </a:t>
            </a:r>
            <a:r>
              <a:rPr lang="es-ES" sz="2800" dirty="0" smtClean="0">
                <a:latin typeface="Arial Narrow"/>
                <a:ea typeface="Batang"/>
                <a:cs typeface="Times New Roman"/>
              </a:rPr>
              <a:t>convicciones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338958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7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 hangingPunct="0">
              <a:spcBef>
                <a:spcPts val="1200"/>
              </a:spcBef>
              <a:spcAft>
                <a:spcPts val="1200"/>
              </a:spcAft>
              <a:buFont typeface="Symbol"/>
              <a:buChar char=""/>
            </a:pPr>
            <a:r>
              <a:rPr lang="es-ES" sz="3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Mi </a:t>
            </a:r>
            <a:r>
              <a:rPr lang="es-ES" sz="3200" b="1" u="sng" dirty="0">
                <a:solidFill>
                  <a:prstClr val="black"/>
                </a:solidFill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dinero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 es algo que Dios me ha confiado y debe ser ganado y administrado según los principios de Dios </a:t>
            </a:r>
            <a:endParaRPr lang="en-US" sz="2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fontAlgn="base" hangingPunct="0">
              <a:spcBef>
                <a:spcPts val="1200"/>
              </a:spcBef>
              <a:spcAft>
                <a:spcPts val="1200"/>
              </a:spcAft>
              <a:buFont typeface="Symbol"/>
              <a:buChar char=""/>
            </a:pPr>
            <a:r>
              <a:rPr lang="es-ES" sz="3200" b="1" u="sng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Mis </a:t>
            </a:r>
            <a:r>
              <a:rPr lang="es-ES" sz="3200" b="1" u="sng" dirty="0">
                <a:solidFill>
                  <a:prstClr val="black"/>
                </a:solidFill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palabras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 siempre deben estar en armonía con la Palabra, especialmente al </a:t>
            </a:r>
            <a:r>
              <a:rPr lang="es-ES" sz="3200" u="sng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reprender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 o restaurar a otro hermano.</a:t>
            </a:r>
            <a:endParaRPr lang="en-US" sz="2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fontAlgn="base" hangingPunct="0">
              <a:spcBef>
                <a:spcPts val="1200"/>
              </a:spcBef>
              <a:spcAft>
                <a:spcPts val="1200"/>
              </a:spcAft>
              <a:buFont typeface="Symbol"/>
              <a:buChar char=""/>
            </a:pPr>
            <a:r>
              <a:rPr lang="es-ES" sz="3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Mi </a:t>
            </a:r>
            <a:r>
              <a:rPr lang="es-ES" sz="3200" b="1" dirty="0">
                <a:solidFill>
                  <a:prstClr val="black"/>
                </a:solidFill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mirada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 debe estar puesto siempre en cosas de </a:t>
            </a:r>
            <a:r>
              <a:rPr lang="es-ES" sz="3200" u="sng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arriba</a:t>
            </a:r>
            <a:r>
              <a:rPr lang="es-ES" sz="3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 y no en las de la tierra, confiado en Dios y </a:t>
            </a:r>
            <a:r>
              <a:rPr lang="es-ES" sz="3200" u="sng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contento</a:t>
            </a:r>
            <a:endParaRPr lang="en-US" sz="2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574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 dirty="0">
                <a:latin typeface="Arial Narrow"/>
                <a:ea typeface="Batang"/>
                <a:cs typeface="Times New Roman"/>
              </a:rPr>
              <a:t>PRINCIPIOS ETICOS QUE EL LÍDER DEBE </a:t>
            </a:r>
            <a:r>
              <a:rPr lang="es-ES" sz="4000" b="1" u="sng" dirty="0" smtClean="0">
                <a:latin typeface="Arial Narrow"/>
                <a:ea typeface="Batang"/>
                <a:cs typeface="Times New Roman"/>
              </a:rPr>
              <a:t>APRENDER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48347"/>
            <a:ext cx="8610599" cy="4457253"/>
          </a:xfrm>
        </p:spPr>
        <p:txBody>
          <a:bodyPr>
            <a:noAutofit/>
          </a:bodyPr>
          <a:lstStyle/>
          <a:p>
            <a:r>
              <a:rPr lang="es-ES" sz="2800" b="1" u="sng" dirty="0" smtClean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Reconocimiento</a:t>
            </a:r>
            <a:r>
              <a:rPr lang="es-ES" sz="2800" b="1" dirty="0" smtClean="0">
                <a:latin typeface="Arial Narrow"/>
                <a:ea typeface="Batang"/>
                <a:cs typeface="Times New Roman"/>
              </a:rPr>
              <a:t> </a:t>
            </a:r>
            <a:r>
              <a:rPr lang="es-ES" sz="2800" b="1" dirty="0">
                <a:latin typeface="Arial Narrow"/>
                <a:ea typeface="Batang"/>
                <a:cs typeface="Times New Roman"/>
              </a:rPr>
              <a:t>respetuoso</a:t>
            </a:r>
            <a:r>
              <a:rPr lang="es-ES" sz="2800" dirty="0">
                <a:latin typeface="Arial Narrow"/>
                <a:ea typeface="Batang"/>
                <a:cs typeface="Times New Roman"/>
              </a:rPr>
              <a:t> a los fieles </a:t>
            </a:r>
            <a:r>
              <a:rPr lang="es-ES" sz="2800" dirty="0" smtClean="0">
                <a:latin typeface="Arial Narrow"/>
                <a:ea typeface="Batang"/>
                <a:cs typeface="Times New Roman"/>
              </a:rPr>
              <a:t>siervos... No criticarlos</a:t>
            </a:r>
          </a:p>
          <a:p>
            <a:r>
              <a:rPr lang="es-ES_tradnl" sz="2800" dirty="0" smtClean="0"/>
              <a:t>Confiar en el poder de DIOS para servir y obedecer</a:t>
            </a:r>
          </a:p>
          <a:p>
            <a:r>
              <a:rPr lang="es-ES_tradnl" sz="2800" dirty="0" smtClean="0"/>
              <a:t>Sensible a los sentimientos y necesidades de otros</a:t>
            </a:r>
          </a:p>
          <a:p>
            <a:r>
              <a:rPr lang="es-ES_tradnl" sz="2800" dirty="0" smtClean="0">
                <a:solidFill>
                  <a:srgbClr val="C00000"/>
                </a:solidFill>
              </a:rPr>
              <a:t>Dar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smtClean="0"/>
              <a:t>generosamente</a:t>
            </a:r>
          </a:p>
          <a:p>
            <a:r>
              <a:rPr lang="es-ES_tradnl" sz="2800" dirty="0" smtClean="0"/>
              <a:t>Necesidades de hombres sobre tradiciones</a:t>
            </a:r>
          </a:p>
          <a:p>
            <a:r>
              <a:rPr lang="es-ES_tradnl" sz="2800" dirty="0" smtClean="0"/>
              <a:t>Predicar del pecado, aunque no es popular</a:t>
            </a:r>
          </a:p>
          <a:p>
            <a:r>
              <a:rPr lang="es-ES_tradnl" sz="2800" dirty="0" smtClean="0"/>
              <a:t>PERDONAR </a:t>
            </a:r>
            <a:r>
              <a:rPr lang="es-ES_tradnl" sz="2800" dirty="0" err="1" smtClean="0"/>
              <a:t>facilmente</a:t>
            </a:r>
            <a:r>
              <a:rPr lang="es-ES_tradnl" sz="2800" dirty="0" smtClean="0"/>
              <a:t>.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03844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8063752" cy="3877815"/>
          </a:xfrm>
        </p:spPr>
        <p:txBody>
          <a:bodyPr>
            <a:normAutofit/>
          </a:bodyPr>
          <a:lstStyle/>
          <a:p>
            <a:pPr marL="342900" marR="0" lvl="0" indent="-342900" fontAlgn="base" hangingPunct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Solo expresan </a:t>
            </a:r>
            <a:r>
              <a:rPr lang="es-ES_tradnl" b="1" dirty="0">
                <a:latin typeface="Arial Narrow"/>
                <a:ea typeface="Times New Roman"/>
                <a:cs typeface="Times New Roman"/>
              </a:rPr>
              <a:t>la ira de una manera </a:t>
            </a: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constructiva -Efe 4:26-29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 fontAlgn="base" hangingPunct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A</a:t>
            </a: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yudan </a:t>
            </a:r>
            <a:r>
              <a:rPr lang="es-ES_tradnl" b="1" dirty="0">
                <a:latin typeface="Arial Narrow"/>
                <a:ea typeface="Times New Roman"/>
                <a:cs typeface="Times New Roman"/>
              </a:rPr>
              <a:t>a los que dudan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 para que tengan confianza para </a:t>
            </a: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trabajar.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 fontAlgn="base" hangingPunct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dirty="0">
                <a:latin typeface="Arial Narrow"/>
                <a:ea typeface="Times New Roman"/>
                <a:cs typeface="Times New Roman"/>
              </a:rPr>
              <a:t>H</a:t>
            </a: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acen </a:t>
            </a:r>
            <a:r>
              <a:rPr lang="es-ES_tradnl" b="1" dirty="0">
                <a:latin typeface="Arial Narrow"/>
                <a:ea typeface="Times New Roman"/>
                <a:cs typeface="Times New Roman"/>
              </a:rPr>
              <a:t>que los problemas triviales no </a:t>
            </a:r>
            <a:r>
              <a:rPr lang="es-ES_tradnl" b="1" dirty="0" smtClean="0">
                <a:latin typeface="Arial Narrow"/>
                <a:ea typeface="Times New Roman"/>
                <a:cs typeface="Times New Roman"/>
              </a:rPr>
              <a:t>se hagan muy </a:t>
            </a:r>
            <a:r>
              <a:rPr lang="es-ES_tradnl" b="1" dirty="0">
                <a:latin typeface="Arial Narrow"/>
                <a:ea typeface="Times New Roman"/>
                <a:cs typeface="Times New Roman"/>
              </a:rPr>
              <a:t>importantes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.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 fontAlgn="base" hangingPunct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dirty="0">
                <a:latin typeface="Arial Narrow"/>
                <a:ea typeface="Times New Roman"/>
                <a:cs typeface="Times New Roman"/>
              </a:rPr>
              <a:t>Los líderes </a:t>
            </a:r>
            <a:r>
              <a:rPr lang="es-ES_tradnl" b="1" dirty="0">
                <a:latin typeface="Arial Narrow"/>
                <a:ea typeface="Times New Roman"/>
                <a:cs typeface="Times New Roman"/>
              </a:rPr>
              <a:t>enseñan a otros a ser líderes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 </a:t>
            </a:r>
            <a:r>
              <a:rPr lang="es-ES_tradnl" dirty="0" smtClean="0">
                <a:latin typeface="Arial Narrow"/>
                <a:ea typeface="Times New Roman"/>
                <a:cs typeface="Times New Roman"/>
              </a:rPr>
              <a:t>2Tim </a:t>
            </a:r>
            <a:r>
              <a:rPr lang="es-ES_tradnl" dirty="0">
                <a:latin typeface="Arial Narrow"/>
                <a:ea typeface="Times New Roman"/>
                <a:cs typeface="Times New Roman"/>
              </a:rPr>
              <a:t>2:2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 fontAlgn="base" hangingPunct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" dirty="0">
                <a:latin typeface="Arial Narrow"/>
                <a:ea typeface="Times New Roman"/>
                <a:cs typeface="Times New Roman"/>
              </a:rPr>
              <a:t>Todos los obreros deben </a:t>
            </a:r>
            <a:r>
              <a:rPr lang="es-ES" b="1" dirty="0">
                <a:latin typeface="Arial Narrow"/>
                <a:ea typeface="Times New Roman"/>
                <a:cs typeface="Times New Roman"/>
              </a:rPr>
              <a:t>estar </a:t>
            </a:r>
            <a:r>
              <a:rPr lang="es-ES" b="1" u="sng" dirty="0">
                <a:latin typeface="Arial Narrow"/>
                <a:ea typeface="Times New Roman"/>
                <a:cs typeface="Times New Roman"/>
              </a:rPr>
              <a:t>presentes</a:t>
            </a:r>
            <a:r>
              <a:rPr lang="es-ES" b="1" dirty="0">
                <a:latin typeface="Arial Narrow"/>
                <a:ea typeface="Times New Roman"/>
                <a:cs typeface="Times New Roman"/>
              </a:rPr>
              <a:t> </a:t>
            </a:r>
            <a:r>
              <a:rPr lang="es-ES" dirty="0">
                <a:latin typeface="Arial Narrow"/>
                <a:ea typeface="Times New Roman"/>
                <a:cs typeface="Times New Roman"/>
              </a:rPr>
              <a:t>en todos los </a:t>
            </a:r>
            <a:r>
              <a:rPr lang="es-ES" dirty="0" smtClean="0">
                <a:latin typeface="Arial Narrow"/>
                <a:ea typeface="Times New Roman"/>
                <a:cs typeface="Times New Roman"/>
              </a:rPr>
              <a:t>servicios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 fontAlgn="base" hangingPunct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" b="1" u="sng" dirty="0" smtClean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diezmar</a:t>
            </a:r>
            <a:r>
              <a:rPr lang="es-ES" dirty="0" smtClean="0">
                <a:latin typeface="Arial Narrow"/>
                <a:ea typeface="Times New Roman"/>
                <a:cs typeface="Times New Roman"/>
              </a:rPr>
              <a:t> </a:t>
            </a:r>
            <a:r>
              <a:rPr lang="es-ES" dirty="0">
                <a:latin typeface="Arial Narrow"/>
                <a:ea typeface="Times New Roman"/>
                <a:cs typeface="Times New Roman"/>
              </a:rPr>
              <a:t>allí donde </a:t>
            </a:r>
            <a:r>
              <a:rPr lang="es-ES" dirty="0" smtClean="0">
                <a:latin typeface="Arial Narrow"/>
                <a:ea typeface="Times New Roman"/>
                <a:cs typeface="Times New Roman"/>
              </a:rPr>
              <a:t>sirve.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pPr marL="342900" marR="0" lvl="0" indent="-342900" fontAlgn="base" hangingPunct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" dirty="0">
                <a:latin typeface="Arial Narrow"/>
                <a:ea typeface="Times New Roman"/>
                <a:cs typeface="Times New Roman"/>
              </a:rPr>
              <a:t>Usar sus talentos para el Señor </a:t>
            </a:r>
            <a:r>
              <a:rPr lang="es-ES" b="1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voluntariamente</a:t>
            </a:r>
            <a:r>
              <a:rPr lang="es-ES" dirty="0">
                <a:latin typeface="Arial Narrow"/>
                <a:ea typeface="Times New Roman"/>
                <a:cs typeface="Times New Roman"/>
              </a:rPr>
              <a:t> en su tiempo </a:t>
            </a:r>
            <a:r>
              <a:rPr lang="es-ES" u="sng" dirty="0">
                <a:latin typeface="Arial Narrow"/>
                <a:ea typeface="Times New Roman"/>
                <a:cs typeface="Times New Roman"/>
              </a:rPr>
              <a:t>libre</a:t>
            </a:r>
            <a:r>
              <a:rPr lang="es-ES" dirty="0">
                <a:latin typeface="Arial Narrow"/>
                <a:ea typeface="Times New Roman"/>
                <a:cs typeface="Times New Roman"/>
              </a:rPr>
              <a:t>—aparte de lo que hace en sus horas pagadas.</a:t>
            </a:r>
            <a:endParaRPr lang="en-US" dirty="0">
              <a:latin typeface="Calibri"/>
              <a:ea typeface="Times New Roman"/>
              <a:cs typeface="Times New Roman"/>
            </a:endParaRPr>
          </a:p>
          <a:p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Ética de Lideres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154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>
                <a:solidFill>
                  <a:srgbClr val="C00000"/>
                </a:solidFill>
              </a:rPr>
              <a:t>LEALTAD</a:t>
            </a:r>
          </a:p>
          <a:p>
            <a:r>
              <a:rPr lang="es-ES_tradnl" sz="3200" b="1" dirty="0" smtClean="0"/>
              <a:t>APARIENCIA Profesional </a:t>
            </a:r>
          </a:p>
          <a:p>
            <a:r>
              <a:rPr lang="es-ES_tradnl" sz="3200" b="1" dirty="0" smtClean="0"/>
              <a:t>Vida privada: Abstenerse de vicios y hábitos vulgares y mundanos como vino, cines, etc.</a:t>
            </a:r>
          </a:p>
          <a:p>
            <a:r>
              <a:rPr lang="es-ES_tradnl" sz="3200" b="1" dirty="0" smtClean="0"/>
              <a:t>Procurar no malgastar el tiempo</a:t>
            </a:r>
            <a:endParaRPr lang="es-ES_tradnl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Ética de Lideres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9741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458199" cy="4304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1800" dirty="0" smtClean="0">
                <a:latin typeface="Aargau" pitchFamily="2" charset="0"/>
                <a:ea typeface="Aargau" pitchFamily="2" charset="0"/>
              </a:rPr>
              <a:t>Código pastoral de ética sexual de la Iglesia de Cristo: </a:t>
            </a:r>
            <a:r>
              <a:rPr lang="es-ES_tradnl" dirty="0" smtClean="0">
                <a:latin typeface="Aargau" pitchFamily="2" charset="0"/>
                <a:ea typeface="Aargau" pitchFamily="2" charset="0"/>
              </a:rPr>
              <a:t>Evitar:</a:t>
            </a:r>
          </a:p>
          <a:p>
            <a:r>
              <a:rPr lang="es-ES_tradnl" dirty="0" smtClean="0">
                <a:latin typeface="Aargau" pitchFamily="2" charset="0"/>
                <a:ea typeface="Aargau" pitchFamily="2" charset="0"/>
              </a:rPr>
              <a:t>Acercamientos sexuales deseados o rechazados</a:t>
            </a:r>
          </a:p>
          <a:p>
            <a:r>
              <a:rPr lang="es-ES_tradnl" dirty="0" smtClean="0">
                <a:latin typeface="Aargau" pitchFamily="2" charset="0"/>
                <a:ea typeface="Aargau" pitchFamily="2" charset="0"/>
              </a:rPr>
              <a:t>Pedidos de «favores» sexuales</a:t>
            </a:r>
          </a:p>
          <a:p>
            <a:r>
              <a:rPr lang="es-ES_tradnl" dirty="0" smtClean="0">
                <a:latin typeface="Aargau" pitchFamily="2" charset="0"/>
                <a:ea typeface="Aargau" pitchFamily="2" charset="0"/>
              </a:rPr>
              <a:t>Demostraciones de afección física no apropiadas  (besos, roces, caricias, etc.)</a:t>
            </a:r>
          </a:p>
          <a:p>
            <a:r>
              <a:rPr lang="es-ES_tradnl" dirty="0" smtClean="0">
                <a:latin typeface="Aargau" pitchFamily="2" charset="0"/>
                <a:ea typeface="Aargau" pitchFamily="2" charset="0"/>
              </a:rPr>
              <a:t>Cualquier contacto sexual en el empleo</a:t>
            </a:r>
          </a:p>
          <a:p>
            <a:r>
              <a:rPr lang="es-ES_tradnl" dirty="0" smtClean="0">
                <a:latin typeface="Aargau" pitchFamily="2" charset="0"/>
                <a:ea typeface="Aargau" pitchFamily="2" charset="0"/>
              </a:rPr>
              <a:t>Avances sexuales que se aprovechan de la vulnerabilidad de un miembro, empleado, o cliente</a:t>
            </a:r>
          </a:p>
          <a:p>
            <a:r>
              <a:rPr lang="es-ES_tradnl" dirty="0" smtClean="0">
                <a:latin typeface="Aargau" pitchFamily="2" charset="0"/>
                <a:ea typeface="Aargau" pitchFamily="2" charset="0"/>
              </a:rPr>
              <a:t>Citas </a:t>
            </a:r>
            <a:r>
              <a:rPr lang="es-ES_tradnl" dirty="0" smtClean="0">
                <a:latin typeface="Aargau" pitchFamily="2" charset="0"/>
                <a:ea typeface="Aargau" pitchFamily="2" charset="0"/>
              </a:rPr>
              <a:t>románticas </a:t>
            </a:r>
            <a:r>
              <a:rPr lang="es-ES_tradnl" dirty="0" smtClean="0">
                <a:latin typeface="Aargau" pitchFamily="2" charset="0"/>
                <a:ea typeface="Aargau" pitchFamily="2" charset="0"/>
              </a:rPr>
              <a:t>son </a:t>
            </a:r>
            <a:r>
              <a:rPr lang="es-ES_tradnl" dirty="0" smtClean="0">
                <a:latin typeface="Aargau" pitchFamily="2" charset="0"/>
                <a:ea typeface="Aargau" pitchFamily="2" charset="0"/>
              </a:rPr>
              <a:t>cuestionables </a:t>
            </a:r>
            <a:r>
              <a:rPr lang="es-ES_tradnl" dirty="0" smtClean="0">
                <a:latin typeface="Aargau" pitchFamily="2" charset="0"/>
                <a:ea typeface="Aargau" pitchFamily="2" charset="0"/>
              </a:rPr>
              <a:t>entre lideres y requieren </a:t>
            </a:r>
            <a:r>
              <a:rPr lang="es-ES_tradnl" dirty="0" smtClean="0">
                <a:latin typeface="Aargau" pitchFamily="2" charset="0"/>
                <a:ea typeface="Aargau" pitchFamily="2" charset="0"/>
              </a:rPr>
              <a:t>consultación </a:t>
            </a:r>
            <a:r>
              <a:rPr lang="es-ES_tradnl" dirty="0" smtClean="0">
                <a:latin typeface="Aargau" pitchFamily="2" charset="0"/>
                <a:ea typeface="Aargau" pitchFamily="2" charset="0"/>
              </a:rPr>
              <a:t>con otros colegas.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295400"/>
          </a:xfrm>
        </p:spPr>
        <p:txBody>
          <a:bodyPr/>
          <a:lstStyle/>
          <a:p>
            <a:r>
              <a:rPr lang="es-ES_tradnl" dirty="0" smtClean="0"/>
              <a:t>SOLO PARA HOMBRES</a:t>
            </a:r>
            <a:br>
              <a:rPr lang="es-ES_tradnl" dirty="0" smtClean="0"/>
            </a:br>
            <a:r>
              <a:rPr lang="es-ES_tradnl" sz="2800" dirty="0" smtClean="0"/>
              <a:t>No necesario si tiene buena consciencia espiritual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9750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467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I.  MI VIDA PERSONAL</vt:lpstr>
      <vt:lpstr>PowerPoint Presentation</vt:lpstr>
      <vt:lpstr>CONVICCIONES BÍBLICAS FUNDAMENTALES PARA LA ETICA:</vt:lpstr>
      <vt:lpstr>PowerPoint Presentation</vt:lpstr>
      <vt:lpstr>PRINCIPIOS ETICOS QUE EL LÍDER DEBE APRENDER</vt:lpstr>
      <vt:lpstr>Ética de Lideres</vt:lpstr>
      <vt:lpstr>Ética de Lideres</vt:lpstr>
      <vt:lpstr>SOLO PARA HOMBRES No necesario si tiene buena consciencia espiritual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 MI VIDA PERSONAL</dc:title>
  <dc:creator>Iglesia Biblica Bautista Ant</dc:creator>
  <cp:lastModifiedBy>Iglesia Biblica Bautista Ant</cp:lastModifiedBy>
  <cp:revision>2</cp:revision>
  <dcterms:created xsi:type="dcterms:W3CDTF">2011-10-28T00:43:10Z</dcterms:created>
  <dcterms:modified xsi:type="dcterms:W3CDTF">2011-10-28T00:45:43Z</dcterms:modified>
</cp:coreProperties>
</file>