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5" r:id="rId2"/>
    <p:sldId id="269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55" autoAdjust="0"/>
    <p:restoredTop sz="94660"/>
  </p:normalViewPr>
  <p:slideViewPr>
    <p:cSldViewPr>
      <p:cViewPr varScale="1">
        <p:scale>
          <a:sx n="45" d="100"/>
          <a:sy n="45" d="100"/>
        </p:scale>
        <p:origin x="-96" y="-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02CAA-08E2-49E6-B083-5A103EA475F4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2E66E-F4E6-40EE-B850-739AE035CD5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2104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6275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0090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5285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9115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881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4352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1444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6473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8916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8864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679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FCEBB70-D505-4C16-9B94-B49918291D4F}" type="datetimeFigureOut">
              <a:rPr lang="es-ES_tradnl" smtClean="0"/>
              <a:t>27/10/2011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171179-52A6-40E0-9501-98CE09FBCEDF}" type="slidenum">
              <a:rPr lang="es-ES_tradnl" smtClean="0"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ES_tradnl" b="1" u="sng" dirty="0" smtClean="0"/>
              <a:t>Preámbulo</a:t>
            </a:r>
            <a:r>
              <a:rPr lang="es-ES_tradnl" dirty="0"/>
              <a:t>:</a:t>
            </a:r>
            <a:endParaRPr lang="en-US" dirty="0"/>
          </a:p>
          <a:p>
            <a:r>
              <a:rPr lang="es-ES_tradnl" dirty="0"/>
              <a:t>Dios me ha llamado y apartado para ser un embajador de Jesucristo, para evangelizar a los perdidos y discipular a los creyentes para que crezcan en la gracia de Dios y para prepararles a servir al Señor.  	</a:t>
            </a:r>
            <a:endParaRPr lang="en-US" dirty="0"/>
          </a:p>
          <a:p>
            <a:r>
              <a:rPr lang="es-ES_tradnl" dirty="0"/>
              <a:t>Por lo tanto, por medio de este “código” de comportamiento ético, me comprometo ante Dios y la iglesia que procuraré no ser tropiezo al crecimiento y discipulado de creyentes o al crecimiento del Reino de Dios.  Por la gracia de Dios </a:t>
            </a:r>
            <a:r>
              <a:rPr lang="es-ES_tradnl" dirty="0" smtClean="0"/>
              <a:t>me </a:t>
            </a:r>
            <a:r>
              <a:rPr lang="es-ES_tradnl" dirty="0"/>
              <a:t>llenaré de la Palabra y del Espíritu Santo para ayudarme a no apartarme de los principios que declaro aquí, pero espero avanzar éticamente a medida que Dios me madura y transforma en mi andar cristiano.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 u="sng" dirty="0"/>
              <a:t>Código de </a:t>
            </a:r>
            <a:r>
              <a:rPr lang="es-ES_tradnl" sz="4000" b="1" u="sng" dirty="0" err="1"/>
              <a:t>Eticas</a:t>
            </a:r>
            <a:r>
              <a:rPr lang="es-ES_tradnl" sz="4000" b="1" u="sng" dirty="0"/>
              <a:t> </a:t>
            </a:r>
            <a:r>
              <a:rPr lang="es-ES_tradnl" sz="4000" b="1" u="sng" dirty="0" smtClean="0"/>
              <a:t>Ministeriales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93995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76253"/>
          </a:xfrm>
        </p:spPr>
        <p:txBody>
          <a:bodyPr>
            <a:normAutofit lnSpcReduction="10000"/>
          </a:bodyPr>
          <a:lstStyle/>
          <a:p>
            <a:r>
              <a:rPr lang="es-ES_tradnl" sz="3200" b="1" dirty="0" smtClean="0"/>
              <a:t>Relaciones entre el pastor, los miembros, otros ministros en la obra, otros ministerios, la sociedad, y el gobierno.</a:t>
            </a:r>
            <a:endParaRPr lang="es-ES_tradnl" sz="2800" b="1" dirty="0" smtClean="0"/>
          </a:p>
          <a:p>
            <a:r>
              <a:rPr lang="es-ES_tradnl" sz="3200" b="1" i="1" dirty="0" smtClean="0"/>
              <a:t>Promete darse de baja del ministerio y aceptar la disciplina de la iglesia sin quejas si es inmoral o si cambia de su teología bíblica fundamentalista.</a:t>
            </a:r>
            <a:endParaRPr lang="es-ES_tradnl" sz="32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Asuntos del Código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397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745505" cy="3877815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1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.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Cuidado </a:t>
            </a:r>
            <a:r>
              <a:rPr lang="es-ES_tradnl" sz="3600" b="1" dirty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físico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 (limpieza, comida, ejercicio, vestidura, descanso etc.)</a:t>
            </a:r>
            <a:endParaRPr lang="en-US" sz="3200" b="1" dirty="0">
              <a:latin typeface="Calibri"/>
              <a:ea typeface="Batang"/>
              <a:cs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650365" algn="l"/>
              </a:tabLst>
            </a:pPr>
            <a:r>
              <a:rPr lang="es-ES_tradnl" sz="3600" b="1" dirty="0">
                <a:latin typeface="Arial Narrow"/>
                <a:ea typeface="Batang"/>
                <a:cs typeface="Times New Roman"/>
              </a:rPr>
              <a:t>2. 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  Crecimiento 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espiritual	</a:t>
            </a:r>
            <a:endParaRPr lang="en-US" sz="3200" b="1" dirty="0">
              <a:latin typeface="Calibri"/>
              <a:ea typeface="Batang"/>
              <a:cs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dirty="0">
                <a:latin typeface="Arial Narrow"/>
                <a:ea typeface="Batang"/>
                <a:cs typeface="Times New Roman"/>
              </a:rPr>
              <a:t>3. 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  Cortesía </a:t>
            </a:r>
            <a:r>
              <a:rPr lang="es-ES_tradnl" sz="3600" b="1" dirty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social</a:t>
            </a:r>
            <a:endParaRPr lang="en-US" sz="3200" b="1" dirty="0">
              <a:latin typeface="Calibri"/>
              <a:ea typeface="Batang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4. Avanzando </a:t>
            </a:r>
            <a:r>
              <a:rPr lang="es-ES_tradnl" sz="3600" b="1" dirty="0">
                <a:latin typeface="Arial Narrow"/>
                <a:ea typeface="Batang"/>
                <a:cs typeface="Times New Roman"/>
              </a:rPr>
              <a:t>en conocimientos y habilidades ministeriales</a:t>
            </a:r>
            <a:endParaRPr lang="en-US" sz="3200" b="1" dirty="0">
              <a:effectLst/>
              <a:latin typeface="Calibri"/>
              <a:ea typeface="Batang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 dirty="0">
                <a:latin typeface="Arial Narrow"/>
                <a:ea typeface="Times New Roman"/>
                <a:cs typeface="Times New Roman"/>
              </a:rPr>
              <a:t>ETICA </a:t>
            </a:r>
            <a:r>
              <a:rPr lang="es-ES_tradnl" sz="4000" b="1" dirty="0" smtClean="0">
                <a:latin typeface="Arial Narrow"/>
                <a:ea typeface="Times New Roman"/>
                <a:cs typeface="Times New Roman"/>
              </a:rPr>
              <a:t>PERSONAL</a:t>
            </a:r>
            <a:br>
              <a:rPr lang="es-ES_tradnl" sz="4000" b="1" dirty="0" smtClean="0">
                <a:latin typeface="Arial Narrow"/>
                <a:ea typeface="Times New Roman"/>
                <a:cs typeface="Times New Roman"/>
              </a:rPr>
            </a:br>
            <a:r>
              <a:rPr lang="es-ES_tradnl" sz="4000" b="1" u="sng" dirty="0" err="1" smtClean="0">
                <a:latin typeface="Arial Narrow"/>
                <a:ea typeface="Batang"/>
                <a:cs typeface="Times New Roman"/>
              </a:rPr>
              <a:t>Etica</a:t>
            </a:r>
            <a:r>
              <a:rPr lang="es-ES_tradnl" sz="4000" b="1" u="sng" dirty="0" smtClean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4000" b="1" u="sng" dirty="0">
                <a:latin typeface="Arial Narrow"/>
                <a:ea typeface="Batang"/>
                <a:cs typeface="Times New Roman"/>
              </a:rPr>
              <a:t>de un buen ejemplo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307800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2248347"/>
            <a:ext cx="7911352" cy="4228653"/>
          </a:xfrm>
        </p:spPr>
        <p:txBody>
          <a:bodyPr>
            <a:normAutofit lnSpcReduction="10000"/>
          </a:bodyPr>
          <a:lstStyle/>
          <a:p>
            <a:r>
              <a:rPr lang="es-ES_tradnl" sz="2800" dirty="0" smtClean="0"/>
              <a:t>No debería ser demasiado especifico ni demasiado general. </a:t>
            </a:r>
          </a:p>
          <a:p>
            <a:r>
              <a:rPr lang="es-ES_tradnl" sz="2800" dirty="0" smtClean="0"/>
              <a:t>Debe ser bastante rígido para no permitir cambios al estilo de la «ética situacional».</a:t>
            </a:r>
          </a:p>
          <a:p>
            <a:r>
              <a:rPr lang="es-ES_tradnl" sz="2800" dirty="0" smtClean="0"/>
              <a:t>Debe ser bastante flexible para permitir mejoramientos a medida que maduramos en la fe y en el ministerio.</a:t>
            </a:r>
          </a:p>
          <a:p>
            <a:r>
              <a:rPr lang="es-ES_tradnl" sz="2800" dirty="0" smtClean="0"/>
              <a:t>Debe expresar que seguimos normas que son aun mas altos que códigos legales que nos afecten.</a:t>
            </a:r>
            <a:endParaRPr lang="es-ES_trad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Código de Ética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864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248347"/>
            <a:ext cx="7987552" cy="3877815"/>
          </a:xfrm>
        </p:spPr>
        <p:txBody>
          <a:bodyPr>
            <a:noAutofit/>
          </a:bodyPr>
          <a:lstStyle/>
          <a:p>
            <a:r>
              <a:rPr lang="es-ES_tradnl" sz="2800" dirty="0" smtClean="0"/>
              <a:t>Declara públicamente nuestras bases de ética:  </a:t>
            </a:r>
          </a:p>
          <a:p>
            <a:pPr lvl="1"/>
            <a:r>
              <a:rPr lang="es-ES_tradnl" sz="2400" dirty="0" smtClean="0"/>
              <a:t>Nuestras convicciones de Consciencia, </a:t>
            </a:r>
          </a:p>
          <a:p>
            <a:pPr lvl="1"/>
            <a:r>
              <a:rPr lang="es-ES_tradnl" sz="2400" dirty="0" smtClean="0"/>
              <a:t>bases de cooperación y respeto mutuo; </a:t>
            </a:r>
          </a:p>
          <a:p>
            <a:pPr lvl="1"/>
            <a:r>
              <a:rPr lang="es-ES_tradnl" sz="2400" dirty="0" smtClean="0"/>
              <a:t>aclara nuestra interpretación de la Palabra de Dios.</a:t>
            </a:r>
          </a:p>
          <a:p>
            <a:r>
              <a:rPr lang="es-ES_tradnl" sz="2800" dirty="0" smtClean="0"/>
              <a:t>Identificar y advertir lo que consideramos ser «obreros malos» o solamente «incompetentes»</a:t>
            </a:r>
          </a:p>
          <a:p>
            <a:r>
              <a:rPr lang="es-ES_tradnl" sz="2800" b="1" dirty="0" smtClean="0"/>
              <a:t>No es una «ley» para seguir, sino un espejo</a:t>
            </a:r>
            <a:r>
              <a:rPr lang="es-ES_tradnl" sz="2800" dirty="0" smtClean="0"/>
              <a:t>…</a:t>
            </a:r>
            <a:endParaRPr lang="es-ES_trad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Código de Ética Ministerial</a:t>
            </a:r>
            <a:br>
              <a:rPr lang="es-ES_tradnl" sz="4800" dirty="0" smtClean="0"/>
            </a:br>
            <a:r>
              <a:rPr lang="es-ES_tradnl" sz="2800" dirty="0" smtClean="0"/>
              <a:t>RAZONES </a:t>
            </a:r>
            <a:r>
              <a:rPr lang="es-ES_tradnl" sz="2800" dirty="0"/>
              <a:t>POR UN CODIGO PROFESIONAL</a:t>
            </a:r>
          </a:p>
        </p:txBody>
      </p:sp>
    </p:spTree>
    <p:extLst>
      <p:ext uri="{BB962C8B-B14F-4D97-AF65-F5344CB8AC3E}">
        <p14:creationId xmlns:p14="http://schemas.microsoft.com/office/powerpoint/2010/main" val="252864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Guardar nuestras propias consciencias individuales de extraviarse de la ética bíblica. </a:t>
            </a:r>
          </a:p>
          <a:p>
            <a:r>
              <a:rPr lang="es-ES_tradnl" sz="2800" dirty="0" smtClean="0"/>
              <a:t>Instruye a «ignorantes» de lo que es ético.</a:t>
            </a:r>
          </a:p>
          <a:p>
            <a:r>
              <a:rPr lang="es-ES_tradnl" sz="2800" dirty="0" smtClean="0"/>
              <a:t>Acreditarnos ante el mundo y ante la iglesia como «Ministros dignos» de honor</a:t>
            </a:r>
          </a:p>
          <a:p>
            <a:r>
              <a:rPr lang="es-ES_tradnl" sz="2800" dirty="0" smtClean="0"/>
              <a:t>Puede ser usado por la iglesia para identificar ministros éticos en el futuro.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dirty="0" smtClean="0"/>
              <a:t>Razones por un Código Ético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33983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Ética depende de la verdad y la sinceridad del individuo.  Reglas no cambian el carácter malo, solo REVELAN el tipo de carácter que se espera que un pastor debería tener:  lo bueno y lo malo.</a:t>
            </a:r>
          </a:p>
          <a:p>
            <a:endParaRPr lang="es-ES_tradnl" sz="1100" dirty="0" smtClean="0"/>
          </a:p>
          <a:p>
            <a:r>
              <a:rPr lang="es-ES_tradnl" sz="2800" dirty="0" smtClean="0"/>
              <a:t>Un código declara al mundo lo que se considera comportamiento social y profesional aceptable a Dios y a otros.</a:t>
            </a:r>
            <a:endParaRPr lang="es-ES_trad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Razones por un código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077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2800" dirty="0" smtClean="0"/>
              <a:t>Indica lo que se considera «competencia profesional» en cuanto a los conocimientos y las capacidades que se consideran como </a:t>
            </a:r>
            <a:r>
              <a:rPr lang="es-ES_tradnl" sz="2800" b="1" dirty="0" smtClean="0"/>
              <a:t>revelador</a:t>
            </a:r>
            <a:r>
              <a:rPr lang="es-ES_tradnl" sz="2800" dirty="0" smtClean="0"/>
              <a:t> de un «</a:t>
            </a:r>
            <a:r>
              <a:rPr lang="es-ES_tradnl" sz="2800" dirty="0" smtClean="0">
                <a:solidFill>
                  <a:srgbClr val="FF0000"/>
                </a:solidFill>
              </a:rPr>
              <a:t>profesional confiable</a:t>
            </a:r>
            <a:r>
              <a:rPr lang="es-ES_tradnl" sz="2800" dirty="0" smtClean="0"/>
              <a:t>»</a:t>
            </a:r>
          </a:p>
          <a:p>
            <a:r>
              <a:rPr lang="es-ES_tradnl" sz="2800" dirty="0" smtClean="0"/>
              <a:t>Asegura las iglesias de la «dignidad» que tiene un hombre para ser un pastor o ministro.</a:t>
            </a:r>
          </a:p>
          <a:p>
            <a:pPr lvl="1"/>
            <a:r>
              <a:rPr lang="es-ES_tradnl" sz="2400" dirty="0" smtClean="0"/>
              <a:t>Se puede publicar el código para la iglesia como un medio de «contabilidad» personal.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Razones por un </a:t>
            </a:r>
            <a:r>
              <a:rPr lang="es-ES_tradnl" dirty="0" err="1" smtClean="0"/>
              <a:t>Codigo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9276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48347"/>
            <a:ext cx="8153399" cy="4228653"/>
          </a:xfrm>
        </p:spPr>
        <p:txBody>
          <a:bodyPr>
            <a:normAutofit/>
          </a:bodyPr>
          <a:lstStyle/>
          <a:p>
            <a:r>
              <a:rPr lang="es-ES_tradnl" dirty="0" smtClean="0"/>
              <a:t>Bautistas independientes pueden usarlo como una parte básica de las ordenaciones para ver lo que un candidato cree que es «ético» y como piensa ser ético</a:t>
            </a:r>
          </a:p>
          <a:p>
            <a:pPr lvl="1"/>
            <a:r>
              <a:rPr lang="es-ES_tradnl" dirty="0" smtClean="0"/>
              <a:t>Nota que un pastor bautista independiente no tiene mas seguimiento disciplinaria de lo que su iglesia le puede dar… o el alejamiento de otros pastores de comunión o compañerismo con el. </a:t>
            </a:r>
          </a:p>
          <a:p>
            <a:r>
              <a:rPr lang="es-ES_tradnl" dirty="0" smtClean="0"/>
              <a:t>Muchas denominaciones utilizan un </a:t>
            </a:r>
            <a:r>
              <a:rPr lang="es-ES_tradnl" dirty="0" err="1" smtClean="0"/>
              <a:t>codigo</a:t>
            </a:r>
            <a:r>
              <a:rPr lang="es-ES_tradnl" dirty="0" smtClean="0"/>
              <a:t> </a:t>
            </a:r>
            <a:r>
              <a:rPr lang="es-ES_tradnl" dirty="0" err="1" smtClean="0"/>
              <a:t>denominacional</a:t>
            </a:r>
            <a:r>
              <a:rPr lang="es-ES_tradnl" dirty="0"/>
              <a:t> </a:t>
            </a:r>
            <a:r>
              <a:rPr lang="es-ES_tradnl" dirty="0" smtClean="0"/>
              <a:t>como causa de disciplina pastoral.</a:t>
            </a:r>
          </a:p>
          <a:p>
            <a:r>
              <a:rPr lang="es-ES_tradnl" dirty="0" smtClean="0"/>
              <a:t>No obstante, DIOS es el JUEZ</a:t>
            </a:r>
          </a:p>
          <a:p>
            <a:pPr lvl="2"/>
            <a:r>
              <a:rPr lang="es-ES_tradnl" dirty="0" err="1" smtClean="0"/>
              <a:t>Sant</a:t>
            </a:r>
            <a:r>
              <a:rPr lang="es-ES_tradnl" dirty="0" smtClean="0"/>
              <a:t>. 3; </a:t>
            </a:r>
            <a:r>
              <a:rPr lang="es-ES_tradnl" dirty="0" err="1" smtClean="0"/>
              <a:t>Heb</a:t>
            </a:r>
            <a:r>
              <a:rPr lang="es-ES_tradnl" dirty="0" smtClean="0"/>
              <a:t>. 13:17; 1 </a:t>
            </a:r>
            <a:r>
              <a:rPr lang="es-ES_tradnl" dirty="0" err="1" smtClean="0"/>
              <a:t>Cor</a:t>
            </a:r>
            <a:r>
              <a:rPr lang="es-ES_tradnl" dirty="0" smtClean="0"/>
              <a:t>. 9:27</a:t>
            </a:r>
            <a:endParaRPr lang="es-ES_trad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Razones por el código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4166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Promesas de honestidad, e integridad en asuntos como finanzas plegaria, etc.</a:t>
            </a:r>
          </a:p>
          <a:p>
            <a:r>
              <a:rPr lang="es-ES_tradnl" sz="2800" dirty="0" smtClean="0"/>
              <a:t>Declaración de santidad, separación del mundo y maneras de guardar su santidad, especialmente en relación al sexo</a:t>
            </a:r>
          </a:p>
          <a:p>
            <a:r>
              <a:rPr lang="es-ES_tradnl" sz="2800" dirty="0" smtClean="0"/>
              <a:t>Declaración de consagración al Señor y promesas de crecimiento espiritual.</a:t>
            </a:r>
          </a:p>
          <a:p>
            <a:r>
              <a:rPr lang="es-ES_tradnl" sz="2800" dirty="0" smtClean="0"/>
              <a:t>Promesas de fidelidad y lealtad</a:t>
            </a:r>
            <a:endParaRPr lang="es-ES_trad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dirty="0" smtClean="0"/>
              <a:t>Asuntos incluidos </a:t>
            </a:r>
            <a:br>
              <a:rPr lang="es-ES_tradnl" sz="4000" dirty="0" smtClean="0"/>
            </a:br>
            <a:r>
              <a:rPr lang="es-ES_tradnl" sz="4000" dirty="0" smtClean="0"/>
              <a:t>en un Código Ético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391217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Declaración de prioridades ministeriales</a:t>
            </a:r>
          </a:p>
          <a:p>
            <a:r>
              <a:rPr lang="es-ES_tradnl" dirty="0" smtClean="0"/>
              <a:t>Declaración de su papel y responsabilidades como un pastor.</a:t>
            </a:r>
          </a:p>
          <a:p>
            <a:r>
              <a:rPr lang="es-ES_tradnl" dirty="0" smtClean="0"/>
              <a:t>Promesas de «confianza» y privacidad en asuntos personales de consejería (salvo en casos especiales como el abuso de otros, etc.)</a:t>
            </a:r>
          </a:p>
          <a:p>
            <a:r>
              <a:rPr lang="es-ES_tradnl" dirty="0" smtClean="0"/>
              <a:t>Declaración de fidelidad a la palabra en la predicación con promesas de una presentación ética (sin ataques personales, </a:t>
            </a:r>
            <a:r>
              <a:rPr lang="es-ES_tradnl" dirty="0"/>
              <a:t>etc</a:t>
            </a:r>
            <a:r>
              <a:rPr lang="es-ES_tradnl" dirty="0" smtClean="0"/>
              <a:t>. en el pulpito)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Asuntos del código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3484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1500</TotalTime>
  <Words>660</Words>
  <Application>Microsoft Office PowerPoint</Application>
  <PresentationFormat>On-screen Show (4:3)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Hardcover</vt:lpstr>
      <vt:lpstr>Código de Eticas Ministeriales</vt:lpstr>
      <vt:lpstr>Código de Ética</vt:lpstr>
      <vt:lpstr>Código de Ética Ministerial RAZONES POR UN CODIGO PROFESIONAL</vt:lpstr>
      <vt:lpstr>Razones por un Código Ético</vt:lpstr>
      <vt:lpstr>Razones por un código</vt:lpstr>
      <vt:lpstr>Razones por un Codigo</vt:lpstr>
      <vt:lpstr>Razones por el código</vt:lpstr>
      <vt:lpstr>Asuntos incluidos  en un Código Ético</vt:lpstr>
      <vt:lpstr>Asuntos del código</vt:lpstr>
      <vt:lpstr>Asuntos del Código</vt:lpstr>
      <vt:lpstr>ETICA PERSONAL Etica de un buen ejemplo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“Contrato Ético” de Ministros</dc:title>
  <dc:creator>Pastor's Laptop</dc:creator>
  <cp:lastModifiedBy>Iglesia Biblica Bautista Ant</cp:lastModifiedBy>
  <cp:revision>24</cp:revision>
  <dcterms:created xsi:type="dcterms:W3CDTF">2011-06-29T03:21:03Z</dcterms:created>
  <dcterms:modified xsi:type="dcterms:W3CDTF">2011-10-28T00:46:07Z</dcterms:modified>
</cp:coreProperties>
</file>