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BF510-80BC-407D-99D3-F126E2FED67D}" type="datetimeFigureOut">
              <a:rPr lang="en-US" smtClean="0"/>
              <a:t>10/27/2011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194BB-2024-4F64-9589-C5117E337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9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1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046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184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87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261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7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11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8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99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E66E-F4E6-40EE-B850-739AE035CD5A}" type="slidenum">
              <a:rPr lang="es-ES_tradnl" smtClean="0">
                <a:solidFill>
                  <a:prstClr val="black"/>
                </a:solidFill>
              </a:rPr>
              <a:pPr/>
              <a:t>9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1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CEBB70-D505-4C16-9B94-B49918291D4F}" type="datetimeFigureOut">
              <a:rPr lang="es-ES_tradnl" smtClean="0">
                <a:solidFill>
                  <a:srgbClr val="ECE9C6"/>
                </a:solidFill>
              </a:rPr>
              <a:pPr/>
              <a:t>27/10/2011</a:t>
            </a:fld>
            <a:endParaRPr lang="es-ES_tradnl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_tradnl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171179-52A6-40E0-9501-98CE09FBCEDF}" type="slidenum">
              <a:rPr lang="es-ES_tradnl" smtClean="0">
                <a:solidFill>
                  <a:srgbClr val="ECE9C6"/>
                </a:solidFill>
              </a:rPr>
              <a:pPr/>
              <a:t>‹#›</a:t>
            </a:fld>
            <a:endParaRPr lang="es-ES_tradnl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72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272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656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0121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0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0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933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529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1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3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70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FCEBB70-D505-4C16-9B94-B49918291D4F}" type="datetimeFigureOut">
              <a:rPr lang="es-ES_tradnl" smtClean="0">
                <a:solidFill>
                  <a:srgbClr val="895D1D"/>
                </a:solidFill>
              </a:rPr>
              <a:pPr/>
              <a:t>27/10/2011</a:t>
            </a:fld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171179-52A6-40E0-9501-98CE09FBCEDF}" type="slidenum">
              <a:rPr lang="es-ES_tradnl" smtClean="0">
                <a:solidFill>
                  <a:srgbClr val="895D1D"/>
                </a:solidFill>
              </a:rPr>
              <a:pPr/>
              <a:t>‹#›</a:t>
            </a:fld>
            <a:endParaRPr lang="es-ES_tradn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9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u="sng" dirty="0">
                <a:effectLst/>
                <a:latin typeface="Arial Narrow"/>
                <a:ea typeface="Batang"/>
                <a:cs typeface="Times New Roman"/>
              </a:rPr>
              <a:t>El “Contrato Ético” de Ministros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sz="3200" b="1" u="sng" dirty="0">
                <a:effectLst/>
              </a:rPr>
              <a:t>VOCACION de Dios/ PROFESION Pública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79310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248347"/>
            <a:ext cx="8686799" cy="3877815"/>
          </a:xfrm>
        </p:spPr>
        <p:txBody>
          <a:bodyPr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3200" dirty="0" smtClean="0">
                <a:latin typeface="Arial Narrow"/>
                <a:ea typeface="Times New Roman"/>
                <a:cs typeface="Times New Roman"/>
              </a:rPr>
              <a:t>Si uno es pastor:</a:t>
            </a:r>
          </a:p>
          <a:p>
            <a:pPr marL="0" marR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Calibri"/>
              <a:ea typeface="Times New Roman"/>
              <a:cs typeface="Times New Roman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s-ES_tradnl" sz="3200" dirty="0">
                <a:latin typeface="Arial Narrow"/>
                <a:ea typeface="Times New Roman"/>
                <a:cs typeface="Times New Roman"/>
              </a:rPr>
              <a:t>¿Qué promete cuando se presenta como “ministro”? 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s-ES_tradnl" sz="3200" dirty="0">
                <a:latin typeface="Arial Narrow"/>
                <a:ea typeface="Times New Roman"/>
                <a:cs typeface="Times New Roman"/>
              </a:rPr>
              <a:t>¿Qué espera la iglesia o el mundo (la sociedad) de nosotros?</a:t>
            </a:r>
            <a:endParaRPr lang="en-US" sz="2800" dirty="0">
              <a:latin typeface="Calibri"/>
              <a:ea typeface="Times New Roman"/>
              <a:cs typeface="Times New Roman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s-ES_tradnl" sz="3200" dirty="0">
                <a:latin typeface="Arial Narrow"/>
                <a:ea typeface="Times New Roman"/>
                <a:cs typeface="Times New Roman"/>
              </a:rPr>
              <a:t>¿Sirvo a Cristo o la congregación… que paga el salario?  </a:t>
            </a:r>
            <a:r>
              <a:rPr lang="es-ES_tradnl" sz="3200" dirty="0" smtClean="0">
                <a:latin typeface="Arial Narrow"/>
                <a:ea typeface="Times New Roman"/>
                <a:cs typeface="Times New Roman"/>
              </a:rPr>
              <a:t>¿Debo </a:t>
            </a:r>
            <a:r>
              <a:rPr lang="es-ES_tradnl" sz="3200" dirty="0">
                <a:latin typeface="Arial Narrow"/>
                <a:ea typeface="Times New Roman"/>
                <a:cs typeface="Times New Roman"/>
              </a:rPr>
              <a:t>predicar lo que los hermanos piden?</a:t>
            </a:r>
            <a:endParaRPr lang="en-US" sz="28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dirty="0">
                <a:latin typeface="Arial Narrow"/>
                <a:ea typeface="Times New Roman"/>
                <a:cs typeface="Times New Roman"/>
              </a:rPr>
              <a:t>Una “Profesión” anunciada se entiende como un anuncio de </a:t>
            </a:r>
            <a:r>
              <a:rPr lang="es-ES_tradnl" sz="3600" dirty="0" smtClean="0">
                <a:latin typeface="Arial Narrow"/>
                <a:ea typeface="Times New Roman"/>
                <a:cs typeface="Times New Roman"/>
              </a:rPr>
              <a:t>habilidades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064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_tradnl" sz="3200" dirty="0"/>
              <a:t>Conozcamos y logremos nuestras </a:t>
            </a:r>
            <a:r>
              <a:rPr lang="es-ES_tradnl" sz="3200" dirty="0">
                <a:solidFill>
                  <a:srgbClr val="FF0000"/>
                </a:solidFill>
              </a:rPr>
              <a:t>METAS</a:t>
            </a:r>
            <a:r>
              <a:rPr lang="es-ES_tradnl" sz="3200" dirty="0"/>
              <a:t> como ministros </a:t>
            </a:r>
            <a:endParaRPr lang="es-ES_tradnl" sz="3200" dirty="0" smtClean="0"/>
          </a:p>
          <a:p>
            <a:pPr lvl="1"/>
            <a:r>
              <a:rPr lang="es-ES_tradnl" sz="3000" dirty="0" smtClean="0"/>
              <a:t> Ganar Almas, Edificar </a:t>
            </a:r>
            <a:r>
              <a:rPr lang="es-ES_tradnl" sz="3000" dirty="0"/>
              <a:t>creyentes y </a:t>
            </a:r>
            <a:r>
              <a:rPr lang="es-ES_tradnl" sz="3000" dirty="0" smtClean="0"/>
              <a:t>glorificar </a:t>
            </a:r>
            <a:r>
              <a:rPr lang="es-ES_tradnl" sz="3000" dirty="0"/>
              <a:t>a </a:t>
            </a:r>
            <a:r>
              <a:rPr lang="es-ES_tradnl" sz="3000" dirty="0" smtClean="0"/>
              <a:t>Dios</a:t>
            </a:r>
            <a:endParaRPr lang="en-US" sz="3000" dirty="0"/>
          </a:p>
          <a:p>
            <a:pPr lvl="0"/>
            <a:r>
              <a:rPr lang="es-ES_tradnl" sz="3200" dirty="0" smtClean="0"/>
              <a:t>Conozcamos y usemos </a:t>
            </a:r>
            <a:r>
              <a:rPr lang="es-ES_tradnl" sz="3200" dirty="0">
                <a:solidFill>
                  <a:srgbClr val="FF0000"/>
                </a:solidFill>
              </a:rPr>
              <a:t>METODOS</a:t>
            </a:r>
            <a:r>
              <a:rPr lang="es-ES_tradnl" sz="3200" dirty="0"/>
              <a:t> </a:t>
            </a:r>
            <a:r>
              <a:rPr lang="es-ES_tradnl" sz="3200" dirty="0">
                <a:solidFill>
                  <a:srgbClr val="FF0000"/>
                </a:solidFill>
              </a:rPr>
              <a:t>BIBLICOS</a:t>
            </a:r>
            <a:r>
              <a:rPr lang="es-ES_tradnl" sz="3200" dirty="0"/>
              <a:t> para lograr las metas </a:t>
            </a:r>
            <a:endParaRPr lang="es-ES_tradnl" sz="3200" dirty="0" smtClean="0"/>
          </a:p>
          <a:p>
            <a:pPr lvl="2"/>
            <a:r>
              <a:rPr lang="es-ES_tradnl" sz="2800" dirty="0" smtClean="0"/>
              <a:t>Romanos 3:8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Metas y Métodos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2771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2248347"/>
            <a:ext cx="8382000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600" b="1" dirty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3600" b="1" dirty="0" smtClean="0">
                <a:latin typeface="Arial Narrow"/>
                <a:ea typeface="Batang"/>
                <a:cs typeface="Times New Roman"/>
              </a:rPr>
              <a:t>S</a:t>
            </a:r>
            <a:r>
              <a:rPr lang="es-ES_tradnl" sz="3600" b="1" u="sng" dirty="0" smtClean="0">
                <a:latin typeface="Arial Narrow"/>
                <a:ea typeface="Batang"/>
                <a:cs typeface="Times New Roman"/>
              </a:rPr>
              <a:t>abiduría </a:t>
            </a:r>
            <a:r>
              <a:rPr lang="es-ES_tradnl" sz="3600" b="1" u="sng" dirty="0">
                <a:latin typeface="Arial Narrow"/>
                <a:ea typeface="Batang"/>
                <a:cs typeface="Times New Roman"/>
              </a:rPr>
              <a:t>y habilidades “acreditadas”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3200" b="1" dirty="0" smtClean="0">
                <a:latin typeface="Arial Narrow"/>
                <a:ea typeface="Batang"/>
                <a:cs typeface="Times New Roman"/>
              </a:rPr>
              <a:t>aceptadas </a:t>
            </a:r>
            <a:r>
              <a:rPr lang="es-ES_tradnl" sz="3200" b="1" dirty="0">
                <a:latin typeface="Arial Narrow"/>
                <a:ea typeface="Batang"/>
                <a:cs typeface="Times New Roman"/>
              </a:rPr>
              <a:t>por otros “ministros” de </a:t>
            </a:r>
            <a:r>
              <a:rPr lang="es-ES_tradnl" sz="3200" b="1" dirty="0" smtClean="0">
                <a:latin typeface="Arial Narrow"/>
                <a:ea typeface="Batang"/>
                <a:cs typeface="Times New Roman"/>
              </a:rPr>
              <a:t>confianza</a:t>
            </a:r>
          </a:p>
          <a:p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 para 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“Enseñar y predicar</a:t>
            </a:r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”</a:t>
            </a:r>
          </a:p>
          <a:p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 edificar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, aconsejar, </a:t>
            </a:r>
            <a:endParaRPr lang="es-ES_tradnl" sz="3600" dirty="0" smtClean="0">
              <a:latin typeface="Arial Narrow"/>
              <a:ea typeface="Batang"/>
              <a:cs typeface="Times New Roman"/>
            </a:endParaRPr>
          </a:p>
          <a:p>
            <a:r>
              <a:rPr lang="es-ES_tradnl" sz="3600" dirty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3600" dirty="0" smtClean="0">
                <a:latin typeface="Arial Narrow"/>
                <a:ea typeface="Batang"/>
                <a:cs typeface="Times New Roman"/>
              </a:rPr>
              <a:t>enseñar </a:t>
            </a:r>
            <a:r>
              <a:rPr lang="es-ES_tradnl" sz="3600" dirty="0">
                <a:latin typeface="Arial Narrow"/>
                <a:ea typeface="Batang"/>
                <a:cs typeface="Times New Roman"/>
              </a:rPr>
              <a:t>y aplicar teología</a:t>
            </a:r>
            <a:endParaRPr lang="es-ES_tradnl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Arial Narrow"/>
                <a:ea typeface="Batang"/>
                <a:cs typeface="Times New Roman"/>
              </a:rPr>
              <a:t>1.  </a:t>
            </a:r>
            <a:r>
              <a:rPr lang="es-ES_tradnl" b="1" u="sng" dirty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Conocimientos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477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2248347"/>
            <a:ext cx="8305800" cy="387781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2.  </a:t>
            </a:r>
            <a:r>
              <a:rPr lang="es-ES_tradnl" sz="3200" b="1" u="sng" dirty="0">
                <a:latin typeface="Arial Narrow"/>
                <a:ea typeface="Batang"/>
                <a:cs typeface="Times New Roman"/>
              </a:rPr>
              <a:t>Dirección SERIA Y ESPIRITUAL de ADORACION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 y la celebración de ordenanzas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Calibri"/>
              <a:ea typeface="Batang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3.  </a:t>
            </a:r>
            <a:r>
              <a:rPr lang="es-ES_tradnl" sz="3200" b="1" u="sng" dirty="0">
                <a:latin typeface="Arial Narrow"/>
                <a:ea typeface="Batang"/>
                <a:cs typeface="Times New Roman"/>
              </a:rPr>
              <a:t>Asistencia</a:t>
            </a:r>
            <a:r>
              <a:rPr lang="es-ES_tradnl" sz="3200" u="sng" dirty="0">
                <a:latin typeface="Arial Narrow"/>
                <a:ea typeface="Batang"/>
                <a:cs typeface="Times New Roman"/>
              </a:rPr>
              <a:t> Pastoral </a:t>
            </a:r>
            <a:r>
              <a:rPr lang="es-ES_tradnl" sz="3200" b="1" i="1" u="sng" dirty="0">
                <a:latin typeface="Arial Narrow"/>
                <a:ea typeface="Batang"/>
                <a:cs typeface="Times New Roman"/>
              </a:rPr>
              <a:t>compasiva</a:t>
            </a:r>
            <a:endParaRPr lang="en-US" sz="2800" dirty="0">
              <a:latin typeface="Calibri"/>
              <a:ea typeface="Batang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latin typeface="Calibri"/>
              <a:ea typeface="Batang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3200" dirty="0">
                <a:latin typeface="Arial Narrow"/>
                <a:ea typeface="Batang"/>
                <a:cs typeface="Times New Roman"/>
              </a:rPr>
              <a:t>4.  </a:t>
            </a:r>
            <a:r>
              <a:rPr lang="es-ES_tradnl" sz="3200" b="1" u="sng" dirty="0">
                <a:latin typeface="Arial Narrow"/>
                <a:ea typeface="Batang"/>
                <a:cs typeface="Times New Roman"/>
              </a:rPr>
              <a:t>Un ejemplo de lo que es “cristiano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” – Fe, integridad, etc. que se puede imitar.  (1 </a:t>
            </a:r>
            <a:r>
              <a:rPr lang="es-ES_tradnl" sz="3200" dirty="0" err="1">
                <a:latin typeface="Arial Narrow"/>
                <a:ea typeface="Batang"/>
                <a:cs typeface="Times New Roman"/>
              </a:rPr>
              <a:t>Cor</a:t>
            </a:r>
            <a:r>
              <a:rPr lang="es-ES_tradnl" sz="3200" dirty="0">
                <a:latin typeface="Arial Narrow"/>
                <a:ea typeface="Batang"/>
                <a:cs typeface="Times New Roman"/>
              </a:rPr>
              <a:t>. 11:1)</a:t>
            </a:r>
            <a:endParaRPr lang="en-US" sz="2800" dirty="0">
              <a:effectLst/>
              <a:latin typeface="Calibri"/>
              <a:ea typeface="Batang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456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48347"/>
            <a:ext cx="8534399" cy="4304853"/>
          </a:xfrm>
        </p:spPr>
        <p:txBody>
          <a:bodyPr>
            <a:noAutofit/>
          </a:bodyPr>
          <a:lstStyle/>
          <a:p>
            <a:r>
              <a:rPr lang="es-ES_tradnl" sz="2800" dirty="0" smtClean="0"/>
              <a:t>Mateo 28:18-20  - La comisión mayor de la iglesia</a:t>
            </a:r>
          </a:p>
          <a:p>
            <a:pPr marL="342900" lvl="0" indent="-342900">
              <a:spcBef>
                <a:spcPts val="0"/>
              </a:spcBef>
              <a:buFont typeface="Symbol"/>
              <a:buChar char=""/>
            </a:pPr>
            <a:r>
              <a:rPr lang="es-ES_tradnl" sz="2800" dirty="0">
                <a:latin typeface="Arial Narrow"/>
                <a:ea typeface="Batang"/>
                <a:cs typeface="Times New Roman"/>
              </a:rPr>
              <a:t>No ofender por falta de ética de cortesía, vestidura o hablar ofensiva, etc. 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342900" lvl="0" indent="-342900">
              <a:spcBef>
                <a:spcPts val="0"/>
              </a:spcBef>
              <a:buFont typeface="Symbol"/>
              <a:buChar char=""/>
            </a:pPr>
            <a:r>
              <a:rPr lang="es-ES_tradnl" sz="2800" dirty="0">
                <a:latin typeface="Arial Narrow"/>
                <a:ea typeface="Batang"/>
                <a:cs typeface="Times New Roman"/>
              </a:rPr>
              <a:t>No “forzar” el evangelio a los que lo desprecian – “no perlas a cerdos”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s-ES_tradnl" sz="2800" dirty="0">
                <a:latin typeface="Arial Narrow"/>
                <a:ea typeface="Batang"/>
                <a:cs typeface="Times New Roman"/>
              </a:rPr>
              <a:t>No usar métodos mundanos para ganar al mundo. </a:t>
            </a: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(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Gal. 5:17)</a:t>
            </a:r>
            <a:endParaRPr lang="en-US" dirty="0">
              <a:latin typeface="Calibri"/>
              <a:ea typeface="Batang"/>
              <a:cs typeface="Times New Roman"/>
            </a:endParaRP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Courier New"/>
              <a:buChar char="o"/>
            </a:pP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No </a:t>
            </a:r>
            <a:r>
              <a:rPr lang="es-ES_tradnl" sz="2800" dirty="0">
                <a:latin typeface="Arial Narrow"/>
                <a:ea typeface="Batang"/>
                <a:cs typeface="Times New Roman"/>
              </a:rPr>
              <a:t>servir cerveza o usar su música para atraer conversos – o destruye su fin de edificación </a:t>
            </a:r>
            <a:r>
              <a:rPr lang="es-ES_tradnl" sz="2800" dirty="0" smtClean="0">
                <a:latin typeface="Arial Narrow"/>
                <a:ea typeface="Batang"/>
                <a:cs typeface="Times New Roman"/>
              </a:rPr>
              <a:t>espiritual</a:t>
            </a:r>
            <a:endParaRPr lang="en-US" sz="2400" dirty="0">
              <a:latin typeface="Calibri"/>
              <a:ea typeface="Batang"/>
              <a:cs typeface="Times New Roman"/>
            </a:endParaRPr>
          </a:p>
          <a:p>
            <a:r>
              <a:rPr lang="es-ES_tradnl" sz="2800" b="1" dirty="0">
                <a:latin typeface="Arial Narrow"/>
                <a:ea typeface="Batang"/>
                <a:cs typeface="Times New Roman"/>
              </a:rPr>
              <a:t>SI CAMBIA de teología, devuelve la </a:t>
            </a:r>
            <a:r>
              <a:rPr lang="es-ES_tradnl" sz="2800" b="1" dirty="0" smtClean="0">
                <a:latin typeface="Arial Narrow"/>
                <a:ea typeface="Batang"/>
                <a:cs typeface="Times New Roman"/>
              </a:rPr>
              <a:t>ordenación</a:t>
            </a:r>
            <a:endParaRPr lang="es-ES_trad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70156"/>
            <a:ext cx="8077200" cy="1054250"/>
          </a:xfrm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s-ES_tradnl" sz="4000" dirty="0">
                <a:latin typeface="Arial Narrow"/>
                <a:ea typeface="Batang"/>
                <a:cs typeface="Times New Roman"/>
              </a:rPr>
              <a:t>5.  </a:t>
            </a:r>
            <a:r>
              <a:rPr lang="es-ES_tradnl" sz="4000" b="1" u="sng" dirty="0">
                <a:latin typeface="Arial Narrow"/>
                <a:ea typeface="Batang"/>
                <a:cs typeface="Times New Roman"/>
              </a:rPr>
              <a:t>Evangeliza y </a:t>
            </a:r>
            <a:r>
              <a:rPr lang="es-ES_tradnl" sz="4000" b="1" u="sng" dirty="0" err="1" smtClean="0">
                <a:latin typeface="Arial Narrow"/>
                <a:ea typeface="Batang"/>
                <a:cs typeface="Times New Roman"/>
              </a:rPr>
              <a:t>discipula</a:t>
            </a:r>
            <a:r>
              <a:rPr lang="es-ES_tradnl" sz="4000" b="1" u="sng" dirty="0" smtClean="0">
                <a:latin typeface="Arial Narrow"/>
                <a:ea typeface="Batang"/>
                <a:cs typeface="Times New Roman"/>
              </a:rPr>
              <a:t> </a:t>
            </a:r>
            <a:r>
              <a:rPr lang="es-ES_tradnl" sz="4000" b="1" u="sng" dirty="0" smtClean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bíblicamente</a:t>
            </a:r>
            <a:r>
              <a:rPr lang="es-ES_tradnl" sz="4000" dirty="0" smtClean="0">
                <a:latin typeface="Arial Narrow"/>
                <a:ea typeface="Batang"/>
                <a:cs typeface="Times New Roman"/>
              </a:rPr>
              <a:t> </a:t>
            </a:r>
            <a:endParaRPr lang="en-US" sz="3600" dirty="0">
              <a:effectLst/>
              <a:latin typeface="Calibri"/>
              <a:ea typeface="Batang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8891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s-ES_tradnl" sz="4000" b="1" dirty="0">
                <a:latin typeface="Arial Narrow"/>
                <a:ea typeface="Times New Roman"/>
                <a:cs typeface="Times New Roman"/>
              </a:rPr>
              <a:t>Obediencia a la Palabra de Dios y Su gloria es más importante que el bienestar de todo el mundo.</a:t>
            </a:r>
            <a:endParaRPr lang="en-US" sz="3600" b="1" dirty="0">
              <a:latin typeface="Calibri"/>
              <a:ea typeface="Times New Roman"/>
              <a:cs typeface="Times New Roman"/>
            </a:endParaRPr>
          </a:p>
          <a:p>
            <a:pPr marL="0">
              <a:spcBef>
                <a:spcPts val="0"/>
              </a:spcBef>
            </a:pPr>
            <a:r>
              <a:rPr lang="es-ES_tradnl" sz="4000" b="1" dirty="0">
                <a:latin typeface="Arial Narrow"/>
                <a:ea typeface="Batang"/>
                <a:cs typeface="Times New Roman"/>
              </a:rPr>
              <a:t> </a:t>
            </a:r>
            <a:r>
              <a:rPr lang="es-ES_tradnl" sz="4000" b="1" dirty="0" smtClean="0">
                <a:latin typeface="Arial Narrow"/>
                <a:ea typeface="Times New Roman"/>
                <a:cs typeface="Times New Roman"/>
              </a:rPr>
              <a:t>El </a:t>
            </a:r>
            <a:r>
              <a:rPr lang="es-ES_tradnl" sz="4000" b="1" dirty="0">
                <a:latin typeface="Arial Narrow"/>
                <a:ea typeface="Times New Roman"/>
                <a:cs typeface="Times New Roman"/>
              </a:rPr>
              <a:t>bienestar de la iglesia es más importante que la ambición del pastor.</a:t>
            </a:r>
            <a:endParaRPr lang="en-US" sz="3600" b="1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u="sng" dirty="0">
                <a:highlight>
                  <a:srgbClr val="FFFF00"/>
                </a:highlight>
                <a:latin typeface="Arial Narrow"/>
                <a:ea typeface="Batang"/>
                <a:cs typeface="Times New Roman"/>
              </a:rPr>
              <a:t>Prioridades</a:t>
            </a:r>
            <a:r>
              <a:rPr lang="es-ES_tradnl" b="1" u="sng" dirty="0">
                <a:latin typeface="Arial Narrow"/>
                <a:ea typeface="Batang"/>
                <a:cs typeface="Times New Roman"/>
              </a:rPr>
              <a:t> ETICAS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2549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48347"/>
            <a:ext cx="8305799" cy="3877815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s-ES_tradnl" sz="3600" dirty="0" smtClean="0">
                <a:latin typeface="Arial Narrow"/>
                <a:ea typeface="Times New Roman"/>
                <a:cs typeface="Times New Roman"/>
              </a:rPr>
              <a:t>Si no puede </a:t>
            </a:r>
            <a:r>
              <a:rPr lang="es-ES_tradnl" sz="3600" dirty="0">
                <a:latin typeface="Arial Narrow"/>
                <a:ea typeface="Times New Roman"/>
                <a:cs typeface="Times New Roman"/>
              </a:rPr>
              <a:t>servir, </a:t>
            </a:r>
            <a:endParaRPr lang="es-ES_tradnl" sz="3600" dirty="0" smtClean="0">
              <a:latin typeface="Arial Narrow"/>
              <a:ea typeface="Times New Roman"/>
              <a:cs typeface="Times New Roman"/>
            </a:endParaRPr>
          </a:p>
          <a:p>
            <a:pPr marL="754380" lvl="1" indent="-342900">
              <a:spcBef>
                <a:spcPts val="0"/>
              </a:spcBef>
              <a:buFont typeface="Symbol"/>
              <a:buChar char=""/>
            </a:pPr>
            <a:r>
              <a:rPr lang="es-ES_tradnl" sz="3200" dirty="0" smtClean="0">
                <a:latin typeface="Arial Narrow"/>
                <a:ea typeface="Times New Roman"/>
                <a:cs typeface="Times New Roman"/>
              </a:rPr>
              <a:t>debería </a:t>
            </a:r>
            <a:r>
              <a:rPr lang="es-ES_tradnl" sz="3200" dirty="0">
                <a:latin typeface="Arial Narrow"/>
                <a:ea typeface="Times New Roman"/>
                <a:cs typeface="Times New Roman"/>
              </a:rPr>
              <a:t>dejar la obra a otro llamado para hacerla </a:t>
            </a:r>
            <a:endParaRPr lang="es-ES_tradnl" sz="3200" dirty="0" smtClean="0">
              <a:latin typeface="Arial Narrow"/>
              <a:ea typeface="Times New Roman"/>
              <a:cs typeface="Times New Roman"/>
            </a:endParaRPr>
          </a:p>
          <a:p>
            <a:pPr marL="754380" lvl="1" indent="-342900">
              <a:spcBef>
                <a:spcPts val="0"/>
              </a:spcBef>
              <a:buFont typeface="Symbol"/>
              <a:buChar char=""/>
            </a:pPr>
            <a:r>
              <a:rPr lang="es-ES_tradnl" sz="3200" dirty="0" smtClean="0">
                <a:latin typeface="Arial Narrow"/>
                <a:ea typeface="Times New Roman"/>
                <a:cs typeface="Times New Roman"/>
              </a:rPr>
              <a:t>o buscar </a:t>
            </a:r>
            <a:r>
              <a:rPr lang="es-ES_tradnl" sz="3200" dirty="0">
                <a:latin typeface="Arial Narrow"/>
                <a:ea typeface="Times New Roman"/>
                <a:cs typeface="Times New Roman"/>
              </a:rPr>
              <a:t>un ayudante y dejarle a hacer lo que uno no puede </a:t>
            </a:r>
            <a:r>
              <a:rPr lang="es-ES_tradnl" sz="3200" dirty="0" smtClean="0">
                <a:latin typeface="Arial Narrow"/>
                <a:ea typeface="Times New Roman"/>
                <a:cs typeface="Times New Roman"/>
              </a:rPr>
              <a:t>hacer.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s-ES_tradnl" sz="3600" dirty="0" smtClean="0">
                <a:latin typeface="Arial Narrow"/>
                <a:ea typeface="Times New Roman"/>
                <a:cs typeface="Times New Roman"/>
              </a:rPr>
              <a:t>Entrenar </a:t>
            </a:r>
            <a:r>
              <a:rPr lang="es-ES_tradnl" sz="3600" dirty="0">
                <a:latin typeface="Arial Narrow"/>
                <a:ea typeface="Times New Roman"/>
                <a:cs typeface="Times New Roman"/>
              </a:rPr>
              <a:t>a otros o buscar a </a:t>
            </a:r>
            <a:r>
              <a:rPr lang="es-ES_tradnl" sz="3600" dirty="0" smtClean="0">
                <a:latin typeface="Arial Narrow"/>
                <a:ea typeface="Times New Roman"/>
                <a:cs typeface="Times New Roman"/>
              </a:rPr>
              <a:t>otros a servir.</a:t>
            </a:r>
            <a:endParaRPr lang="en-US" sz="3200" dirty="0">
              <a:latin typeface="Calibri"/>
              <a:ea typeface="Times New Roman"/>
              <a:cs typeface="Times New Roman"/>
            </a:endParaRPr>
          </a:p>
          <a:p>
            <a:pPr lvl="1"/>
            <a:r>
              <a:rPr lang="es-ES_tradnl" sz="3000" dirty="0" smtClean="0">
                <a:latin typeface="Arial Narrow"/>
                <a:ea typeface="Batang"/>
                <a:cs typeface="Times New Roman"/>
              </a:rPr>
              <a:t>Ahorra </a:t>
            </a:r>
            <a:r>
              <a:rPr lang="es-ES_tradnl" sz="3000" dirty="0">
                <a:latin typeface="Arial Narrow"/>
                <a:ea typeface="Batang"/>
                <a:cs typeface="Times New Roman"/>
              </a:rPr>
              <a:t>para </a:t>
            </a:r>
            <a:r>
              <a:rPr lang="es-ES_tradnl" sz="3000" dirty="0" smtClean="0">
                <a:latin typeface="Arial Narrow"/>
                <a:ea typeface="Batang"/>
                <a:cs typeface="Times New Roman"/>
              </a:rPr>
              <a:t>sostener al </a:t>
            </a:r>
            <a:r>
              <a:rPr lang="es-ES_tradnl" sz="3000" dirty="0">
                <a:latin typeface="Arial Narrow"/>
                <a:ea typeface="Batang"/>
                <a:cs typeface="Times New Roman"/>
              </a:rPr>
              <a:t>pastor fiel cuando se jubila. </a:t>
            </a:r>
            <a:endParaRPr lang="es-ES_tradnl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dirty="0">
                <a:latin typeface="Arial Narrow"/>
                <a:ea typeface="Times New Roman"/>
                <a:cs typeface="Times New Roman"/>
              </a:rPr>
              <a:t>Si </a:t>
            </a:r>
            <a:r>
              <a:rPr lang="es-ES_tradnl" sz="2800" b="1" i="1" dirty="0">
                <a:latin typeface="Arial Narrow"/>
                <a:ea typeface="Times New Roman"/>
                <a:cs typeface="Times New Roman"/>
              </a:rPr>
              <a:t>el pastor es demasiado incapacitado o ausente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3531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2248347"/>
            <a:ext cx="8063752" cy="38778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_tradnl" sz="2800" dirty="0" smtClean="0"/>
              <a:t>ORAR es mas importante que predicar</a:t>
            </a:r>
          </a:p>
          <a:p>
            <a:pPr>
              <a:lnSpc>
                <a:spcPct val="150000"/>
              </a:lnSpc>
            </a:pPr>
            <a:r>
              <a:rPr lang="es-ES_tradnl" sz="2800" dirty="0" smtClean="0"/>
              <a:t>Predicar es mas importante que administrar</a:t>
            </a:r>
          </a:p>
          <a:p>
            <a:pPr>
              <a:lnSpc>
                <a:spcPct val="150000"/>
              </a:lnSpc>
            </a:pPr>
            <a:r>
              <a:rPr lang="es-ES_tradnl" sz="2800" dirty="0" smtClean="0"/>
              <a:t>La FAMILIA es mas importante que la iglesia</a:t>
            </a:r>
          </a:p>
          <a:p>
            <a:pPr>
              <a:lnSpc>
                <a:spcPct val="150000"/>
              </a:lnSpc>
            </a:pPr>
            <a:r>
              <a:rPr lang="es-ES_tradnl" sz="2800" dirty="0" smtClean="0"/>
              <a:t>FIDELIDAD es mas importante que habilidad</a:t>
            </a:r>
          </a:p>
          <a:p>
            <a:pPr>
              <a:lnSpc>
                <a:spcPct val="150000"/>
              </a:lnSpc>
            </a:pPr>
            <a:r>
              <a:rPr lang="es-ES_tradnl" sz="2800" dirty="0" smtClean="0"/>
              <a:t>AMOR es mas importante que competencia</a:t>
            </a:r>
            <a:endParaRPr lang="es-ES_tradn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70156"/>
            <a:ext cx="7911353" cy="1054250"/>
          </a:xfrm>
        </p:spPr>
        <p:txBody>
          <a:bodyPr/>
          <a:lstStyle/>
          <a:p>
            <a:r>
              <a:rPr lang="es-ES_tradnl" dirty="0" smtClean="0"/>
              <a:t>Prioridades ministeriales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2511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401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El “Contrato Ético” de Ministros</vt:lpstr>
      <vt:lpstr>Una “Profesión” anunciada se entiende como un anuncio de habilidades </vt:lpstr>
      <vt:lpstr>Metas y Métodos</vt:lpstr>
      <vt:lpstr>1.  Conocimientos</vt:lpstr>
      <vt:lpstr>PowerPoint Presentation</vt:lpstr>
      <vt:lpstr>5.  Evangeliza y discipula bíblicamente </vt:lpstr>
      <vt:lpstr>Prioridades ETICAS</vt:lpstr>
      <vt:lpstr>Si el pastor es demasiado incapacitado o ausente </vt:lpstr>
      <vt:lpstr>Prioridades ministeriales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“Contrato Ético” de Ministros</dc:title>
  <dc:creator>Iglesia Biblica Bautista Ant</dc:creator>
  <cp:lastModifiedBy>Iglesia Biblica Bautista Ant</cp:lastModifiedBy>
  <cp:revision>1</cp:revision>
  <dcterms:created xsi:type="dcterms:W3CDTF">2011-10-28T00:33:07Z</dcterms:created>
  <dcterms:modified xsi:type="dcterms:W3CDTF">2011-10-28T00:36:14Z</dcterms:modified>
</cp:coreProperties>
</file>