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845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F19F76F-C8DA-43D7-B3F3-0E23929A1F03}" type="datetimeFigureOut">
              <a:rPr lang="es-ES_tradnl"/>
              <a:pPr>
                <a:defRPr/>
              </a:pPr>
              <a:t>28/06/2011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_tradnl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s-ES_tradnl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0B6ED62-2B7C-49F0-9AB4-933DE2C5E5D7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25594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_tradnl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F34BCB9-BF20-4961-A611-55E674AECE4E}" type="slidenum">
              <a:rPr lang="es-ES_tradnl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s-ES_tradnl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_tradnl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20A2260-5B80-4B07-95B9-C4F7AD92CC6F}" type="slidenum">
              <a:rPr lang="es-ES_tradnl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s-ES_tradnl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_tradnl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FBB721E-52F2-48E6-9FED-857AF0BE51C1}" type="slidenum">
              <a:rPr lang="es-ES_tradnl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s-ES_tradnl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_tradnl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F154AA6-5FAB-4000-BD85-D87467630D59}" type="slidenum">
              <a:rPr lang="es-ES_tradnl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s-ES_tradnl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_tradnl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27087D0-299A-464F-9B59-47AF658E9133}" type="slidenum">
              <a:rPr lang="es-ES_tradnl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s-ES_tradnl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_tradnl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2031C3B-B9D1-48E3-B726-57D65816CF22}" type="slidenum">
              <a:rPr lang="es-ES_tradnl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s-ES_tradnl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_tradnl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738A046-9C7F-45E0-8B5D-A7CAA1A8D8CA}" type="slidenum">
              <a:rPr lang="es-ES_tradnl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s-ES_tradnl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_tradnl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FD41193-1CFC-4E03-8120-21177352C052}" type="slidenum">
              <a:rPr lang="es-ES_tradnl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s-ES_tradnl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_tradnl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0269B15-29F5-49EA-9E06-46FF4129D1BC}" type="slidenum">
              <a:rPr lang="es-ES_tradnl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s-ES_tradnl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_tradnl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22F99ED-9065-49F4-90E7-3A5001EAE8C9}" type="slidenum">
              <a:rPr lang="es-ES_tradnl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s-ES_tradnl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_tradnl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44F1353-5195-4BCC-BB7B-1D4DE8D10EDA}" type="slidenum">
              <a:rPr lang="es-ES_tradnl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s-ES_tradnl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_tradnl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EBD32EF-31C8-49CE-9A99-B883BF058B48}" type="slidenum">
              <a:rPr lang="es-ES_tradnl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s-ES_tradnl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oriz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333"/>
          <a:stretch>
            <a:fillRect/>
          </a:stretch>
        </p:blipFill>
        <p:spPr bwMode="auto">
          <a:xfrm>
            <a:off x="0" y="0"/>
            <a:ext cx="9144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/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1EC6A-3536-462D-904F-843E53EF6D29}" type="datetimeFigureOut">
              <a:rPr lang="es-ES_tradnl"/>
              <a:pPr>
                <a:defRPr/>
              </a:pPr>
              <a:t>28/06/2011</a:t>
            </a:fld>
            <a:endParaRPr lang="es-ES_trad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56DEE-EDE0-4E2E-A868-223ACF00F6E1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72659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B896F-4E91-4461-8109-A836F6326A29}" type="datetimeFigureOut">
              <a:rPr lang="es-ES_tradnl"/>
              <a:pPr>
                <a:defRPr/>
              </a:pPr>
              <a:t>28/06/2011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2BDB4-7446-46D0-8FAA-F27485124A7B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85882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1477F-00EE-49B3-B09D-389413FA4E16}" type="datetimeFigureOut">
              <a:rPr lang="es-ES_tradnl"/>
              <a:pPr>
                <a:defRPr/>
              </a:pPr>
              <a:t>28/06/2011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C5B77-2B2D-4FCF-885F-B51C54255566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53014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420ED-BCC2-411C-984A-2D12121894AA}" type="datetimeFigureOut">
              <a:rPr lang="es-ES_tradnl"/>
              <a:pPr>
                <a:defRPr/>
              </a:pPr>
              <a:t>28/06/2011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2C066-9998-4083-AB53-A39B2F4B8A92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14262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/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1014C-09DA-4669-A410-C24B9AAB3D44}" type="datetimeFigureOut">
              <a:rPr lang="es-ES_tradnl"/>
              <a:pPr>
                <a:defRPr/>
              </a:pPr>
              <a:t>28/06/2011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EA9C3-9965-4014-AE9B-C55FE399B4F6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28180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2575E-FFA1-4299-B23C-A3281B7D3A9E}" type="datetimeFigureOut">
              <a:rPr lang="es-ES_tradnl"/>
              <a:pPr>
                <a:defRPr/>
              </a:pPr>
              <a:t>28/06/2011</a:t>
            </a:fld>
            <a:endParaRPr lang="es-ES_trad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3D105-8019-42C2-8DE8-B28CF364C39C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59465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/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/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133D7-A89D-4F08-A706-FC1222228D8C}" type="datetimeFigureOut">
              <a:rPr lang="es-ES_tradnl"/>
              <a:pPr>
                <a:defRPr/>
              </a:pPr>
              <a:t>28/06/2011</a:t>
            </a:fld>
            <a:endParaRPr lang="es-ES_tradn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BD362-A9D4-49C3-B973-F73D8B4ECD35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70690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27CDA-0A9A-459C-90E6-2AC2C6F6C578}" type="datetimeFigureOut">
              <a:rPr lang="es-ES_tradnl"/>
              <a:pPr>
                <a:defRPr/>
              </a:pPr>
              <a:t>28/06/2011</a:t>
            </a:fld>
            <a:endParaRPr lang="es-ES_trad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51F8C-041A-450A-B5EB-F4CE26D0D173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76080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8D370-54A5-47FE-A9D6-A5A546F162E3}" type="datetimeFigureOut">
              <a:rPr lang="es-ES_tradnl"/>
              <a:pPr>
                <a:defRPr/>
              </a:pPr>
              <a:t>28/06/2011</a:t>
            </a:fld>
            <a:endParaRPr lang="es-ES_tradn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20BE3-46A5-4251-B710-41ABBE155618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74621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C48A5-8BB7-471B-A06B-6DDB47526852}" type="datetimeFigureOut">
              <a:rPr lang="es-ES_tradnl"/>
              <a:pPr>
                <a:defRPr/>
              </a:pPr>
              <a:t>28/06/2011</a:t>
            </a:fld>
            <a:endParaRPr lang="es-ES_trad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CAF63-6EEB-4C10-9672-80486DC8CE87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20581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horiz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/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48EFF-3255-47FE-9CFA-4627509C6C64}" type="datetimeFigureOut">
              <a:rPr lang="es-ES_tradnl"/>
              <a:pPr>
                <a:defRPr/>
              </a:pPr>
              <a:t>28/06/2011</a:t>
            </a:fld>
            <a:endParaRPr lang="es-ES_tradnl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7478D-FC5C-4BF7-A33F-CA128F1BF34E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85680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horizon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trike="noStrike" spc="60" baseline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C8A0159-92A8-4B6C-821F-FD07BABF8070}" type="datetimeFigureOut">
              <a:rPr lang="es-ES_tradnl"/>
              <a:pPr>
                <a:defRPr/>
              </a:pPr>
              <a:t>28/06/2011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cap="all" spc="60" baseline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aseline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74A199-C6A6-4BA7-850D-8AF167D4115F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64" r:id="rId2"/>
    <p:sldLayoutId id="2147483673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4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all" spc="5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rtl="0" fontAlgn="base">
        <a:spcBef>
          <a:spcPct val="20000"/>
        </a:spcBef>
        <a:spcAft>
          <a:spcPts val="600"/>
        </a:spcAft>
        <a:buClr>
          <a:schemeClr val="tx2"/>
        </a:buClr>
        <a:buFont typeface="Arial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ts val="600"/>
        </a:spcAft>
        <a:buClr>
          <a:schemeClr val="tx2"/>
        </a:buClr>
        <a:buFont typeface="Arial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ts val="600"/>
        </a:spcAft>
        <a:buClr>
          <a:schemeClr val="tx2"/>
        </a:buClr>
        <a:buFont typeface="Arial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ts val="600"/>
        </a:spcAft>
        <a:buClr>
          <a:schemeClr val="tx2"/>
        </a:buClr>
        <a:buFont typeface="Arial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ts val="600"/>
        </a:spcAft>
        <a:buClr>
          <a:schemeClr val="tx2"/>
        </a:buClr>
        <a:buFont typeface="Arial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fontAlgn="auto">
              <a:buFont typeface="Arial" pitchFamily="34" charset="0"/>
              <a:buNone/>
              <a:defRPr/>
            </a:pPr>
            <a:r>
              <a:rPr lang="es-ES" sz="3200" b="1" dirty="0"/>
              <a:t>Tropiezos de Pastores: </a:t>
            </a:r>
            <a:endParaRPr lang="es-ES" sz="3200" b="1" dirty="0" smtClean="0"/>
          </a:p>
          <a:p>
            <a:pPr fontAlgn="auto">
              <a:buFont typeface="Arial" pitchFamily="34" charset="0"/>
              <a:buNone/>
              <a:defRPr/>
            </a:pPr>
            <a:r>
              <a:rPr lang="es-ES_tradnl" sz="3200" b="1" dirty="0" smtClean="0"/>
              <a:t>3 </a:t>
            </a:r>
            <a:r>
              <a:rPr lang="es-ES_tradnl" sz="3200" b="1" dirty="0"/>
              <a:t>Tentaciones Ministeriales que perjudican moralidad y ética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8188"/>
            <a:ext cx="7772400" cy="14700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ES_tradnl" sz="4000" b="1" dirty="0" smtClean="0"/>
              <a:t>Peligros en contra de la ética ministerial</a:t>
            </a:r>
            <a:endParaRPr lang="es-ES_tradnl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ES" sz="3200" b="1" dirty="0">
                <a:ea typeface="Batang"/>
                <a:cs typeface="Times New Roman"/>
              </a:rPr>
              <a:t>6.   LETARGIA ESPIRITUAL.   2 Pedro 3:18</a:t>
            </a:r>
            <a:r>
              <a:rPr lang="en-US" sz="2800" dirty="0">
                <a:latin typeface="Calibri"/>
                <a:ea typeface="Batang"/>
                <a:cs typeface="Times New Roman"/>
              </a:rPr>
              <a:t/>
            </a:r>
            <a:br>
              <a:rPr lang="en-US" sz="2800" dirty="0">
                <a:latin typeface="Calibri"/>
                <a:ea typeface="Batang"/>
                <a:cs typeface="Times New Roman"/>
              </a:rPr>
            </a:b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3600" dirty="0" smtClean="0">
                <a:ea typeface="Batang"/>
                <a:cs typeface="Times New Roman"/>
              </a:rPr>
              <a:t>Viene </a:t>
            </a:r>
            <a:r>
              <a:rPr lang="es-ES" sz="3600" dirty="0">
                <a:ea typeface="Batang"/>
                <a:cs typeface="Times New Roman"/>
              </a:rPr>
              <a:t>de no pasar tiempo “íntimo” con Dios o tratar la Biblia como un mero libro de texto. </a:t>
            </a:r>
            <a:endParaRPr lang="es-ES" sz="3600" dirty="0" smtClean="0">
              <a:ea typeface="Batang"/>
              <a:cs typeface="Times New Roman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3600" dirty="0" smtClean="0">
                <a:ea typeface="Batang"/>
                <a:cs typeface="Times New Roman"/>
              </a:rPr>
              <a:t>Lo </a:t>
            </a:r>
            <a:r>
              <a:rPr lang="es-ES" sz="3600" dirty="0">
                <a:ea typeface="Batang"/>
                <a:cs typeface="Times New Roman"/>
              </a:rPr>
              <a:t>mejor que un líder puede hacer por </a:t>
            </a:r>
            <a:r>
              <a:rPr lang="es-ES" sz="3600" dirty="0" smtClean="0">
                <a:ea typeface="Batang"/>
                <a:cs typeface="Times New Roman"/>
              </a:rPr>
              <a:t>la obra </a:t>
            </a:r>
            <a:r>
              <a:rPr lang="es-ES" sz="3600" dirty="0">
                <a:ea typeface="Batang"/>
                <a:cs typeface="Times New Roman"/>
              </a:rPr>
              <a:t>es guardar una relación íntima con Dios.</a:t>
            </a:r>
            <a:endParaRPr lang="en-US" sz="3200" dirty="0">
              <a:latin typeface="Calibri"/>
              <a:ea typeface="Batang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ES" sz="3200" b="1" dirty="0">
                <a:ea typeface="Batang"/>
                <a:cs typeface="Times New Roman"/>
              </a:rPr>
              <a:t>7.  NEGLIGENCIA DE LA </a:t>
            </a:r>
            <a:r>
              <a:rPr lang="es-ES" sz="3200" b="1" dirty="0">
                <a:solidFill>
                  <a:schemeClr val="bg2"/>
                </a:solidFill>
                <a:highlight>
                  <a:srgbClr val="FFFF00"/>
                </a:highlight>
                <a:ea typeface="Batang"/>
                <a:cs typeface="Times New Roman"/>
              </a:rPr>
              <a:t>FAMILIA</a:t>
            </a:r>
            <a:endParaRPr lang="es-ES_tradnl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fontAlgn="auto">
              <a:buFont typeface="Arial" pitchFamily="34" charset="0"/>
              <a:buChar char="•"/>
              <a:defRPr/>
            </a:pPr>
            <a:r>
              <a:rPr lang="es-ES" sz="3200" dirty="0"/>
              <a:t>T. Roosevelt dijo: “No puedo controlar a mi hija y ser Presidente a la vez.”</a:t>
            </a:r>
            <a:endParaRPr lang="en-US" sz="3200" dirty="0"/>
          </a:p>
          <a:p>
            <a:pPr fontAlgn="auto">
              <a:buFont typeface="Arial" pitchFamily="34" charset="0"/>
              <a:buChar char="•"/>
              <a:defRPr/>
            </a:pPr>
            <a:r>
              <a:rPr lang="es-ES" sz="3200" dirty="0"/>
              <a:t>Un evangelista famoso no había estado con su familia por unos meses y cuando una tía le mostró un bebé, preguntó de quién era … y la tía le dijo que era </a:t>
            </a:r>
            <a:r>
              <a:rPr lang="es-ES" sz="3200" u="sng" dirty="0"/>
              <a:t>su</a:t>
            </a:r>
            <a:r>
              <a:rPr lang="es-ES" sz="3200" dirty="0"/>
              <a:t> </a:t>
            </a:r>
            <a:r>
              <a:rPr lang="es-ES" sz="3200" u="sng" dirty="0"/>
              <a:t>hija</a:t>
            </a:r>
            <a:r>
              <a:rPr lang="es-ES" sz="3200" dirty="0"/>
              <a:t>.  La niña lloró por la tía esa noche, pues no reconoció a sus padres.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ES" sz="3200" b="1" dirty="0">
                <a:ea typeface="Batang"/>
                <a:cs typeface="Times New Roman"/>
              </a:rPr>
              <a:t>8.	DESCUIDO DE LA ADMINISTRACION del Ministerio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Symbol"/>
              <a:buChar char=""/>
              <a:defRPr/>
            </a:pPr>
            <a:r>
              <a:rPr lang="es-ES" sz="3200" dirty="0">
                <a:ea typeface="Times New Roman"/>
                <a:cs typeface="Times New Roman"/>
              </a:rPr>
              <a:t>Muchos líderes son “visionarios” y no se preocupan lo suficiente de manejar los detalles para lograr el cumplimiento de la visión. Ven el fin del camino, pero no observan el nivel de gas y aceite. Así que el carro se descompone antes de llegar al destino.</a:t>
            </a:r>
            <a:endParaRPr lang="en-US" sz="2800" dirty="0">
              <a:latin typeface="Calibri"/>
              <a:ea typeface="Times New Roman"/>
              <a:cs typeface="Times New Roman"/>
            </a:endParaRPr>
          </a:p>
          <a:p>
            <a:pPr fontAlgn="auto">
              <a:buFont typeface="Arial" pitchFamily="34" charset="0"/>
              <a:buChar char="•"/>
              <a:defRPr/>
            </a:pPr>
            <a:r>
              <a:rPr lang="es-ES" sz="3200" dirty="0">
                <a:ea typeface="Batang"/>
                <a:cs typeface="Times New Roman"/>
              </a:rPr>
              <a:t>Muchos no enfrentan la resolución de conflictos, una comunicación apropiada, </a:t>
            </a:r>
            <a:r>
              <a:rPr lang="es-ES" sz="3200" dirty="0" err="1">
                <a:ea typeface="Batang"/>
                <a:cs typeface="Times New Roman"/>
              </a:rPr>
              <a:t>etc</a:t>
            </a:r>
            <a:endParaRPr lang="es-ES_tradn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ES_tradnl" dirty="0" smtClean="0"/>
              <a:t>tres peligros  de pastores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fontAlgn="auto">
              <a:buFont typeface="Arial" pitchFamily="34" charset="0"/>
              <a:buChar char="•"/>
              <a:defRPr/>
            </a:pPr>
            <a:r>
              <a:rPr lang="es-ES_tradnl" sz="4400" dirty="0" smtClean="0"/>
              <a:t>FAMA</a:t>
            </a:r>
          </a:p>
          <a:p>
            <a:pPr fontAlgn="auto">
              <a:buFont typeface="Arial" pitchFamily="34" charset="0"/>
              <a:buChar char="•"/>
              <a:defRPr/>
            </a:pPr>
            <a:endParaRPr lang="es-ES_tradnl" sz="3200" dirty="0"/>
          </a:p>
          <a:p>
            <a:pPr fontAlgn="auto">
              <a:buFont typeface="Arial" pitchFamily="34" charset="0"/>
              <a:buChar char="•"/>
              <a:defRPr/>
            </a:pPr>
            <a:r>
              <a:rPr lang="es-ES_tradnl" sz="4400" dirty="0" smtClean="0"/>
              <a:t>FINANZAS</a:t>
            </a:r>
          </a:p>
          <a:p>
            <a:pPr fontAlgn="auto">
              <a:buFont typeface="Arial" pitchFamily="34" charset="0"/>
              <a:buChar char="•"/>
              <a:defRPr/>
            </a:pPr>
            <a:endParaRPr lang="es-ES_tradnl" sz="2800" dirty="0"/>
          </a:p>
          <a:p>
            <a:pPr fontAlgn="auto">
              <a:buFont typeface="Arial" pitchFamily="34" charset="0"/>
              <a:buChar char="•"/>
              <a:defRPr/>
            </a:pPr>
            <a:r>
              <a:rPr lang="es-ES_tradnl" sz="4400" dirty="0" smtClean="0"/>
              <a:t>FALDAS</a:t>
            </a:r>
            <a:endParaRPr lang="es-ES_tradnl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ES_tradnl" sz="4000" b="1" dirty="0"/>
              <a:t>Pastor Debe Ser </a:t>
            </a:r>
            <a:r>
              <a:rPr lang="es-ES_tradnl" sz="4000" b="1" dirty="0">
                <a:solidFill>
                  <a:srgbClr val="FFFF00"/>
                </a:solidFill>
              </a:rPr>
              <a:t>Motivado</a:t>
            </a:r>
            <a:r>
              <a:rPr lang="es-ES_tradnl" sz="4000" b="1" dirty="0"/>
              <a:t> por </a:t>
            </a:r>
            <a:endParaRPr lang="es-ES_tradnl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fontAlgn="auto">
              <a:buFont typeface="Arial" pitchFamily="34" charset="0"/>
              <a:buChar char="•"/>
              <a:defRPr/>
            </a:pPr>
            <a:r>
              <a:rPr lang="es-ES_tradnl" sz="3200" b="1" u="sng" dirty="0">
                <a:solidFill>
                  <a:srgbClr val="FFFF00"/>
                </a:solidFill>
              </a:rPr>
              <a:t>OBLIGACIÓN</a:t>
            </a:r>
            <a:r>
              <a:rPr lang="es-ES_tradnl" sz="3200" b="1" u="sng" dirty="0"/>
              <a:t> – SENTIDO DE </a:t>
            </a:r>
            <a:r>
              <a:rPr lang="es-ES_tradnl" sz="3200" b="1" u="sng" dirty="0">
                <a:solidFill>
                  <a:srgbClr val="FFFF00"/>
                </a:solidFill>
              </a:rPr>
              <a:t>DEBER</a:t>
            </a:r>
            <a:r>
              <a:rPr lang="es-ES_tradnl" sz="3200" dirty="0"/>
              <a:t>. </a:t>
            </a:r>
            <a:endParaRPr lang="es-ES_tradnl" sz="3200" dirty="0" smtClean="0"/>
          </a:p>
          <a:p>
            <a:pPr lvl="2" fontAlgn="auto">
              <a:buFont typeface="Arial" pitchFamily="34" charset="0"/>
              <a:buChar char="•"/>
              <a:defRPr/>
            </a:pPr>
            <a:r>
              <a:rPr lang="es-ES_tradnl" sz="3200" i="1" dirty="0" smtClean="0"/>
              <a:t>1 </a:t>
            </a:r>
            <a:r>
              <a:rPr lang="es-ES_tradnl" sz="3200" i="1" dirty="0"/>
              <a:t>Corintios 9:16; Romanos 1:14. </a:t>
            </a:r>
            <a:endParaRPr lang="en-US" sz="3200" i="1" dirty="0"/>
          </a:p>
          <a:p>
            <a:pPr fontAlgn="auto">
              <a:buFont typeface="Arial" pitchFamily="34" charset="0"/>
              <a:buChar char="•"/>
              <a:defRPr/>
            </a:pPr>
            <a:r>
              <a:rPr lang="es-ES_tradnl" sz="3200" b="1" u="sng" dirty="0">
                <a:solidFill>
                  <a:srgbClr val="FFFF00"/>
                </a:solidFill>
              </a:rPr>
              <a:t>AMOR</a:t>
            </a:r>
            <a:r>
              <a:rPr lang="es-ES_tradnl" sz="3200" dirty="0"/>
              <a:t>.  2 Corintios 5:14. </a:t>
            </a:r>
            <a:endParaRPr lang="en-US" sz="3200" dirty="0"/>
          </a:p>
          <a:p>
            <a:pPr fontAlgn="auto">
              <a:buFont typeface="Arial" pitchFamily="34" charset="0"/>
              <a:buChar char="•"/>
              <a:defRPr/>
            </a:pPr>
            <a:r>
              <a:rPr lang="es-ES_tradnl" sz="3200" b="1" u="sng" dirty="0" smtClean="0">
                <a:solidFill>
                  <a:srgbClr val="FFFF00"/>
                </a:solidFill>
              </a:rPr>
              <a:t>RESPONSABILIDAD</a:t>
            </a:r>
            <a:endParaRPr lang="es-ES_tradnl" sz="3200" dirty="0" smtClean="0"/>
          </a:p>
          <a:p>
            <a:pPr lvl="1" fontAlgn="auto">
              <a:buFont typeface="Arial" pitchFamily="34" charset="0"/>
              <a:buChar char="•"/>
              <a:defRPr/>
            </a:pPr>
            <a:r>
              <a:rPr lang="es-ES_tradnl" sz="3200" dirty="0" smtClean="0"/>
              <a:t>2 </a:t>
            </a:r>
            <a:r>
              <a:rPr lang="es-ES_tradnl" sz="3200" dirty="0" err="1" smtClean="0"/>
              <a:t>Corint</a:t>
            </a:r>
            <a:r>
              <a:rPr lang="es-ES_tradnl" sz="3200" dirty="0" smtClean="0"/>
              <a:t> </a:t>
            </a:r>
            <a:r>
              <a:rPr lang="es-ES_tradnl" sz="3200" dirty="0"/>
              <a:t>5:10; Hebreos 13:17, Hechos 20:24. </a:t>
            </a:r>
            <a:endParaRPr lang="es-ES_tradnl" sz="3200" dirty="0" smtClean="0"/>
          </a:p>
          <a:p>
            <a:pPr fontAlgn="auto">
              <a:buFont typeface="Arial" pitchFamily="34" charset="0"/>
              <a:buChar char="•"/>
              <a:defRPr/>
            </a:pPr>
            <a:r>
              <a:rPr lang="es-ES_tradnl" sz="3200" dirty="0" smtClean="0"/>
              <a:t>El </a:t>
            </a:r>
            <a:r>
              <a:rPr lang="es-ES_tradnl" sz="3200" dirty="0"/>
              <a:t>pastor dará cuenta a Dios de su ministerio.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ES" b="1" u="sng" dirty="0"/>
              <a:t>mantenerse ético y evitar los peligros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fontAlgn="auto">
              <a:buFont typeface="Arial" pitchFamily="34" charset="0"/>
              <a:buChar char="•"/>
              <a:defRPr/>
            </a:pPr>
            <a:r>
              <a:rPr lang="es-ES" sz="2800" b="1" dirty="0"/>
              <a:t>Estar </a:t>
            </a:r>
            <a:r>
              <a:rPr lang="es-ES" sz="2800" b="1" dirty="0">
                <a:solidFill>
                  <a:srgbClr val="FFFF00"/>
                </a:solidFill>
              </a:rPr>
              <a:t>consciente de peligros </a:t>
            </a:r>
            <a:r>
              <a:rPr lang="es-ES" sz="2800" b="1" dirty="0"/>
              <a:t>(Recuerda: somos más vulnerables en nuestros puntos más fuertes; pero todos tenemos “el pecado que nos asedia”. </a:t>
            </a:r>
            <a:r>
              <a:rPr lang="es-ES" sz="2800" b="1" dirty="0" smtClean="0"/>
              <a:t>(</a:t>
            </a:r>
            <a:r>
              <a:rPr lang="es-ES" sz="2800" b="1" dirty="0" err="1" smtClean="0"/>
              <a:t>Heb</a:t>
            </a:r>
            <a:r>
              <a:rPr lang="es-ES" sz="2800" b="1" dirty="0"/>
              <a:t>. 12</a:t>
            </a:r>
            <a:r>
              <a:rPr lang="es-ES" sz="2800" b="1" dirty="0" smtClean="0"/>
              <a:t>).</a:t>
            </a:r>
          </a:p>
          <a:p>
            <a:pPr fontAlgn="auto">
              <a:buFont typeface="Arial" pitchFamily="34" charset="0"/>
              <a:buChar char="•"/>
              <a:defRPr/>
            </a:pPr>
            <a:endParaRPr lang="en-US" sz="1050" b="1" dirty="0"/>
          </a:p>
          <a:p>
            <a:pPr fontAlgn="auto">
              <a:buFont typeface="Arial" pitchFamily="34" charset="0"/>
              <a:buChar char="•"/>
              <a:defRPr/>
            </a:pPr>
            <a:r>
              <a:rPr lang="es-ES" sz="2800" b="1" dirty="0">
                <a:solidFill>
                  <a:srgbClr val="FFFF00"/>
                </a:solidFill>
              </a:rPr>
              <a:t>Establecer barreras, reglamentos </a:t>
            </a:r>
            <a:r>
              <a:rPr lang="es-ES" sz="2800" b="1" dirty="0"/>
              <a:t>y normas personales. </a:t>
            </a:r>
            <a:endParaRPr lang="es-ES" sz="2800" b="1" dirty="0" smtClean="0"/>
          </a:p>
          <a:p>
            <a:pPr fontAlgn="auto">
              <a:buFont typeface="Arial" pitchFamily="34" charset="0"/>
              <a:buChar char="•"/>
              <a:defRPr/>
            </a:pPr>
            <a:endParaRPr lang="en-US" sz="1600" b="1" dirty="0"/>
          </a:p>
          <a:p>
            <a:pPr fontAlgn="auto">
              <a:buFont typeface="Arial" pitchFamily="34" charset="0"/>
              <a:buChar char="•"/>
              <a:defRPr/>
            </a:pPr>
            <a:r>
              <a:rPr lang="es-ES" sz="2800" b="1" dirty="0">
                <a:solidFill>
                  <a:srgbClr val="FFFF00"/>
                </a:solidFill>
              </a:rPr>
              <a:t>Establecer “contabilidad” con otros</a:t>
            </a:r>
            <a:r>
              <a:rPr lang="es-ES" sz="2800" b="1" dirty="0" smtClean="0"/>
              <a:t>. (esposa!)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ES" sz="3200" dirty="0">
                <a:ea typeface="Batang"/>
                <a:cs typeface="Times New Roman"/>
              </a:rPr>
              <a:t>1.  </a:t>
            </a:r>
            <a:r>
              <a:rPr lang="es-ES" sz="3200" b="1" u="sng" dirty="0">
                <a:solidFill>
                  <a:schemeClr val="bg2"/>
                </a:solidFill>
                <a:highlight>
                  <a:srgbClr val="FFFF00"/>
                </a:highlight>
                <a:ea typeface="Batang"/>
                <a:cs typeface="Times New Roman"/>
              </a:rPr>
              <a:t>ORGULLO</a:t>
            </a:r>
            <a:r>
              <a:rPr lang="es-ES" sz="3200" dirty="0">
                <a:ea typeface="Batang"/>
                <a:cs typeface="Times New Roman"/>
              </a:rPr>
              <a:t>  </a:t>
            </a:r>
            <a:r>
              <a:rPr lang="es-ES" sz="3200" dirty="0" smtClean="0">
                <a:ea typeface="Batang"/>
                <a:cs typeface="Times New Roman"/>
              </a:rPr>
              <a:t/>
            </a:r>
            <a:br>
              <a:rPr lang="es-ES" sz="3200" dirty="0" smtClean="0">
                <a:ea typeface="Batang"/>
                <a:cs typeface="Times New Roman"/>
              </a:rPr>
            </a:br>
            <a:r>
              <a:rPr lang="es-ES" sz="3200" dirty="0" err="1" smtClean="0">
                <a:ea typeface="Batang"/>
                <a:cs typeface="Times New Roman"/>
              </a:rPr>
              <a:t>ProV.</a:t>
            </a:r>
            <a:r>
              <a:rPr lang="es-ES" sz="3200" dirty="0" smtClean="0">
                <a:ea typeface="Batang"/>
                <a:cs typeface="Times New Roman"/>
              </a:rPr>
              <a:t> </a:t>
            </a:r>
            <a:r>
              <a:rPr lang="es-ES" sz="3200" dirty="0">
                <a:ea typeface="Batang"/>
                <a:cs typeface="Times New Roman"/>
              </a:rPr>
              <a:t>6:16-17; 27:2 - “que otro te alabe</a:t>
            </a:r>
            <a:r>
              <a:rPr lang="es-ES" sz="3200" dirty="0" smtClean="0">
                <a:ea typeface="Batang"/>
                <a:cs typeface="Times New Roman"/>
              </a:rPr>
              <a:t>”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fontAlgn="auto">
              <a:buFont typeface="Arial" pitchFamily="34" charset="0"/>
              <a:buChar char="•"/>
              <a:defRPr/>
            </a:pPr>
            <a:r>
              <a:rPr lang="es-ES" sz="4000" b="1" dirty="0">
                <a:ea typeface="Batang"/>
                <a:cs typeface="Times New Roman"/>
              </a:rPr>
              <a:t>La influencia de la </a:t>
            </a:r>
            <a:r>
              <a:rPr lang="es-ES" sz="4000" b="1" u="sng" dirty="0" smtClean="0">
                <a:ea typeface="Batang"/>
                <a:cs typeface="Times New Roman"/>
              </a:rPr>
              <a:t>POSICION</a:t>
            </a:r>
          </a:p>
          <a:p>
            <a:pPr fontAlgn="auto">
              <a:buFont typeface="Arial" pitchFamily="34" charset="0"/>
              <a:buChar char="•"/>
              <a:defRPr/>
            </a:pPr>
            <a:endParaRPr lang="es-ES" sz="4000" b="1" u="sng" dirty="0">
              <a:ea typeface="Batang"/>
              <a:cs typeface="Times New Roman"/>
            </a:endParaRPr>
          </a:p>
          <a:p>
            <a:pPr fontAlgn="auto">
              <a:buFont typeface="Arial" pitchFamily="34" charset="0"/>
              <a:buChar char="•"/>
              <a:defRPr/>
            </a:pPr>
            <a:r>
              <a:rPr lang="es-ES" sz="3600" b="1" dirty="0"/>
              <a:t>La influencia del </a:t>
            </a:r>
            <a:r>
              <a:rPr lang="es-ES" sz="3600" b="1" u="sng" dirty="0" smtClean="0"/>
              <a:t>PODER</a:t>
            </a:r>
          </a:p>
          <a:p>
            <a:pPr fontAlgn="auto">
              <a:buFont typeface="Arial" pitchFamily="34" charset="0"/>
              <a:buChar char="•"/>
              <a:defRPr/>
            </a:pPr>
            <a:endParaRPr lang="es-ES" sz="3600" b="1" u="sng" dirty="0"/>
          </a:p>
          <a:p>
            <a:pPr fontAlgn="auto">
              <a:buFont typeface="Arial" pitchFamily="34" charset="0"/>
              <a:buChar char="•"/>
              <a:defRPr/>
            </a:pPr>
            <a:r>
              <a:rPr lang="es-ES" sz="3600" b="1" dirty="0"/>
              <a:t>La influencia de la </a:t>
            </a:r>
            <a:r>
              <a:rPr lang="es-ES" sz="3600" b="1" u="sng" dirty="0"/>
              <a:t>PERSONALIDAD</a:t>
            </a:r>
            <a:r>
              <a:rPr lang="es-ES" sz="3600" b="1" dirty="0"/>
              <a:t> </a:t>
            </a:r>
            <a:endParaRPr lang="es-ES_tradn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ES" b="1" dirty="0"/>
              <a:t>2.  </a:t>
            </a:r>
            <a:r>
              <a:rPr lang="es-ES" b="1" u="sng" dirty="0"/>
              <a:t>PECADO</a:t>
            </a:r>
            <a:r>
              <a:rPr lang="es-ES" b="1" dirty="0"/>
              <a:t> SEXUAL</a:t>
            </a:r>
            <a:r>
              <a:rPr lang="es-ES" dirty="0"/>
              <a:t> 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(</a:t>
            </a:r>
            <a:r>
              <a:rPr lang="es-ES" dirty="0"/>
              <a:t>inmoralidad) (1 </a:t>
            </a:r>
            <a:r>
              <a:rPr lang="es-ES" dirty="0" err="1"/>
              <a:t>Cor</a:t>
            </a:r>
            <a:r>
              <a:rPr lang="es-ES" dirty="0"/>
              <a:t>. 6)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1000" y="1600200"/>
            <a:ext cx="8153400" cy="4800600"/>
          </a:xfrm>
        </p:spPr>
        <p:txBody>
          <a:bodyPr>
            <a:noAutofit/>
          </a:bodyPr>
          <a:lstStyle/>
          <a:p>
            <a:pPr marL="0" indent="0" fontAlgn="auto">
              <a:buFont typeface="Arial" pitchFamily="34" charset="0"/>
              <a:buNone/>
              <a:defRPr/>
            </a:pPr>
            <a:r>
              <a:rPr lang="es-ES" sz="2400" i="1" dirty="0"/>
              <a:t>Ética de cómo tratar a un pastor en adulterio, abusador de niños, o divorciado</a:t>
            </a:r>
            <a:endParaRPr lang="en-US" sz="2400" dirty="0"/>
          </a:p>
          <a:p>
            <a:pPr fontAlgn="auto">
              <a:buFont typeface="Arial" pitchFamily="34" charset="0"/>
              <a:buChar char="•"/>
              <a:defRPr/>
            </a:pPr>
            <a:r>
              <a:rPr lang="es-ES" sz="2400" dirty="0"/>
              <a:t>¿Hay más posibilidad de restauración al ministerio en un caso que en otro de estos casos?</a:t>
            </a:r>
            <a:endParaRPr lang="en-US" sz="2400" dirty="0"/>
          </a:p>
          <a:p>
            <a:pPr fontAlgn="auto">
              <a:buFont typeface="Arial" pitchFamily="34" charset="0"/>
              <a:buChar char="•"/>
              <a:defRPr/>
            </a:pPr>
            <a:r>
              <a:rPr lang="es-ES" sz="2400" dirty="0"/>
              <a:t>¿Hasta qué punto puede estar restaurado?  </a:t>
            </a:r>
            <a:endParaRPr lang="en-US" sz="2400" dirty="0"/>
          </a:p>
          <a:p>
            <a:pPr fontAlgn="auto">
              <a:buFont typeface="Arial" pitchFamily="34" charset="0"/>
              <a:buChar char="•"/>
              <a:defRPr/>
            </a:pPr>
            <a:r>
              <a:rPr lang="es-ES" sz="2400" dirty="0"/>
              <a:t>¿Puede ser un pastor otra vez?  ¿En otra ciudad?</a:t>
            </a:r>
            <a:endParaRPr lang="en-US" sz="2400" dirty="0"/>
          </a:p>
          <a:p>
            <a:pPr fontAlgn="auto">
              <a:buFont typeface="Arial" pitchFamily="34" charset="0"/>
              <a:buChar char="•"/>
              <a:defRPr/>
            </a:pPr>
            <a:r>
              <a:rPr lang="es-ES" sz="2400" dirty="0"/>
              <a:t>¿Puede ser un consejero?</a:t>
            </a:r>
            <a:endParaRPr lang="en-US" sz="2400" dirty="0"/>
          </a:p>
          <a:p>
            <a:pPr fontAlgn="auto">
              <a:buFont typeface="Arial" pitchFamily="34" charset="0"/>
              <a:buChar char="•"/>
              <a:defRPr/>
            </a:pPr>
            <a:r>
              <a:rPr lang="es-ES" sz="2400" dirty="0"/>
              <a:t>¿Es más ético comunicar la verdad a otra iglesia o esconderlo de ellos, especialmente cuando piden un informe de su carácter?</a:t>
            </a:r>
            <a:endParaRPr lang="en-US" sz="2400" dirty="0"/>
          </a:p>
          <a:p>
            <a:pPr fontAlgn="auto">
              <a:buFont typeface="Arial" pitchFamily="34" charset="0"/>
              <a:buChar char="•"/>
              <a:defRPr/>
            </a:pPr>
            <a:r>
              <a:rPr lang="es-ES" sz="2400" dirty="0"/>
              <a:t>¿Se debe decir algo si no piden un informe?</a:t>
            </a:r>
            <a:endParaRPr lang="es-ES_tradn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ES" b="1" i="1" dirty="0"/>
              <a:t>3.  ACTITUDES</a:t>
            </a:r>
            <a:r>
              <a:rPr lang="es-ES" b="1" dirty="0"/>
              <a:t> </a:t>
            </a:r>
            <a:r>
              <a:rPr lang="es-ES" b="1" u="sng" dirty="0" smtClean="0"/>
              <a:t>NEGATIVAS</a:t>
            </a:r>
            <a:r>
              <a:rPr lang="es-ES" b="1" dirty="0" smtClean="0"/>
              <a:t> del pastor </a:t>
            </a:r>
            <a:br>
              <a:rPr lang="es-ES" b="1" dirty="0" smtClean="0"/>
            </a:br>
            <a:r>
              <a:rPr lang="es-ES" sz="2400" cap="none" dirty="0" smtClean="0"/>
              <a:t>criticas y </a:t>
            </a:r>
            <a:r>
              <a:rPr lang="es-ES" sz="2400" cap="none" dirty="0"/>
              <a:t>amarguras con </a:t>
            </a:r>
            <a:r>
              <a:rPr lang="es-ES" sz="2400" cap="none" dirty="0" smtClean="0"/>
              <a:t>híper-sensibilidad </a:t>
            </a:r>
            <a:r>
              <a:rPr lang="es-ES" sz="2400" cap="none" dirty="0"/>
              <a:t>y miedo de </a:t>
            </a:r>
            <a:r>
              <a:rPr lang="es-ES" sz="2400" cap="none" dirty="0" smtClean="0"/>
              <a:t>críticos  </a:t>
            </a:r>
            <a:endParaRPr lang="es-ES_tradnl" sz="2400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1000" y="1600200"/>
            <a:ext cx="8458200" cy="4572000"/>
          </a:xfrm>
        </p:spPr>
        <p:txBody>
          <a:bodyPr>
            <a:noAutofit/>
          </a:bodyPr>
          <a:lstStyle/>
          <a:p>
            <a:pPr fontAlgn="auto">
              <a:buFont typeface="Arial" pitchFamily="34" charset="0"/>
              <a:buChar char="•"/>
              <a:defRPr/>
            </a:pPr>
            <a:r>
              <a:rPr lang="es-ES" sz="2800" b="1" dirty="0"/>
              <a:t>Algunos grupos no reconocen a un líder hasta que sale … muchas veces echado fuera por la crítica de la gente que ahora le reconoce como un </a:t>
            </a:r>
            <a:r>
              <a:rPr lang="es-ES" sz="2800" b="1" dirty="0" smtClean="0"/>
              <a:t>líder </a:t>
            </a:r>
            <a:r>
              <a:rPr lang="es-ES" sz="2800" b="1" dirty="0"/>
              <a:t>… </a:t>
            </a:r>
            <a:endParaRPr lang="es-ES" sz="2800" b="1" dirty="0" smtClean="0"/>
          </a:p>
          <a:p>
            <a:pPr marL="0" indent="0" fontAlgn="auto">
              <a:buFont typeface="Arial" pitchFamily="34" charset="0"/>
              <a:buNone/>
              <a:defRPr/>
            </a:pPr>
            <a:r>
              <a:rPr lang="es-ES" sz="2800" b="1" dirty="0"/>
              <a:t>	</a:t>
            </a:r>
            <a:r>
              <a:rPr lang="es-ES" sz="2800" b="1" dirty="0" smtClean="0"/>
              <a:t>y </a:t>
            </a:r>
            <a:r>
              <a:rPr lang="es-ES" sz="2800" b="1" dirty="0"/>
              <a:t>edifican un monumento para </a:t>
            </a:r>
            <a:r>
              <a:rPr lang="es-ES" sz="2800" b="1" dirty="0" smtClean="0"/>
              <a:t>él </a:t>
            </a:r>
          </a:p>
          <a:p>
            <a:pPr marL="0" indent="0" fontAlgn="auto">
              <a:buFont typeface="Arial" pitchFamily="34" charset="0"/>
              <a:buNone/>
              <a:defRPr/>
            </a:pPr>
            <a:r>
              <a:rPr lang="es-ES" sz="2800" b="1" dirty="0"/>
              <a:t>	</a:t>
            </a:r>
            <a:r>
              <a:rPr lang="es-ES" sz="2800" b="1" dirty="0" smtClean="0"/>
              <a:t>con </a:t>
            </a:r>
            <a:r>
              <a:rPr lang="es-ES" sz="2800" b="1" dirty="0"/>
              <a:t>las piedras que le tiraron durante su </a:t>
            </a:r>
            <a:r>
              <a:rPr lang="es-ES" sz="2800" b="1" dirty="0" smtClean="0"/>
              <a:t>vida</a:t>
            </a:r>
          </a:p>
          <a:p>
            <a:pPr fontAlgn="auto">
              <a:buFont typeface="Arial" pitchFamily="34" charset="0"/>
              <a:buChar char="•"/>
              <a:defRPr/>
            </a:pPr>
            <a:endParaRPr lang="es-ES_tradnl" sz="1050" b="1" dirty="0" smtClean="0"/>
          </a:p>
          <a:p>
            <a:pPr fontAlgn="auto">
              <a:buFont typeface="Arial" pitchFamily="34" charset="0"/>
              <a:buChar char="•"/>
              <a:defRPr/>
            </a:pPr>
            <a:r>
              <a:rPr lang="es-ES" sz="2800" b="1" dirty="0">
                <a:solidFill>
                  <a:srgbClr val="FFFF00"/>
                </a:solidFill>
              </a:rPr>
              <a:t>Tenemos menos problemas si la gente nos </a:t>
            </a:r>
            <a:r>
              <a:rPr lang="es-ES" sz="2800" b="1" u="sng" dirty="0">
                <a:solidFill>
                  <a:srgbClr val="FFFF00"/>
                </a:solidFill>
              </a:rPr>
              <a:t>critica</a:t>
            </a:r>
            <a:r>
              <a:rPr lang="es-ES" sz="2800" b="1" dirty="0">
                <a:solidFill>
                  <a:srgbClr val="FFFF00"/>
                </a:solidFill>
              </a:rPr>
              <a:t> cuando estamos </a:t>
            </a:r>
            <a:r>
              <a:rPr lang="es-ES" sz="2800" b="1" u="sng" dirty="0">
                <a:solidFill>
                  <a:srgbClr val="FFFF00"/>
                </a:solidFill>
              </a:rPr>
              <a:t>en</a:t>
            </a:r>
            <a:r>
              <a:rPr lang="es-ES" sz="2800" b="1" dirty="0">
                <a:solidFill>
                  <a:srgbClr val="FFFF00"/>
                </a:solidFill>
              </a:rPr>
              <a:t> la voluntad de Dios, </a:t>
            </a:r>
            <a:r>
              <a:rPr lang="es-ES" sz="2800" b="1" dirty="0" smtClean="0">
                <a:solidFill>
                  <a:srgbClr val="FFFF00"/>
                </a:solidFill>
              </a:rPr>
              <a:t>que </a:t>
            </a:r>
            <a:r>
              <a:rPr lang="es-ES" sz="2800" b="1" dirty="0">
                <a:solidFill>
                  <a:srgbClr val="FFFF00"/>
                </a:solidFill>
              </a:rPr>
              <a:t>cuando la gente nos </a:t>
            </a:r>
            <a:r>
              <a:rPr lang="es-ES" sz="2800" b="1" u="sng" dirty="0">
                <a:solidFill>
                  <a:srgbClr val="FFFF00"/>
                </a:solidFill>
              </a:rPr>
              <a:t>alaba</a:t>
            </a:r>
            <a:r>
              <a:rPr lang="es-ES" sz="2800" b="1" dirty="0">
                <a:solidFill>
                  <a:srgbClr val="FFFF00"/>
                </a:solidFill>
              </a:rPr>
              <a:t> cuando estamos </a:t>
            </a:r>
            <a:r>
              <a:rPr lang="es-ES" sz="2800" b="1" u="sng" dirty="0">
                <a:solidFill>
                  <a:srgbClr val="FFFF00"/>
                </a:solidFill>
              </a:rPr>
              <a:t>fuera</a:t>
            </a:r>
            <a:r>
              <a:rPr lang="es-ES" sz="2800" b="1" dirty="0">
                <a:solidFill>
                  <a:srgbClr val="FFFF00"/>
                </a:solidFill>
              </a:rPr>
              <a:t> de Su voluntad</a:t>
            </a:r>
            <a:endParaRPr lang="es-ES_tradnl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ES" sz="3200" b="1" dirty="0">
                <a:ea typeface="Batang"/>
                <a:cs typeface="Times New Roman"/>
              </a:rPr>
              <a:t>4.  </a:t>
            </a:r>
            <a:r>
              <a:rPr lang="es-ES" sz="3200" b="1" dirty="0">
                <a:solidFill>
                  <a:schemeClr val="bg2"/>
                </a:solidFill>
                <a:highlight>
                  <a:srgbClr val="FFFF00"/>
                </a:highlight>
                <a:ea typeface="Batang"/>
                <a:cs typeface="Times New Roman"/>
              </a:rPr>
              <a:t>AVARICIA</a:t>
            </a:r>
            <a:r>
              <a:rPr lang="es-ES" sz="3200" dirty="0">
                <a:solidFill>
                  <a:schemeClr val="bg2"/>
                </a:solidFill>
                <a:ea typeface="Batang"/>
                <a:cs typeface="Times New Roman"/>
              </a:rPr>
              <a:t> </a:t>
            </a:r>
            <a:r>
              <a:rPr lang="es-ES" sz="3200" dirty="0">
                <a:ea typeface="Batang"/>
                <a:cs typeface="Times New Roman"/>
              </a:rPr>
              <a:t>(1 Tim. 3:6)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fontAlgn="auto">
              <a:buFont typeface="Arial" pitchFamily="34" charset="0"/>
              <a:buChar char="•"/>
              <a:defRPr/>
            </a:pPr>
            <a:r>
              <a:rPr lang="es-ES" sz="3200" b="1" dirty="0"/>
              <a:t>Muchos quieren la fama o la seguridad de tener riquezas más que tener las posesiones que las riquezas puedan </a:t>
            </a:r>
            <a:r>
              <a:rPr lang="es-ES" sz="3200" b="1" dirty="0" smtClean="0"/>
              <a:t>comprar.</a:t>
            </a:r>
            <a:endParaRPr lang="es-ES_tradnl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ES" sz="3200" b="1" dirty="0">
                <a:ea typeface="Batang"/>
                <a:cs typeface="Times New Roman"/>
              </a:rPr>
              <a:t>5.  PEREZA </a:t>
            </a:r>
            <a:r>
              <a:rPr lang="es-ES" sz="3200" b="1" dirty="0">
                <a:solidFill>
                  <a:schemeClr val="bg2"/>
                </a:solidFill>
                <a:highlight>
                  <a:srgbClr val="FFFF00"/>
                </a:highlight>
                <a:ea typeface="Batang"/>
                <a:cs typeface="Times New Roman"/>
              </a:rPr>
              <a:t>MENTAL</a:t>
            </a:r>
            <a:r>
              <a:rPr lang="es-ES_tradnl" sz="3200" dirty="0">
                <a:solidFill>
                  <a:schemeClr val="bg2"/>
                </a:solidFill>
                <a:ea typeface="Batang"/>
                <a:cs typeface="Times New Roman"/>
              </a:rPr>
              <a:t> </a:t>
            </a:r>
            <a:r>
              <a:rPr lang="es-ES_tradnl" sz="3200" dirty="0">
                <a:ea typeface="Batang"/>
                <a:cs typeface="Times New Roman"/>
              </a:rPr>
              <a:t>(1Ped. 3:15)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fontAlgn="auto">
              <a:buFont typeface="Arial" pitchFamily="34" charset="0"/>
              <a:buChar char="•"/>
              <a:defRPr/>
            </a:pPr>
            <a:r>
              <a:rPr lang="es-ES" sz="3200" dirty="0"/>
              <a:t>Buenos líderes nunca dejan de aprender nuevas cosas para ayudar en la solución de problemas – una parte importante del liderazgo.</a:t>
            </a:r>
            <a:endParaRPr lang="en-US" sz="3200" dirty="0"/>
          </a:p>
          <a:p>
            <a:pPr fontAlgn="auto">
              <a:buFont typeface="Arial" pitchFamily="34" charset="0"/>
              <a:buChar char="•"/>
              <a:defRPr/>
            </a:pPr>
            <a:r>
              <a:rPr lang="es-ES" sz="3200" dirty="0"/>
              <a:t>Además, un líder tiene que mantenerse alerto y sabio, y el estudio ayuda para eso.</a:t>
            </a:r>
            <a:endParaRPr lang="en-US" sz="3200" dirty="0"/>
          </a:p>
          <a:p>
            <a:pPr fontAlgn="auto">
              <a:buFont typeface="Arial" pitchFamily="34" charset="0"/>
              <a:buChar char="•"/>
              <a:defRPr/>
            </a:pPr>
            <a:r>
              <a:rPr lang="es-ES" sz="3200" dirty="0"/>
              <a:t>Líderes planean regularmente … no solo reaccionan según la necesidad del momento.</a:t>
            </a:r>
            <a:endParaRPr lang="es-ES_tradnl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1338</TotalTime>
  <Words>573</Words>
  <Application>Microsoft Office PowerPoint</Application>
  <PresentationFormat>On-screen Show (4:3)</PresentationFormat>
  <Paragraphs>69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 Narrow</vt:lpstr>
      <vt:lpstr>Arial</vt:lpstr>
      <vt:lpstr>Calibri</vt:lpstr>
      <vt:lpstr>Batang</vt:lpstr>
      <vt:lpstr>Times New Roman</vt:lpstr>
      <vt:lpstr>Symbol</vt:lpstr>
      <vt:lpstr>Horizon</vt:lpstr>
      <vt:lpstr>Peligros en contra de la ética ministerial</vt:lpstr>
      <vt:lpstr>tres peligros  de pastores</vt:lpstr>
      <vt:lpstr>Pastor Debe Ser Motivado por </vt:lpstr>
      <vt:lpstr>mantenerse ético y evitar los peligros</vt:lpstr>
      <vt:lpstr>1.  ORGULLO   ProV. 6:16-17; 27:2 - “que otro te alabe”</vt:lpstr>
      <vt:lpstr>2.  PECADO SEXUAL  (inmoralidad) (1 Cor. 6)</vt:lpstr>
      <vt:lpstr>3.  ACTITUDES NEGATIVAS del pastor  criticas y amarguras con híper-sensibilidad y miedo de críticos  </vt:lpstr>
      <vt:lpstr>4.  AVARICIA (1 Tim. 3:6)</vt:lpstr>
      <vt:lpstr>5.  PEREZA MENTAL (1Ped. 3:15)</vt:lpstr>
      <vt:lpstr>6.   LETARGIA ESPIRITUAL.   2 Pedro 3:18 </vt:lpstr>
      <vt:lpstr>7.  NEGLIGENCIA DE LA FAMILIA</vt:lpstr>
      <vt:lpstr>8. DESCUIDO DE LA ADMINISTRACION del Ministerio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Peligros en contra de la ética ministerial</dc:title>
  <dc:creator>Pastor's Laptop</dc:creator>
  <cp:lastModifiedBy>Pastor's Laptop</cp:lastModifiedBy>
  <cp:revision>4</cp:revision>
  <dcterms:created xsi:type="dcterms:W3CDTF">2011-06-29T02:39:36Z</dcterms:created>
  <dcterms:modified xsi:type="dcterms:W3CDTF">2011-06-30T02:15:10Z</dcterms:modified>
</cp:coreProperties>
</file>