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0" d="100"/>
          <a:sy n="30" d="100"/>
        </p:scale>
        <p:origin x="-78" y="-8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C3B60-DBC9-442C-8D36-CF7803DBDD6F}" type="datetimeFigureOut">
              <a:rPr lang="es-ES_tradnl" smtClean="0"/>
              <a:t>13/09/2011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7D70A-4AF5-4634-803F-B28AE4CE2C5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57942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7D70A-4AF5-4634-803F-B28AE4CE2C5C}" type="slidenum">
              <a:rPr lang="es-ES_tradnl" smtClean="0"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602809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7D70A-4AF5-4634-803F-B28AE4CE2C5C}" type="slidenum">
              <a:rPr lang="es-ES_tradnl" smtClean="0"/>
              <a:t>10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146500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7D70A-4AF5-4634-803F-B28AE4CE2C5C}" type="slidenum">
              <a:rPr lang="es-ES_tradnl" smtClean="0"/>
              <a:t>11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11323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7D70A-4AF5-4634-803F-B28AE4CE2C5C}" type="slidenum">
              <a:rPr lang="es-ES_tradnl" smtClean="0"/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42054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7D70A-4AF5-4634-803F-B28AE4CE2C5C}" type="slidenum">
              <a:rPr lang="es-ES_tradnl" smtClean="0"/>
              <a:t>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18875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7D70A-4AF5-4634-803F-B28AE4CE2C5C}" type="slidenum">
              <a:rPr lang="es-ES_tradnl" smtClean="0"/>
              <a:t>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201182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7D70A-4AF5-4634-803F-B28AE4CE2C5C}" type="slidenum">
              <a:rPr lang="es-ES_tradnl" smtClean="0"/>
              <a:t>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608887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7D70A-4AF5-4634-803F-B28AE4CE2C5C}" type="slidenum">
              <a:rPr lang="es-ES_tradnl" smtClean="0"/>
              <a:t>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467664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7D70A-4AF5-4634-803F-B28AE4CE2C5C}" type="slidenum">
              <a:rPr lang="es-ES_tradnl" smtClean="0"/>
              <a:t>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32560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7D70A-4AF5-4634-803F-B28AE4CE2C5C}" type="slidenum">
              <a:rPr lang="es-ES_tradnl" smtClean="0"/>
              <a:t>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745589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7D70A-4AF5-4634-803F-B28AE4CE2C5C}" type="slidenum">
              <a:rPr lang="es-ES_tradnl" smtClean="0"/>
              <a:t>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86488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1160-A8BB-493C-864B-D556315CB04E}" type="datetimeFigureOut">
              <a:rPr lang="es-ES_tradnl" smtClean="0"/>
              <a:t>13/09/2011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29449-34E7-4392-B1EB-1480B93689EC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1160-A8BB-493C-864B-D556315CB04E}" type="datetimeFigureOut">
              <a:rPr lang="es-ES_tradnl" smtClean="0"/>
              <a:t>13/09/2011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29449-34E7-4392-B1EB-1480B93689EC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1160-A8BB-493C-864B-D556315CB04E}" type="datetimeFigureOut">
              <a:rPr lang="es-ES_tradnl" smtClean="0"/>
              <a:t>13/09/2011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29449-34E7-4392-B1EB-1480B93689EC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1160-A8BB-493C-864B-D556315CB04E}" type="datetimeFigureOut">
              <a:rPr lang="es-ES_tradnl" smtClean="0"/>
              <a:t>13/09/2011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29449-34E7-4392-B1EB-1480B93689EC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1160-A8BB-493C-864B-D556315CB04E}" type="datetimeFigureOut">
              <a:rPr lang="es-ES_tradnl" smtClean="0"/>
              <a:t>13/09/2011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29449-34E7-4392-B1EB-1480B93689EC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1160-A8BB-493C-864B-D556315CB04E}" type="datetimeFigureOut">
              <a:rPr lang="es-ES_tradnl" smtClean="0"/>
              <a:t>13/09/2011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29449-34E7-4392-B1EB-1480B93689EC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1160-A8BB-493C-864B-D556315CB04E}" type="datetimeFigureOut">
              <a:rPr lang="es-ES_tradnl" smtClean="0"/>
              <a:t>13/09/2011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29449-34E7-4392-B1EB-1480B93689EC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1160-A8BB-493C-864B-D556315CB04E}" type="datetimeFigureOut">
              <a:rPr lang="es-ES_tradnl" smtClean="0"/>
              <a:t>13/09/2011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29449-34E7-4392-B1EB-1480B93689EC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1160-A8BB-493C-864B-D556315CB04E}" type="datetimeFigureOut">
              <a:rPr lang="es-ES_tradnl" smtClean="0"/>
              <a:t>13/09/2011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29449-34E7-4392-B1EB-1480B93689EC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1160-A8BB-493C-864B-D556315CB04E}" type="datetimeFigureOut">
              <a:rPr lang="es-ES_tradnl" smtClean="0"/>
              <a:t>13/09/2011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29449-34E7-4392-B1EB-1480B93689EC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1160-A8BB-493C-864B-D556315CB04E}" type="datetimeFigureOut">
              <a:rPr lang="es-ES_tradnl" smtClean="0"/>
              <a:t>13/09/2011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29449-34E7-4392-B1EB-1480B93689EC}" type="slidenum">
              <a:rPr lang="es-ES_tradnl" smtClean="0"/>
              <a:t>‹#›</a:t>
            </a:fld>
            <a:endParaRPr lang="es-ES_tradnl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1DFD1160-A8BB-493C-864B-D556315CB04E}" type="datetimeFigureOut">
              <a:rPr lang="es-ES_tradnl" smtClean="0"/>
              <a:t>13/09/2011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A5729449-34E7-4392-B1EB-1480B93689EC}" type="slidenum">
              <a:rPr lang="es-ES_tradnl" smtClean="0"/>
              <a:t>‹#›</a:t>
            </a:fld>
            <a:endParaRPr lang="es-ES_tradnl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b="1" u="sng" dirty="0">
                <a:latin typeface="Arial Narrow"/>
                <a:ea typeface="Batang"/>
                <a:cs typeface="Times New Roman"/>
              </a:rPr>
              <a:t>Bases y Determinaciones de lo que es “ETICO</a:t>
            </a:r>
            <a:r>
              <a:rPr lang="es-ES_tradnl" b="1" dirty="0" smtClean="0">
                <a:latin typeface="Arial Narrow"/>
                <a:ea typeface="Batang"/>
                <a:cs typeface="Times New Roman"/>
              </a:rPr>
              <a:t>”</a:t>
            </a:r>
            <a:endParaRPr lang="es-ES_trad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b="1" dirty="0">
                <a:latin typeface="Arial Narrow"/>
                <a:ea typeface="Batang"/>
                <a:cs typeface="Times New Roman"/>
              </a:rPr>
              <a:t>Mucho se determina por ver lo NEGATIVO (“Poco ético”) y compararlo a los POSITIVO</a:t>
            </a:r>
            <a:r>
              <a:rPr lang="es-ES_tradnl" dirty="0">
                <a:latin typeface="Arial Narrow"/>
                <a:ea typeface="Batang"/>
                <a:cs typeface="Times New Roman"/>
              </a:rPr>
              <a:t> (como en Proverbios).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45316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MAYOR DA</a:t>
            </a:r>
            <a:r>
              <a:rPr lang="es-ES_tradnl" b="1" dirty="0" smtClean="0">
                <a:latin typeface="Arial Narrow"/>
                <a:ea typeface="Batang"/>
                <a:cs typeface="Times New Roman"/>
              </a:rPr>
              <a:t>ÑO y MAYOR BIEN HECHO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ES_tradnl" sz="2400" b="1" u="sng" dirty="0">
                <a:latin typeface="Arial Narrow"/>
                <a:ea typeface="Times New Roman"/>
                <a:cs typeface="Times New Roman"/>
              </a:rPr>
              <a:t>5.  Lo que edifica y anima más en contraste a LO QUE DAÑA MÁS</a:t>
            </a:r>
            <a:endParaRPr lang="en-US" sz="2400" dirty="0">
              <a:latin typeface="Calibri"/>
              <a:ea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Calibri"/>
              <a:ea typeface="Batang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ES_tradnl" sz="2400" b="1" u="sng" dirty="0">
                <a:latin typeface="Arial Narrow"/>
                <a:ea typeface="Times New Roman"/>
                <a:cs typeface="Times New Roman"/>
              </a:rPr>
              <a:t>6.  MOTIVOS y ACTITUDES detrás de las acciones: para ayudar a otros o a ti mismo</a:t>
            </a:r>
            <a:endParaRPr lang="en-US" sz="2400" dirty="0">
              <a:latin typeface="Calibri"/>
              <a:ea typeface="Times New Roman"/>
              <a:cs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400" dirty="0" smtClean="0">
                <a:latin typeface="Arial Narrow"/>
                <a:ea typeface="Batang"/>
                <a:cs typeface="Times New Roman"/>
              </a:rPr>
              <a:t>	Inverso </a:t>
            </a:r>
            <a:r>
              <a:rPr lang="es-ES_tradnl" sz="2400" dirty="0">
                <a:latin typeface="Arial Narrow"/>
                <a:ea typeface="Batang"/>
                <a:cs typeface="Times New Roman"/>
              </a:rPr>
              <a:t>de Romanos 3:8 – No hacer “bienes” para que </a:t>
            </a:r>
            <a:r>
              <a:rPr lang="es-ES_tradnl" sz="2400" dirty="0" smtClean="0">
                <a:latin typeface="Arial Narrow"/>
                <a:ea typeface="Batang"/>
                <a:cs typeface="Times New Roman"/>
              </a:rPr>
              <a:t>	vengan  </a:t>
            </a:r>
            <a:r>
              <a:rPr lang="es-ES_tradnl" sz="2400" dirty="0">
                <a:latin typeface="Arial Narrow"/>
                <a:ea typeface="Batang"/>
                <a:cs typeface="Times New Roman"/>
              </a:rPr>
              <a:t>“males” (hipocresía)</a:t>
            </a:r>
            <a:endParaRPr lang="en-US" sz="2400" dirty="0">
              <a:latin typeface="Calibri"/>
              <a:ea typeface="Batang"/>
              <a:cs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Calibri"/>
              <a:ea typeface="Batang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s-ES_tradnl" sz="2400" b="1" dirty="0">
                <a:latin typeface="Arial Narrow"/>
                <a:ea typeface="Batang"/>
                <a:cs typeface="Times New Roman"/>
              </a:rPr>
              <a:t>7</a:t>
            </a:r>
            <a:r>
              <a:rPr lang="es-ES_tradnl" sz="2400" b="1" u="sng" dirty="0">
                <a:latin typeface="Arial Narrow"/>
                <a:ea typeface="Batang"/>
                <a:cs typeface="Times New Roman"/>
              </a:rPr>
              <a:t>.  Lo que trae más “</a:t>
            </a:r>
            <a:r>
              <a:rPr lang="es-ES_tradnl" sz="2800" b="1" u="sng" dirty="0">
                <a:solidFill>
                  <a:schemeClr val="bg1"/>
                </a:solidFill>
                <a:highlight>
                  <a:srgbClr val="FFFF00"/>
                </a:highlight>
                <a:latin typeface="Arial Narrow"/>
                <a:ea typeface="Batang"/>
                <a:cs typeface="Times New Roman"/>
              </a:rPr>
              <a:t>placer</a:t>
            </a:r>
            <a:r>
              <a:rPr lang="es-ES_tradnl" sz="2400" b="1" u="sng" dirty="0">
                <a:latin typeface="Arial Narrow"/>
                <a:ea typeface="Batang"/>
                <a:cs typeface="Times New Roman"/>
              </a:rPr>
              <a:t>”</a:t>
            </a:r>
            <a:r>
              <a:rPr lang="es-ES_tradnl" sz="2400" b="1" dirty="0">
                <a:latin typeface="Arial Narrow"/>
                <a:ea typeface="Batang"/>
                <a:cs typeface="Times New Roman"/>
              </a:rPr>
              <a:t> </a:t>
            </a:r>
            <a:r>
              <a:rPr lang="es-ES_tradnl" sz="2400" dirty="0">
                <a:latin typeface="Arial Narrow"/>
                <a:ea typeface="Batang"/>
                <a:cs typeface="Times New Roman"/>
              </a:rPr>
              <a:t> (Pierce, p.33)</a:t>
            </a:r>
            <a:endParaRPr lang="en-US" sz="2400" dirty="0">
              <a:latin typeface="Calibri"/>
              <a:ea typeface="Batang"/>
              <a:cs typeface="Times New Roman"/>
            </a:endParaRP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2400" b="1" dirty="0">
                <a:latin typeface="Arial Narrow"/>
                <a:ea typeface="Times New Roman"/>
                <a:cs typeface="Times New Roman"/>
              </a:rPr>
              <a:t>Ética es buscar el placer de DIOS y bienestar o “placer” de otros</a:t>
            </a:r>
            <a:endParaRPr lang="en-US" sz="2400" dirty="0">
              <a:latin typeface="Calibri"/>
              <a:ea typeface="Times New Roman"/>
              <a:cs typeface="Times New Roman"/>
            </a:endParaRP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54718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>
                <a:latin typeface="Arial Narrow"/>
                <a:ea typeface="Batang"/>
                <a:cs typeface="Times New Roman"/>
              </a:rPr>
              <a:t>Problema:  Hay placeres buenos y malos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07361"/>
            <a:ext cx="8763000" cy="4669639"/>
          </a:xfrm>
        </p:spPr>
        <p:txBody>
          <a:bodyPr>
            <a:no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3200" b="1" dirty="0">
                <a:latin typeface="Arial Narrow"/>
                <a:ea typeface="Times New Roman"/>
                <a:cs typeface="Times New Roman"/>
              </a:rPr>
              <a:t>.  Lo malo:</a:t>
            </a:r>
            <a:endParaRPr lang="en-US" sz="2800" b="1" dirty="0">
              <a:latin typeface="Calibri"/>
              <a:ea typeface="Times New Roman"/>
              <a:cs typeface="Times New Roman"/>
            </a:endParaRPr>
          </a:p>
          <a:p>
            <a:pPr lvl="1" algn="just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s-ES_tradnl" sz="2800" b="1" dirty="0">
                <a:latin typeface="Arial Narrow"/>
                <a:ea typeface="Times New Roman"/>
                <a:cs typeface="Times New Roman"/>
              </a:rPr>
              <a:t>Si el placer entalla injusticia, inmoralidad u otra falta de ética mayor</a:t>
            </a:r>
            <a:endParaRPr lang="en-US" sz="2400" b="1" dirty="0">
              <a:latin typeface="Calibri"/>
              <a:ea typeface="Times New Roman"/>
              <a:cs typeface="Times New Roman"/>
            </a:endParaRPr>
          </a:p>
          <a:p>
            <a:pPr lvl="1" algn="just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s-ES_tradnl" sz="2800" b="1" dirty="0">
                <a:latin typeface="Arial Narrow"/>
                <a:ea typeface="Times New Roman"/>
                <a:cs typeface="Times New Roman"/>
              </a:rPr>
              <a:t>Búsqueda de placer propio domina sobre el “deber.</a:t>
            </a:r>
            <a:endParaRPr lang="en-US" sz="2400" b="1" dirty="0">
              <a:latin typeface="Calibri"/>
              <a:ea typeface="Times New Roman"/>
              <a:cs typeface="Times New Roman"/>
            </a:endParaRPr>
          </a:p>
          <a:p>
            <a:pPr lvl="2" algn="just"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s-ES_tradnl" sz="2400" b="1" i="1" u="sng" dirty="0">
                <a:latin typeface="Arial Narrow"/>
                <a:ea typeface="Times New Roman"/>
                <a:cs typeface="Times New Roman"/>
              </a:rPr>
              <a:t>Es bueno buscar el placer de servir, por no debemos servir el placer. </a:t>
            </a:r>
            <a:endParaRPr lang="en-US" sz="2000" b="1" dirty="0">
              <a:latin typeface="Calibri"/>
              <a:ea typeface="Times New Roman"/>
              <a:cs typeface="Times New Roman"/>
            </a:endParaRPr>
          </a:p>
          <a:p>
            <a:pPr lvl="1" algn="just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s-ES_tradnl" sz="2800" b="1" dirty="0">
                <a:latin typeface="Arial Narrow"/>
                <a:ea typeface="Times New Roman"/>
                <a:cs typeface="Times New Roman"/>
              </a:rPr>
              <a:t>Hay placer que daña a uno mismo, el testimonio de Dios y el bienestar de otros.</a:t>
            </a:r>
            <a:endParaRPr lang="en-US" sz="2400" b="1" dirty="0">
              <a:latin typeface="Calibri"/>
              <a:ea typeface="Times New Roman"/>
              <a:cs typeface="Times New Roman"/>
            </a:endParaRPr>
          </a:p>
          <a:p>
            <a:pPr lvl="1" algn="just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s-ES_tradnl" sz="2800" b="1" dirty="0">
                <a:latin typeface="Arial Narrow"/>
                <a:ea typeface="Times New Roman"/>
                <a:cs typeface="Times New Roman"/>
              </a:rPr>
              <a:t>Si el placer nos aleja de dios y llega a ser nuestro “Señor”</a:t>
            </a:r>
            <a:endParaRPr lang="en-US" sz="2400" b="1" dirty="0">
              <a:latin typeface="Calibri"/>
              <a:ea typeface="Times New Roman"/>
              <a:cs typeface="Times New Roman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s-ES_tradnl" sz="2800" b="1" dirty="0">
                <a:latin typeface="Arial Narrow"/>
                <a:ea typeface="Times New Roman"/>
                <a:cs typeface="Times New Roman"/>
              </a:rPr>
              <a:t>Si el placer entalla compromisos con los </a:t>
            </a:r>
            <a:r>
              <a:rPr lang="es-ES_tradnl" sz="2800" b="1" dirty="0" smtClean="0">
                <a:latin typeface="Arial Narrow"/>
                <a:ea typeface="Times New Roman"/>
                <a:cs typeface="Times New Roman"/>
              </a:rPr>
              <a:t>desobedientes</a:t>
            </a:r>
            <a:endParaRPr lang="es-ES_tradnl" sz="1800" dirty="0"/>
          </a:p>
        </p:txBody>
      </p:sp>
    </p:spTree>
    <p:extLst>
      <p:ext uri="{BB962C8B-B14F-4D97-AF65-F5344CB8AC3E}">
        <p14:creationId xmlns:p14="http://schemas.microsoft.com/office/powerpoint/2010/main" val="145403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sz="4400" b="1" u="sng" dirty="0">
                <a:solidFill>
                  <a:schemeClr val="bg1"/>
                </a:solidFill>
                <a:highlight>
                  <a:srgbClr val="FFFF00"/>
                </a:highlight>
                <a:latin typeface="Arial Narrow"/>
                <a:ea typeface="Batang"/>
                <a:cs typeface="Times New Roman"/>
              </a:rPr>
              <a:t>AUTORIDADES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7696200" cy="4745839"/>
          </a:xfrm>
        </p:spPr>
        <p:txBody>
          <a:bodyPr>
            <a:noAutofit/>
          </a:bodyPr>
          <a:lstStyle/>
          <a:p>
            <a:r>
              <a:rPr lang="es-ES_tradnl" sz="3200" b="1" i="1" u="sng" dirty="0">
                <a:latin typeface="Arial Narrow"/>
                <a:ea typeface="Batang"/>
                <a:cs typeface="Times New Roman"/>
              </a:rPr>
              <a:t>La autoridad más alta determina lo que es moral o </a:t>
            </a:r>
            <a:r>
              <a:rPr lang="es-ES_tradnl" sz="3200" b="1" i="1" u="sng" dirty="0" smtClean="0">
                <a:latin typeface="Arial Narrow"/>
                <a:ea typeface="Batang"/>
                <a:cs typeface="Times New Roman"/>
              </a:rPr>
              <a:t>ético</a:t>
            </a:r>
            <a:r>
              <a:rPr lang="es-ES_tradnl" sz="3200" u="sng" dirty="0" smtClean="0">
                <a:latin typeface="Arial Narrow"/>
                <a:ea typeface="Batang"/>
                <a:cs typeface="Times New Roman"/>
              </a:rPr>
              <a:t>:</a:t>
            </a:r>
          </a:p>
          <a:p>
            <a:pPr lvl="1"/>
            <a:r>
              <a:rPr lang="es-ES_tradnl" sz="3200" b="1" dirty="0" smtClean="0">
                <a:latin typeface="Arial Narrow"/>
                <a:ea typeface="Batang"/>
                <a:cs typeface="Times New Roman"/>
              </a:rPr>
              <a:t>Dios </a:t>
            </a:r>
            <a:r>
              <a:rPr lang="es-ES_tradnl" sz="3200" b="1" dirty="0">
                <a:latin typeface="Arial Narrow"/>
                <a:ea typeface="Batang"/>
                <a:cs typeface="Times New Roman"/>
              </a:rPr>
              <a:t>es el primer determinante </a:t>
            </a:r>
            <a:r>
              <a:rPr lang="es-ES_tradnl" sz="3200" dirty="0">
                <a:latin typeface="Arial Narrow"/>
                <a:ea typeface="Batang"/>
                <a:cs typeface="Times New Roman"/>
              </a:rPr>
              <a:t>conforme a su imagen y carácter – y para su </a:t>
            </a:r>
            <a:r>
              <a:rPr lang="es-ES_tradnl" sz="3200" dirty="0" smtClean="0">
                <a:latin typeface="Arial Narrow"/>
                <a:ea typeface="Batang"/>
                <a:cs typeface="Times New Roman"/>
              </a:rPr>
              <a:t>gloria</a:t>
            </a:r>
          </a:p>
          <a:p>
            <a:pPr lvl="1"/>
            <a:r>
              <a:rPr lang="es-ES_tradnl" sz="3200" dirty="0" smtClean="0">
                <a:latin typeface="Arial Narrow"/>
                <a:ea typeface="Batang"/>
                <a:cs typeface="Times New Roman"/>
              </a:rPr>
              <a:t>Dios expresa su voluntad en la autoridad de la Palabra de Dios – </a:t>
            </a:r>
            <a:r>
              <a:rPr lang="es-ES_tradnl" sz="3200" smtClean="0">
                <a:latin typeface="Arial Narrow"/>
                <a:ea typeface="Batang"/>
                <a:cs typeface="Times New Roman"/>
              </a:rPr>
              <a:t>La Biblia</a:t>
            </a:r>
            <a:endParaRPr lang="es-ES_tradnl" sz="3200" dirty="0" smtClean="0">
              <a:latin typeface="Arial Narrow"/>
              <a:ea typeface="Batang"/>
              <a:cs typeface="Times New Roman"/>
            </a:endParaRPr>
          </a:p>
          <a:p>
            <a:pPr lvl="1"/>
            <a:r>
              <a:rPr lang="es-ES_tradnl" sz="3200" dirty="0" smtClean="0">
                <a:latin typeface="Arial Narrow"/>
                <a:ea typeface="Batang"/>
                <a:cs typeface="Times New Roman"/>
              </a:rPr>
              <a:t>Autoridades </a:t>
            </a:r>
            <a:r>
              <a:rPr lang="es-ES_tradnl" sz="3200" dirty="0">
                <a:latin typeface="Arial Narrow"/>
                <a:ea typeface="Batang"/>
                <a:cs typeface="Times New Roman"/>
              </a:rPr>
              <a:t>de ancianos y padres normalmente establecen buenas </a:t>
            </a:r>
            <a:r>
              <a:rPr lang="es-ES_tradnl" sz="3200" dirty="0" smtClean="0">
                <a:latin typeface="Arial Narrow"/>
                <a:ea typeface="Batang"/>
                <a:cs typeface="Times New Roman"/>
              </a:rPr>
              <a:t>normas</a:t>
            </a:r>
          </a:p>
        </p:txBody>
      </p:sp>
    </p:spTree>
    <p:extLst>
      <p:ext uri="{BB962C8B-B14F-4D97-AF65-F5344CB8AC3E}">
        <p14:creationId xmlns:p14="http://schemas.microsoft.com/office/powerpoint/2010/main" val="242563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75724"/>
            <a:ext cx="7125113" cy="924475"/>
          </a:xfrm>
        </p:spPr>
        <p:txBody>
          <a:bodyPr/>
          <a:lstStyle/>
          <a:p>
            <a:pPr lvl="0" algn="ctr"/>
            <a:r>
              <a:rPr lang="es-ES_tradnl" b="1" dirty="0">
                <a:latin typeface="Arial Narrow"/>
                <a:ea typeface="Times New Roman"/>
                <a:cs typeface="Times New Roman"/>
              </a:rPr>
              <a:t>3 autoridades básicas:  </a:t>
            </a:r>
            <a:r>
              <a:rPr lang="es-ES_tradnl" b="1" dirty="0" smtClean="0">
                <a:latin typeface="Arial Narrow"/>
                <a:ea typeface="Times New Roman"/>
                <a:cs typeface="Times New Roman"/>
              </a:rPr>
              <a:t/>
            </a:r>
            <a:br>
              <a:rPr lang="es-ES_tradnl" b="1" dirty="0" smtClean="0">
                <a:latin typeface="Arial Narrow"/>
                <a:ea typeface="Times New Roman"/>
                <a:cs typeface="Times New Roman"/>
              </a:rPr>
            </a:br>
            <a:r>
              <a:rPr lang="es-ES_tradnl" b="1" dirty="0" smtClean="0">
                <a:latin typeface="Arial Narrow"/>
                <a:ea typeface="Times New Roman"/>
                <a:cs typeface="Times New Roman"/>
              </a:rPr>
              <a:t>Familia</a:t>
            </a:r>
            <a:r>
              <a:rPr lang="es-ES_tradnl" b="1" dirty="0">
                <a:latin typeface="Arial Narrow"/>
                <a:ea typeface="Times New Roman"/>
                <a:cs typeface="Times New Roman"/>
              </a:rPr>
              <a:t>, Gobierno, </a:t>
            </a:r>
            <a:r>
              <a:rPr lang="es-ES_tradnl" b="1" dirty="0" smtClean="0">
                <a:latin typeface="Arial Narrow"/>
                <a:ea typeface="Times New Roman"/>
                <a:cs typeface="Times New Roman"/>
              </a:rPr>
              <a:t>Iglesia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7524955" cy="451723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s-ES_tradnl" sz="2600" dirty="0">
                <a:latin typeface="Arial Narrow"/>
                <a:ea typeface="Times New Roman"/>
                <a:cs typeface="Times New Roman"/>
              </a:rPr>
              <a:t>Cada autoridad tiene un deber propio – y no debe superar la autoridad de otros, ni esperar que otra autoridad haga su deber.</a:t>
            </a:r>
            <a:endParaRPr lang="en-US" sz="2200" dirty="0">
              <a:latin typeface="Calibri"/>
              <a:ea typeface="Times New Roman"/>
              <a:cs typeface="Times New Roman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2800" dirty="0">
                <a:latin typeface="Arial Narrow"/>
                <a:ea typeface="Batang"/>
                <a:cs typeface="Times New Roman"/>
              </a:rPr>
              <a:t>Cada autoridad tiene “prioridad” en su campo de autoridad y lo más ético es agradar la autoridad con prioridad en cada caso.</a:t>
            </a:r>
            <a:endParaRPr lang="en-US" sz="2400" dirty="0">
              <a:latin typeface="Calibri"/>
              <a:ea typeface="Batang"/>
              <a:cs typeface="Times New Roman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s-ES_tradnl" sz="2400" dirty="0">
                <a:latin typeface="Arial Narrow"/>
                <a:ea typeface="Times New Roman"/>
                <a:cs typeface="Times New Roman"/>
              </a:rPr>
              <a:t>por ejemplo: Familias crían hijos, no el estado o la iglesia</a:t>
            </a:r>
            <a:endParaRPr lang="en-US" sz="2000" dirty="0">
              <a:latin typeface="Calibri"/>
              <a:ea typeface="Times New Roman"/>
              <a:cs typeface="Times New Roman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s-ES_tradnl" sz="2400" dirty="0">
                <a:latin typeface="Arial Narrow"/>
                <a:ea typeface="Times New Roman"/>
                <a:cs typeface="Times New Roman"/>
              </a:rPr>
              <a:t>La iglesia tiene autoridad para perseguir criminales, no la familia</a:t>
            </a:r>
            <a:endParaRPr lang="en-US" sz="2000" dirty="0">
              <a:latin typeface="Calibri"/>
              <a:ea typeface="Times New Roman"/>
              <a:cs typeface="Times New Roman"/>
            </a:endParaRPr>
          </a:p>
          <a:p>
            <a:pPr lvl="1" algn="just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s-ES_tradnl" sz="2400" dirty="0">
                <a:latin typeface="Arial Narrow"/>
                <a:ea typeface="Times New Roman"/>
                <a:cs typeface="Times New Roman"/>
              </a:rPr>
              <a:t>Un pastor debe someterse a la opinión de un médico</a:t>
            </a:r>
            <a:endParaRPr lang="en-US" sz="2000" dirty="0">
              <a:latin typeface="Calibri"/>
              <a:ea typeface="Times New Roman"/>
              <a:cs typeface="Times New Roman"/>
            </a:endParaRP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53750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sz="4400" b="1" u="sng" dirty="0">
                <a:latin typeface="Arial Narrow"/>
                <a:ea typeface="Batang"/>
                <a:cs typeface="Times New Roman"/>
              </a:rPr>
              <a:t>2.  </a:t>
            </a:r>
            <a:r>
              <a:rPr lang="es-ES_tradnl" sz="4400" b="1" u="sng" dirty="0">
                <a:solidFill>
                  <a:schemeClr val="bg1"/>
                </a:solidFill>
                <a:highlight>
                  <a:srgbClr val="FFFF00"/>
                </a:highlight>
                <a:latin typeface="Arial Narrow"/>
                <a:ea typeface="Batang"/>
                <a:cs typeface="Times New Roman"/>
              </a:rPr>
              <a:t>10 MANDAMIENTOS</a:t>
            </a:r>
            <a:endParaRPr lang="es-ES_tradnl" sz="4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ES_tradnl" sz="3200" b="1" u="sng" dirty="0">
                <a:latin typeface="Arial Narrow"/>
                <a:ea typeface="Times New Roman"/>
                <a:cs typeface="Times New Roman"/>
              </a:rPr>
              <a:t>Amar al prójimo; Regla de oro</a:t>
            </a:r>
            <a:endParaRPr lang="en-US" sz="3200" dirty="0">
              <a:latin typeface="Calibri"/>
              <a:ea typeface="Times New Roman"/>
              <a:cs typeface="Times New Roman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3200" dirty="0">
                <a:latin typeface="Arial Narrow"/>
                <a:ea typeface="Times New Roman"/>
                <a:cs typeface="Times New Roman"/>
              </a:rPr>
              <a:t>La voluntad expresada de Dios – Lo que Dios MANDA o expresa que le agrada o desagrada.</a:t>
            </a:r>
            <a:endParaRPr lang="en-US" sz="3200" dirty="0">
              <a:latin typeface="Calibri"/>
              <a:ea typeface="Times New Roman"/>
              <a:cs typeface="Times New Roman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3200" dirty="0">
                <a:latin typeface="Arial Narrow"/>
                <a:ea typeface="Times New Roman"/>
                <a:cs typeface="Times New Roman"/>
              </a:rPr>
              <a:t>En la edad de “Gracia” obedecemos aun más, pero de corazón, no por “ley”-</a:t>
            </a:r>
            <a:r>
              <a:rPr lang="es-ES_tradnl" sz="3200" b="1" i="1" u="sng" dirty="0" smtClean="0">
                <a:latin typeface="Arial Narrow"/>
                <a:ea typeface="Times New Roman"/>
                <a:cs typeface="Times New Roman"/>
              </a:rPr>
              <a:t>Mat.5:17</a:t>
            </a:r>
            <a:endParaRPr lang="en-US" sz="3200" dirty="0">
              <a:latin typeface="Calibri"/>
              <a:ea typeface="Batang"/>
              <a:cs typeface="Times New Roman"/>
            </a:endParaRP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06966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u="sng" dirty="0">
                <a:latin typeface="Arial Narrow"/>
                <a:ea typeface="Batang"/>
                <a:cs typeface="Times New Roman"/>
              </a:rPr>
              <a:t>3.  GUÍA DEL ESPÍRITU SANTO CON LA PALABRA Y LA CONSCIENCIA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ES_tradnl" sz="2400" dirty="0">
                <a:latin typeface="Arial Narrow"/>
                <a:ea typeface="Times New Roman"/>
                <a:cs typeface="Times New Roman"/>
              </a:rPr>
              <a:t>(</a:t>
            </a:r>
            <a:r>
              <a:rPr lang="es-ES_tradnl" sz="2400" dirty="0" err="1">
                <a:latin typeface="Arial Narrow"/>
                <a:ea typeface="Times New Roman"/>
                <a:cs typeface="Times New Roman"/>
              </a:rPr>
              <a:t>Rom</a:t>
            </a:r>
            <a:r>
              <a:rPr lang="es-ES_tradnl" sz="2400" dirty="0">
                <a:latin typeface="Arial Narrow"/>
                <a:ea typeface="Times New Roman"/>
                <a:cs typeface="Times New Roman"/>
              </a:rPr>
              <a:t>. 2:14-15; 3:8)</a:t>
            </a:r>
            <a:endParaRPr lang="en-US" sz="2400" dirty="0">
              <a:latin typeface="Calibri"/>
              <a:ea typeface="Times New Roman"/>
              <a:cs typeface="Times New Roman"/>
            </a:endParaRP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2400" b="1" dirty="0">
                <a:latin typeface="Arial Narrow"/>
                <a:ea typeface="Times New Roman"/>
                <a:cs typeface="Times New Roman"/>
              </a:rPr>
              <a:t>CONSCIENCIA – formado por el Espíritu y la Escritura, no la cultura</a:t>
            </a:r>
            <a:endParaRPr lang="en-US" sz="2400" dirty="0">
              <a:latin typeface="Calibri"/>
              <a:ea typeface="Times New Roman"/>
              <a:cs typeface="Times New Roman"/>
            </a:endParaRP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2400" b="1" dirty="0" err="1">
                <a:latin typeface="Arial Narrow"/>
                <a:ea typeface="Times New Roman"/>
                <a:cs typeface="Times New Roman"/>
              </a:rPr>
              <a:t>Hech</a:t>
            </a:r>
            <a:r>
              <a:rPr lang="es-ES_tradnl" sz="2400" b="1" dirty="0">
                <a:latin typeface="Arial Narrow"/>
                <a:ea typeface="Times New Roman"/>
                <a:cs typeface="Times New Roman"/>
              </a:rPr>
              <a:t>. 5:1-10 – </a:t>
            </a:r>
            <a:r>
              <a:rPr lang="es-ES_tradnl" sz="2400" i="1" dirty="0">
                <a:latin typeface="Arial Narrow"/>
                <a:ea typeface="Times New Roman"/>
                <a:cs typeface="Times New Roman"/>
              </a:rPr>
              <a:t>NO MENTIR al ESPIRITU por prometer algo y pecar contra tu consciencia al no cumplirlo.</a:t>
            </a:r>
            <a:endParaRPr lang="en-US" sz="2400" dirty="0">
              <a:latin typeface="Calibri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Calibri"/>
              <a:ea typeface="Batang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s-ES_tradnl" sz="2400" b="1" i="1" u="sng" dirty="0">
                <a:latin typeface="Arial Narrow"/>
                <a:ea typeface="Times New Roman"/>
                <a:cs typeface="Times New Roman"/>
              </a:rPr>
              <a:t>La Conciencia</a:t>
            </a:r>
            <a:endParaRPr lang="en-US" sz="2400" dirty="0">
              <a:latin typeface="Calibri"/>
              <a:ea typeface="Times New Roman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ES_tradnl" sz="2400" b="1" i="1" dirty="0">
                <a:latin typeface="Arial Narrow"/>
                <a:ea typeface="Times New Roman"/>
                <a:cs typeface="Times New Roman"/>
              </a:rPr>
              <a:t>Ro 2:15</a:t>
            </a:r>
            <a:r>
              <a:rPr lang="es-ES_tradnl" sz="2400" i="1" dirty="0">
                <a:latin typeface="Arial Narrow"/>
                <a:ea typeface="Times New Roman"/>
                <a:cs typeface="Times New Roman"/>
              </a:rPr>
              <a:t>  mostrando la obra de la ley escrita en sus corazones, dando testimonio su</a:t>
            </a:r>
            <a:r>
              <a:rPr lang="es-ES_tradnl" sz="2400" dirty="0">
                <a:latin typeface="Arial Narrow"/>
                <a:ea typeface="Times New Roman"/>
                <a:cs typeface="Times New Roman"/>
              </a:rPr>
              <a:t> </a:t>
            </a:r>
            <a:r>
              <a:rPr lang="es-ES_tradnl" sz="2400" i="1" u="sng" dirty="0">
                <a:latin typeface="Arial Narrow"/>
                <a:ea typeface="Times New Roman"/>
                <a:cs typeface="Times New Roman"/>
              </a:rPr>
              <a:t>conciencia</a:t>
            </a:r>
            <a:r>
              <a:rPr lang="es-ES_tradnl" sz="2400" i="1" dirty="0">
                <a:latin typeface="Arial Narrow"/>
                <a:ea typeface="Times New Roman"/>
                <a:cs typeface="Times New Roman"/>
              </a:rPr>
              <a:t>, y acusándoles o defendiéndoles sus razonamientos,</a:t>
            </a:r>
            <a:endParaRPr lang="en-US" sz="2400" dirty="0">
              <a:latin typeface="Calibri"/>
              <a:ea typeface="Times New Roman"/>
              <a:cs typeface="Times New Roman"/>
            </a:endParaRP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09843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sz="4000" b="1" u="sng" dirty="0">
                <a:latin typeface="Arial Narrow"/>
                <a:ea typeface="Batang"/>
                <a:cs typeface="Times New Roman"/>
              </a:rPr>
              <a:t>Crecimiento del Sentido Moral</a:t>
            </a:r>
            <a:r>
              <a:rPr lang="es-ES_tradnl" sz="4000" b="1" dirty="0">
                <a:latin typeface="Arial Narrow"/>
                <a:ea typeface="Batang"/>
                <a:cs typeface="Times New Roman"/>
              </a:rPr>
              <a:t> 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07361"/>
            <a:ext cx="8382000" cy="4669639"/>
          </a:xfrm>
        </p:spPr>
        <p:txBody>
          <a:bodyPr>
            <a:norm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4000" b="1" u="sng" dirty="0">
                <a:latin typeface="Arial Narrow"/>
                <a:ea typeface="Batang"/>
                <a:cs typeface="Times New Roman"/>
              </a:rPr>
              <a:t>5 etapas</a:t>
            </a:r>
            <a:r>
              <a:rPr lang="es-ES_tradnl" sz="4000" dirty="0">
                <a:latin typeface="Arial Narrow"/>
                <a:ea typeface="Batang"/>
                <a:cs typeface="Times New Roman"/>
              </a:rPr>
              <a:t>:</a:t>
            </a:r>
            <a:endParaRPr lang="en-US" sz="4000" dirty="0">
              <a:latin typeface="Calibri"/>
              <a:ea typeface="Batang"/>
              <a:cs typeface="Times New Roman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s-ES_tradnl" sz="2400" dirty="0">
                <a:latin typeface="Arial Narrow"/>
                <a:ea typeface="Batang"/>
                <a:cs typeface="Times New Roman"/>
              </a:rPr>
              <a:t>1.  Niño solo EVITA CASTIGOS</a:t>
            </a:r>
            <a:endParaRPr lang="en-US" sz="2400" dirty="0">
              <a:latin typeface="Calibri"/>
              <a:ea typeface="Batang"/>
              <a:cs typeface="Times New Roman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s-ES_tradnl" sz="2400" dirty="0">
                <a:latin typeface="Arial Narrow"/>
                <a:ea typeface="Batang"/>
                <a:cs typeface="Times New Roman"/>
              </a:rPr>
              <a:t>2.  Niño “recíproco” – Hace algo porque otro le hace un favor a él</a:t>
            </a:r>
            <a:endParaRPr lang="en-US" sz="2400" dirty="0">
              <a:latin typeface="Calibri"/>
              <a:ea typeface="Batang"/>
              <a:cs typeface="Times New Roman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s-ES_tradnl" sz="2400" dirty="0">
                <a:latin typeface="Arial Narrow"/>
                <a:ea typeface="Batang"/>
                <a:cs typeface="Times New Roman"/>
              </a:rPr>
              <a:t>3.  Consciente de “REGLAS” – Comienza a desarrollar un “sentido moral”</a:t>
            </a:r>
            <a:endParaRPr lang="en-US" sz="2400" dirty="0">
              <a:latin typeface="Calibri"/>
              <a:ea typeface="Batang"/>
              <a:cs typeface="Times New Roman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s-ES_tradnl" sz="2400" dirty="0">
                <a:latin typeface="Arial Narrow"/>
                <a:ea typeface="Batang"/>
                <a:cs typeface="Times New Roman"/>
              </a:rPr>
              <a:t>4.  Ve necesidad de “ética /moralidad” para mantener “orden social”</a:t>
            </a:r>
            <a:endParaRPr lang="en-US" sz="2400" dirty="0">
              <a:latin typeface="Calibri"/>
              <a:ea typeface="Batang"/>
              <a:cs typeface="Times New Roman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s-ES_tradnl" sz="2400" dirty="0">
                <a:latin typeface="Arial Narrow"/>
                <a:ea typeface="Batang"/>
                <a:cs typeface="Times New Roman"/>
              </a:rPr>
              <a:t>     </a:t>
            </a:r>
            <a:r>
              <a:rPr lang="es-ES_tradnl" sz="2400" dirty="0">
                <a:latin typeface="Arial Narrow"/>
                <a:ea typeface="Batang"/>
                <a:cs typeface="Times New Roman"/>
                <a:sym typeface="Wingdings"/>
              </a:rPr>
              <a:t></a:t>
            </a:r>
            <a:r>
              <a:rPr lang="es-ES_tradnl" sz="2400" dirty="0">
                <a:latin typeface="Arial Narrow"/>
                <a:ea typeface="Batang"/>
                <a:cs typeface="Times New Roman"/>
              </a:rPr>
              <a:t>  </a:t>
            </a:r>
            <a:r>
              <a:rPr lang="es-ES_tradnl" sz="2400" b="1" u="sng" dirty="0">
                <a:latin typeface="Arial Narrow"/>
                <a:ea typeface="Batang"/>
                <a:cs typeface="Times New Roman"/>
              </a:rPr>
              <a:t>Muchos adultos se paran </a:t>
            </a:r>
            <a:r>
              <a:rPr lang="es-ES_tradnl" sz="2400" b="1" u="sng" dirty="0" smtClean="0">
                <a:latin typeface="Arial Narrow"/>
                <a:ea typeface="Batang"/>
                <a:cs typeface="Times New Roman"/>
              </a:rPr>
              <a:t>aquí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Calibri"/>
              <a:ea typeface="Batang"/>
              <a:cs typeface="Times New Roman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s-ES_tradnl" sz="2400" dirty="0">
                <a:latin typeface="Arial Narrow"/>
                <a:ea typeface="Batang"/>
                <a:cs typeface="Times New Roman"/>
              </a:rPr>
              <a:t>5.  Sentido de “Contrato Social” (Profesionales)</a:t>
            </a:r>
            <a:endParaRPr lang="en-US" sz="2400" dirty="0">
              <a:latin typeface="Calibri"/>
              <a:ea typeface="Batang"/>
              <a:cs typeface="Times New Roman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s-ES_tradnl" sz="2400" dirty="0">
                <a:latin typeface="Arial Narrow"/>
                <a:ea typeface="Batang"/>
                <a:cs typeface="Times New Roman"/>
              </a:rPr>
              <a:t>6.  Escoge un sistema de PRINCIPIOS UNIVERSALES para gobernar su conducta – a pesar de perjuicios propios</a:t>
            </a:r>
            <a:endParaRPr lang="en-US" sz="2400" dirty="0">
              <a:latin typeface="Calibri"/>
              <a:ea typeface="Batang"/>
              <a:cs typeface="Times New Roman"/>
            </a:endParaRP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11617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sz="5400" b="1" u="sng" dirty="0">
                <a:solidFill>
                  <a:schemeClr val="bg1"/>
                </a:solidFill>
                <a:highlight>
                  <a:srgbClr val="FFFF00"/>
                </a:highlight>
                <a:latin typeface="Arial Narrow"/>
                <a:ea typeface="Batang"/>
                <a:cs typeface="Times New Roman"/>
              </a:rPr>
              <a:t>Prioridades</a:t>
            </a:r>
            <a:r>
              <a:rPr lang="es-ES_tradnl" sz="5400" b="1" u="sng" dirty="0">
                <a:solidFill>
                  <a:schemeClr val="bg1"/>
                </a:solidFill>
                <a:latin typeface="Arial Narrow"/>
                <a:ea typeface="Batang"/>
                <a:cs typeface="Times New Roman"/>
              </a:rPr>
              <a:t> 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07361"/>
            <a:ext cx="8458200" cy="4517239"/>
          </a:xfrm>
        </p:spPr>
        <p:txBody>
          <a:bodyPr>
            <a:normAutofit/>
          </a:bodyPr>
          <a:lstStyle/>
          <a:p>
            <a:r>
              <a:rPr lang="es-ES_tradnl" sz="3200" b="1" u="sng" dirty="0">
                <a:latin typeface="Arial Narrow"/>
                <a:ea typeface="Batang"/>
                <a:cs typeface="Times New Roman"/>
              </a:rPr>
              <a:t>(1) Dios;  </a:t>
            </a:r>
            <a:endParaRPr lang="es-ES_tradnl" sz="3200" b="1" u="sng" dirty="0" smtClean="0">
              <a:latin typeface="Arial Narrow"/>
              <a:ea typeface="Batang"/>
              <a:cs typeface="Times New Roman"/>
            </a:endParaRPr>
          </a:p>
          <a:p>
            <a:r>
              <a:rPr lang="es-ES_tradnl" sz="3200" b="1" u="sng" dirty="0" smtClean="0">
                <a:latin typeface="Arial Narrow"/>
                <a:ea typeface="Batang"/>
                <a:cs typeface="Times New Roman"/>
              </a:rPr>
              <a:t>(</a:t>
            </a:r>
            <a:r>
              <a:rPr lang="es-ES_tradnl" sz="3200" b="1" u="sng" dirty="0">
                <a:latin typeface="Arial Narrow"/>
                <a:ea typeface="Batang"/>
                <a:cs typeface="Times New Roman"/>
              </a:rPr>
              <a:t>2) Otros – autoridades o dañados; </a:t>
            </a:r>
            <a:endParaRPr lang="es-ES_tradnl" sz="3200" b="1" u="sng" dirty="0" smtClean="0">
              <a:latin typeface="Arial Narrow"/>
              <a:ea typeface="Batang"/>
              <a:cs typeface="Times New Roman"/>
            </a:endParaRPr>
          </a:p>
          <a:p>
            <a:r>
              <a:rPr lang="es-ES_tradnl" sz="3200" b="1" u="sng" dirty="0" smtClean="0">
                <a:latin typeface="Arial Narrow"/>
                <a:ea typeface="Batang"/>
                <a:cs typeface="Times New Roman"/>
              </a:rPr>
              <a:t>(</a:t>
            </a:r>
            <a:r>
              <a:rPr lang="es-ES_tradnl" sz="3200" b="1" u="sng" dirty="0">
                <a:latin typeface="Arial Narrow"/>
                <a:ea typeface="Batang"/>
                <a:cs typeface="Times New Roman"/>
              </a:rPr>
              <a:t>3) Uno mismo último</a:t>
            </a:r>
            <a:r>
              <a:rPr lang="es-ES_tradnl" sz="3200" b="1" u="sng" dirty="0" smtClean="0">
                <a:latin typeface="Arial Narrow"/>
                <a:ea typeface="Batang"/>
                <a:cs typeface="Times New Roman"/>
              </a:rPr>
              <a:t>.</a:t>
            </a:r>
            <a:r>
              <a:rPr lang="es-ES_tradnl" sz="3200" b="1" dirty="0" smtClean="0">
                <a:latin typeface="Arial Narrow"/>
                <a:ea typeface="Batang"/>
                <a:cs typeface="Times New Roman"/>
              </a:rPr>
              <a:t> </a:t>
            </a:r>
          </a:p>
          <a:p>
            <a:pPr marL="0" indent="0">
              <a:buNone/>
            </a:pPr>
            <a:endParaRPr lang="es-ES_tradnl" sz="2800" b="1" dirty="0" smtClean="0">
              <a:latin typeface="Arial Narrow"/>
              <a:ea typeface="Batang"/>
              <a:cs typeface="Times New Roman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s-ES_tradnl" sz="3200" b="1" u="sng" dirty="0">
                <a:latin typeface="Arial Narrow"/>
                <a:ea typeface="Batang"/>
                <a:cs typeface="Times New Roman"/>
              </a:rPr>
              <a:t>Ética Ministerial: Prioridades de tareas</a:t>
            </a:r>
            <a:r>
              <a:rPr lang="es-ES_tradnl" sz="3200" b="1" dirty="0">
                <a:latin typeface="Arial Narrow"/>
                <a:ea typeface="Batang"/>
                <a:cs typeface="Times New Roman"/>
              </a:rPr>
              <a:t>:  </a:t>
            </a:r>
            <a:endParaRPr lang="es-ES_tradnl" sz="3200" b="1" dirty="0" smtClean="0">
              <a:latin typeface="Arial Narrow"/>
              <a:ea typeface="Batang"/>
              <a:cs typeface="Times New Roman"/>
            </a:endParaRPr>
          </a:p>
          <a:p>
            <a:pPr marL="800100" lvl="2">
              <a:spcBef>
                <a:spcPts val="0"/>
              </a:spcBef>
              <a:spcAft>
                <a:spcPts val="0"/>
              </a:spcAft>
            </a:pPr>
            <a:r>
              <a:rPr lang="es-ES_tradnl" sz="2800" b="1" dirty="0" smtClean="0">
                <a:latin typeface="Arial Narrow"/>
                <a:ea typeface="Batang"/>
                <a:cs typeface="Times New Roman"/>
              </a:rPr>
              <a:t>¿</a:t>
            </a:r>
            <a:r>
              <a:rPr lang="es-ES_tradnl" sz="2800" b="1" dirty="0">
                <a:latin typeface="Arial Narrow"/>
                <a:ea typeface="Batang"/>
                <a:cs typeface="Times New Roman"/>
              </a:rPr>
              <a:t>Qué es mi “parroquia” / campo de DEBER / campo misionero / responsabilidad ministerial</a:t>
            </a:r>
            <a:r>
              <a:rPr lang="es-ES_tradnl" sz="2800" b="1" dirty="0" smtClean="0">
                <a:latin typeface="Arial Narrow"/>
                <a:ea typeface="Batang"/>
                <a:cs typeface="Times New Roman"/>
              </a:rPr>
              <a:t>?</a:t>
            </a:r>
            <a:endParaRPr lang="en-US" sz="2800" dirty="0">
              <a:latin typeface="Calibri"/>
              <a:ea typeface="Batang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3854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>
                <a:latin typeface="Arial Narrow"/>
                <a:ea typeface="Batang"/>
                <a:cs typeface="Times New Roman"/>
              </a:rPr>
              <a:t>A la casa de Dios PRIMERO  (Gal. 6:10</a:t>
            </a:r>
            <a:r>
              <a:rPr lang="es-ES_tradnl" b="1" dirty="0" smtClean="0">
                <a:latin typeface="Arial Narrow"/>
                <a:ea typeface="Batang"/>
                <a:cs typeface="Times New Roman"/>
              </a:rPr>
              <a:t>)</a:t>
            </a:r>
            <a:endParaRPr lang="es-ES_tradn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07361"/>
            <a:ext cx="8077200" cy="4593439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2800" dirty="0">
                <a:latin typeface="Arial Narrow"/>
                <a:ea typeface="Times New Roman"/>
                <a:cs typeface="Times New Roman"/>
              </a:rPr>
              <a:t>Su propia familia – 1 Tim. 5:8; Cantares 1:6</a:t>
            </a:r>
            <a:endParaRPr lang="en-US" sz="2400" dirty="0">
              <a:latin typeface="Calibri"/>
              <a:ea typeface="Times New Roman"/>
              <a:cs typeface="Times New Roman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2800" dirty="0">
                <a:latin typeface="Arial Narrow"/>
                <a:ea typeface="Times New Roman"/>
                <a:cs typeface="Times New Roman"/>
              </a:rPr>
              <a:t>Miembros de mi iglesia / enfermos y ancianos de la iglesia – </a:t>
            </a:r>
            <a:r>
              <a:rPr lang="es-ES_tradnl" sz="2800" dirty="0" err="1">
                <a:latin typeface="Arial Narrow"/>
                <a:ea typeface="Times New Roman"/>
                <a:cs typeface="Times New Roman"/>
              </a:rPr>
              <a:t>Sant</a:t>
            </a:r>
            <a:r>
              <a:rPr lang="es-ES_tradnl" sz="2800" dirty="0">
                <a:latin typeface="Arial Narrow"/>
                <a:ea typeface="Times New Roman"/>
                <a:cs typeface="Times New Roman"/>
              </a:rPr>
              <a:t>. 1:27</a:t>
            </a:r>
            <a:endParaRPr lang="en-US" sz="2400" dirty="0">
              <a:latin typeface="Calibri"/>
              <a:ea typeface="Times New Roman"/>
              <a:cs typeface="Times New Roman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2800" dirty="0">
                <a:latin typeface="Arial Narrow"/>
                <a:ea typeface="Times New Roman"/>
                <a:cs typeface="Times New Roman"/>
              </a:rPr>
              <a:t>Vecinos inconversos que necesitan el evangelio primero (antes de comida, etc.)</a:t>
            </a:r>
            <a:endParaRPr lang="en-US" sz="2400" dirty="0">
              <a:latin typeface="Calibri"/>
              <a:ea typeface="Times New Roman"/>
              <a:cs typeface="Times New Roman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2800" dirty="0">
                <a:latin typeface="Arial Narrow"/>
                <a:ea typeface="Times New Roman"/>
                <a:cs typeface="Times New Roman"/>
              </a:rPr>
              <a:t>Misiones: Plantar iglesia e internacionales (Hechos 1:8)</a:t>
            </a:r>
            <a:endParaRPr lang="en-US" sz="2400" dirty="0">
              <a:latin typeface="Calibri"/>
              <a:ea typeface="Times New Roman"/>
              <a:cs typeface="Times New Roman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2800" dirty="0">
                <a:latin typeface="Arial Narrow"/>
                <a:ea typeface="Times New Roman"/>
                <a:cs typeface="Times New Roman"/>
              </a:rPr>
              <a:t>Pobres de la iglesia… y posiblemente de afuera para evangelizar </a:t>
            </a:r>
            <a:endParaRPr lang="en-US" sz="2400" dirty="0">
              <a:latin typeface="Calibri"/>
              <a:ea typeface="Times New Roman"/>
              <a:cs typeface="Times New Roman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2800" dirty="0">
                <a:latin typeface="Arial Narrow"/>
                <a:ea typeface="Times New Roman"/>
                <a:cs typeface="Times New Roman"/>
              </a:rPr>
              <a:t>La comunidad – Influencia moral y ayuda social / pobreza</a:t>
            </a:r>
            <a:endParaRPr lang="en-US" sz="2400" dirty="0">
              <a:latin typeface="Calibri"/>
              <a:ea typeface="Times New Roman"/>
              <a:cs typeface="Times New Roman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s-ES_tradnl" sz="2400" dirty="0">
                <a:latin typeface="Arial Narrow"/>
                <a:ea typeface="Times New Roman"/>
                <a:cs typeface="Times New Roman"/>
              </a:rPr>
              <a:t>Nota, un funeral para #1-2 es un deber más importante que para #</a:t>
            </a:r>
            <a:r>
              <a:rPr lang="es-ES_tradnl" sz="2400" dirty="0" smtClean="0">
                <a:latin typeface="Arial Narrow"/>
                <a:ea typeface="Times New Roman"/>
                <a:cs typeface="Times New Roman"/>
              </a:rPr>
              <a:t>3,6</a:t>
            </a:r>
            <a:endParaRPr lang="en-US" sz="2000" dirty="0"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6817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u="sng" dirty="0">
                <a:latin typeface="Arial Narrow"/>
                <a:ea typeface="Batang"/>
                <a:cs typeface="Times New Roman"/>
              </a:rPr>
              <a:t>Ética de Mandatos contra Prioridades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s-ES_tradnl" sz="2800" b="1" u="sng" dirty="0">
                <a:latin typeface="Arial Narrow"/>
                <a:ea typeface="Batang"/>
                <a:cs typeface="Times New Roman"/>
              </a:rPr>
              <a:t>Problema:  Honestidad: ¿Es correcto mentir alguna vez?</a:t>
            </a:r>
            <a:endParaRPr lang="en-US" sz="2800" dirty="0">
              <a:latin typeface="Calibri"/>
              <a:ea typeface="Batang"/>
              <a:cs typeface="Times New Roman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2800" dirty="0">
                <a:latin typeface="Arial Narrow"/>
                <a:ea typeface="Times New Roman"/>
                <a:cs typeface="Times New Roman"/>
              </a:rPr>
              <a:t>Negar a Cristo para preservar su vida y la vida de su familia.</a:t>
            </a:r>
            <a:endParaRPr lang="en-US" sz="2800" dirty="0">
              <a:latin typeface="Calibri"/>
              <a:ea typeface="Times New Roman"/>
              <a:cs typeface="Times New Roman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2800" dirty="0">
                <a:latin typeface="Arial Narrow"/>
                <a:ea typeface="Times New Roman"/>
                <a:cs typeface="Times New Roman"/>
              </a:rPr>
              <a:t>¿Qué de esconder judíos de nazis y te preguntan si los escondes y van a ser asesinados si se hallan en tu casa?</a:t>
            </a:r>
            <a:endParaRPr lang="en-US" sz="2800" dirty="0">
              <a:latin typeface="Calibri"/>
              <a:ea typeface="Times New Roman"/>
              <a:cs typeface="Times New Roman"/>
            </a:endParaRP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2800" dirty="0">
                <a:latin typeface="Arial Narrow"/>
                <a:ea typeface="Times New Roman"/>
                <a:cs typeface="Times New Roman"/>
              </a:rPr>
              <a:t>Hacer un negocio que ayuda a muchos, pero daña su consciencia, o la de los otros.  </a:t>
            </a:r>
            <a:r>
              <a:rPr lang="es-ES_tradnl" sz="2800" b="1" dirty="0">
                <a:latin typeface="Arial Narrow"/>
                <a:ea typeface="Times New Roman"/>
                <a:cs typeface="Times New Roman"/>
              </a:rPr>
              <a:t>Romanos 14; 1 </a:t>
            </a:r>
            <a:r>
              <a:rPr lang="es-ES_tradnl" sz="2800" b="1" dirty="0" err="1">
                <a:latin typeface="Arial Narrow"/>
                <a:ea typeface="Times New Roman"/>
                <a:cs typeface="Times New Roman"/>
              </a:rPr>
              <a:t>Cor</a:t>
            </a:r>
            <a:r>
              <a:rPr lang="es-ES_tradnl" sz="2800" b="1" dirty="0">
                <a:latin typeface="Arial Narrow"/>
                <a:ea typeface="Times New Roman"/>
                <a:cs typeface="Times New Roman"/>
              </a:rPr>
              <a:t>. 10:28-29</a:t>
            </a:r>
            <a:endParaRPr lang="en-US" sz="2800" dirty="0">
              <a:latin typeface="Calibri"/>
              <a:ea typeface="Times New Roman"/>
              <a:cs typeface="Times New Roman"/>
            </a:endParaRP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23964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TC102455610[[fn=Autumn]]</Template>
  <TotalTime>19</TotalTime>
  <Words>765</Words>
  <Application>Microsoft Office PowerPoint</Application>
  <PresentationFormat>On-screen Show (4:3)</PresentationFormat>
  <Paragraphs>81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Autumn</vt:lpstr>
      <vt:lpstr>Bases y Determinaciones de lo que es “ETICO”</vt:lpstr>
      <vt:lpstr>AUTORIDADES</vt:lpstr>
      <vt:lpstr>3 autoridades básicas:   Familia, Gobierno, Iglesia</vt:lpstr>
      <vt:lpstr>2.  10 MANDAMIENTOS</vt:lpstr>
      <vt:lpstr>3.  GUÍA DEL ESPÍRITU SANTO CON LA PALABRA Y LA CONSCIENCIA</vt:lpstr>
      <vt:lpstr>Crecimiento del Sentido Moral </vt:lpstr>
      <vt:lpstr>Prioridades </vt:lpstr>
      <vt:lpstr>A la casa de Dios PRIMERO  (Gal. 6:10)</vt:lpstr>
      <vt:lpstr>Ética de Mandatos contra Prioridades</vt:lpstr>
      <vt:lpstr>MAYOR DAÑO y MAYOR BIEN HECHO</vt:lpstr>
      <vt:lpstr>Problema:  Hay placeres buenos y malos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Bases y Determinaciones de lo que es “ETICO”</dc:title>
  <dc:creator>Pastor's Laptop</dc:creator>
  <cp:lastModifiedBy>Iglesia Biblica Bautista Ant</cp:lastModifiedBy>
  <cp:revision>3</cp:revision>
  <dcterms:created xsi:type="dcterms:W3CDTF">2011-06-27T07:44:04Z</dcterms:created>
  <dcterms:modified xsi:type="dcterms:W3CDTF">2011-09-13T22:49:36Z</dcterms:modified>
</cp:coreProperties>
</file>