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8"/>
  </p:notesMasterIdLst>
  <p:sldIdLst>
    <p:sldId id="407" r:id="rId2"/>
    <p:sldId id="256" r:id="rId3"/>
    <p:sldId id="373" r:id="rId4"/>
    <p:sldId id="402" r:id="rId5"/>
    <p:sldId id="387" r:id="rId6"/>
    <p:sldId id="392" r:id="rId7"/>
    <p:sldId id="395" r:id="rId8"/>
    <p:sldId id="394" r:id="rId9"/>
    <p:sldId id="259" r:id="rId10"/>
    <p:sldId id="413" r:id="rId11"/>
    <p:sldId id="263" r:id="rId12"/>
    <p:sldId id="308" r:id="rId13"/>
    <p:sldId id="404" r:id="rId14"/>
    <p:sldId id="406" r:id="rId15"/>
    <p:sldId id="408" r:id="rId16"/>
    <p:sldId id="405" r:id="rId17"/>
    <p:sldId id="375" r:id="rId18"/>
    <p:sldId id="378" r:id="rId19"/>
    <p:sldId id="398" r:id="rId20"/>
    <p:sldId id="399" r:id="rId21"/>
    <p:sldId id="400" r:id="rId22"/>
    <p:sldId id="401" r:id="rId23"/>
    <p:sldId id="397" r:id="rId24"/>
    <p:sldId id="411" r:id="rId25"/>
    <p:sldId id="412" r:id="rId26"/>
    <p:sldId id="410" r:id="rId27"/>
    <p:sldId id="414" r:id="rId28"/>
    <p:sldId id="415" r:id="rId29"/>
    <p:sldId id="416" r:id="rId30"/>
    <p:sldId id="417" r:id="rId31"/>
    <p:sldId id="381" r:id="rId32"/>
    <p:sldId id="384" r:id="rId33"/>
    <p:sldId id="383" r:id="rId34"/>
    <p:sldId id="385" r:id="rId35"/>
    <p:sldId id="372" r:id="rId36"/>
    <p:sldId id="409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-78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228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7B36538-9862-42E4-8F77-441789B659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08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36538-9862-42E4-8F77-441789B6598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69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B08E70-6E84-4384-AB44-E75DFC448CB8}" type="slidenum">
              <a:rPr lang="en-US"/>
              <a:pPr/>
              <a:t>10</a:t>
            </a:fld>
            <a:endParaRPr lang="en-US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CDC925-75A4-4780-B56F-062B2C935B11}" type="slidenum">
              <a:rPr lang="en-US"/>
              <a:pPr/>
              <a:t>11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76288-765C-4679-B618-6BE3F70922EB}" type="slidenum">
              <a:rPr lang="en-US"/>
              <a:pPr/>
              <a:t>12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36538-9862-42E4-8F77-441789B6598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126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36538-9862-42E4-8F77-441789B6598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648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36538-9862-42E4-8F77-441789B6598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996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36538-9862-42E4-8F77-441789B6598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694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728F4-072B-4E98-8C50-F8EE75135C90}" type="slidenum">
              <a:rPr lang="en-US"/>
              <a:pPr/>
              <a:t>17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F94D4F-8E8C-4E8F-A25C-3D63E6225254}" type="slidenum">
              <a:rPr lang="en-US"/>
              <a:pPr/>
              <a:t>18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49496-88FD-4EA5-888B-37DA3D05A67C}" type="slidenum">
              <a:rPr lang="en-US"/>
              <a:pPr/>
              <a:t>19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32D901-16C6-477D-8658-5501AC9DD45C}" type="slidenum">
              <a:rPr lang="en-US"/>
              <a:pPr/>
              <a:t>2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BE1C7D-7F69-499E-9256-13738780FD57}" type="slidenum">
              <a:rPr lang="en-US"/>
              <a:pPr/>
              <a:t>20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FAA9FC-7830-45E0-A2B8-F8C6DC533416}" type="slidenum">
              <a:rPr lang="en-US"/>
              <a:pPr/>
              <a:t>21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345D80-A860-48E0-9D9E-A525DE4D8C19}" type="slidenum">
              <a:rPr lang="en-US"/>
              <a:pPr/>
              <a:t>22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A22E4E-4A35-46E6-98B2-B293719D0EE4}" type="slidenum">
              <a:rPr lang="en-US"/>
              <a:pPr/>
              <a:t>23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C26826-7313-4B8E-9D3C-FD8695628754}" type="slidenum">
              <a:rPr lang="en-US"/>
              <a:pPr/>
              <a:t>24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36538-9862-42E4-8F77-441789B6598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534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36538-9862-42E4-8F77-441789B6598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260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C62544-80B2-4945-8D35-7871704F1C2B}" type="slidenum">
              <a:rPr lang="en-US"/>
              <a:pPr/>
              <a:t>27</a:t>
            </a:fld>
            <a:endParaRPr lang="en-US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B29FE-834E-4607-8442-F95F15E03CB2}" type="slidenum">
              <a:rPr lang="en-US"/>
              <a:pPr/>
              <a:t>28</a:t>
            </a:fld>
            <a:endParaRPr lang="en-US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834FBB-C2AF-4EC8-857F-FBBDADAACA6C}" type="slidenum">
              <a:rPr lang="en-US"/>
              <a:pPr/>
              <a:t>29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8706EF-BCE0-4E2A-8F1C-E04696AB7DBF}" type="slidenum">
              <a:rPr lang="en-US"/>
              <a:pPr/>
              <a:t>3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74D856-1C55-417D-8C4E-5002B7A85C0D}" type="slidenum">
              <a:rPr lang="en-US"/>
              <a:pPr/>
              <a:t>30</a:t>
            </a:fld>
            <a:endParaRPr lang="en-US"/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A9BEB1-BB3F-433A-A848-EC44220CB2E7}" type="slidenum">
              <a:rPr lang="en-US"/>
              <a:pPr/>
              <a:t>31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E6EC7C-A99D-4CC6-860F-A44486674433}" type="slidenum">
              <a:rPr lang="en-US"/>
              <a:pPr/>
              <a:t>32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C0FA7-6B2E-4023-9BE1-25EF798C6A7C}" type="slidenum">
              <a:rPr lang="en-US"/>
              <a:pPr/>
              <a:t>33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CEA082-BD76-4AC2-9917-8E3327D060C0}" type="slidenum">
              <a:rPr lang="en-US"/>
              <a:pPr/>
              <a:t>34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EB9F2-BE15-4F84-BCE1-E8D24BCAB97A}" type="slidenum">
              <a:rPr lang="en-US"/>
              <a:pPr/>
              <a:t>35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36538-9862-42E4-8F77-441789B65987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81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B6EB6A-2DF9-4A6B-AE4F-BE85EB14284E}" type="slidenum">
              <a:rPr lang="en-US"/>
              <a:pPr/>
              <a:t>4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B9D18-A234-488C-A6D6-B502A627DCB0}" type="slidenum">
              <a:rPr lang="en-US"/>
              <a:pPr/>
              <a:t>5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2EF1BD-AD2F-4C63-BEBD-9F0A4416B73F}" type="slidenum">
              <a:rPr lang="en-US"/>
              <a:pPr/>
              <a:t>6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4BBB11-330D-488D-8F6F-9BD4DF0093D0}" type="slidenum">
              <a:rPr lang="en-US"/>
              <a:pPr/>
              <a:t>7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A935F-1DF5-461F-8B86-52A85A253CE9}" type="slidenum">
              <a:rPr lang="en-US"/>
              <a:pPr/>
              <a:t>8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F9184A-D2B8-40C1-B0F8-217D239F36DD}" type="slidenum">
              <a:rPr lang="en-US"/>
              <a:pPr/>
              <a:t>9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413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0413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3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3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3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3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3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3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3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3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4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4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4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4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4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4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4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4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4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414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s-ES_tradnl" noProof="0" smtClean="0"/>
              <a:t>Click to edit Master title style</a:t>
            </a:r>
          </a:p>
        </p:txBody>
      </p:sp>
      <p:sp>
        <p:nvSpPr>
          <p:cNvPr id="30415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_tradnl" noProof="0" smtClean="0"/>
              <a:t>Click to edit Master subtitle style</a:t>
            </a:r>
          </a:p>
        </p:txBody>
      </p:sp>
      <p:sp>
        <p:nvSpPr>
          <p:cNvPr id="304151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0415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0415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C3D69F3-F9F5-479C-A818-D6844857C154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4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4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49" grpId="0"/>
      <p:bldP spid="304150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41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415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41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41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F523D-0671-4037-AEBD-64EF7BF268AB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01385469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75443-5848-4941-A191-FFC15A073A06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0570192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A0451-CEB0-4170-A90B-70F6CFE22D04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6545154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688B6-166C-44A9-BBB7-BE8F6CF48A66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69510651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A1BBB-E3F6-4451-AB2A-70B8FE3B9B27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35428026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C5B5B-DD59-44E3-9C12-77F63C416DBA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8147584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9732E-220D-47AF-9244-DCA3DDB272F7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7137364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AA8C4-1080-46AD-9277-4A106D8DEDB4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5300981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2A401-C936-42B0-87DC-5829FB006C1F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42403550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3D8BF0-EC28-403A-BA13-EC1D9464B77E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8506365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10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0310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0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0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1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1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1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1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1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1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1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1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1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1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2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2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2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2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2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312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30312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30312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_tradnl"/>
          </a:p>
        </p:txBody>
      </p:sp>
      <p:sp>
        <p:nvSpPr>
          <p:cNvPr id="30312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_tradnl"/>
          </a:p>
        </p:txBody>
      </p:sp>
      <p:sp>
        <p:nvSpPr>
          <p:cNvPr id="30312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6FC0A43-685E-4472-94F8-5E28B8A0EDF9}" type="slidenum">
              <a:rPr lang="es-ES_tradnl"/>
              <a:pPr/>
              <a:t>‹#›</a:t>
            </a:fld>
            <a:endParaRPr lang="es-ES_trad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3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3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3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3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3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3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3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3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3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3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3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3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3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25" grpId="0"/>
      <p:bldP spid="303126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31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312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31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31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31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312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31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31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31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312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31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31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31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312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31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31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31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312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31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31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/>
              <a:t>Como ganar el respeto	</a:t>
            </a:r>
          </a:p>
        </p:txBody>
      </p:sp>
      <p:sp>
        <p:nvSpPr>
          <p:cNvPr id="2857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sz="3600" b="1"/>
              <a:t>Como convencer a sus esposa e hijos a someterse a tu liderazgo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Colosenses 3:18-19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530725"/>
          </a:xfrm>
        </p:spPr>
        <p:txBody>
          <a:bodyPr/>
          <a:lstStyle/>
          <a:p>
            <a:r>
              <a:rPr lang="en-US" sz="4000" b="1"/>
              <a:t>No seais asperas con ellas. </a:t>
            </a:r>
          </a:p>
          <a:p>
            <a:endParaRPr lang="en-US" sz="2800" b="1"/>
          </a:p>
          <a:p>
            <a:r>
              <a:rPr lang="en-US" sz="4000" b="1"/>
              <a:t>El Amor que ni amarga la vida del otro ni se amarga, pues </a:t>
            </a:r>
            <a:r>
              <a:rPr lang="en-US" sz="4400" b="1" u="sng"/>
              <a:t>perdona</a:t>
            </a:r>
            <a:r>
              <a:rPr lang="en-US" sz="4000" b="1"/>
              <a:t> </a:t>
            </a:r>
            <a:r>
              <a:rPr lang="en-US" b="1"/>
              <a:t>(“olvida” = no traer a la memoria la ofensa)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i="1">
                <a:latin typeface="Arial Narrow" pitchFamily="34" charset="0"/>
              </a:rPr>
              <a:t>Pura y Santa  - Ef. 5:26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1600" b="1" i="1">
                <a:latin typeface="Arial Narrow" pitchFamily="34" charset="0"/>
              </a:rPr>
              <a:t>Eph 5:26-27  para </a:t>
            </a:r>
            <a:r>
              <a:rPr lang="es-ES" sz="1600" b="1" i="1" u="sng">
                <a:latin typeface="Arial Narrow" pitchFamily="34" charset="0"/>
              </a:rPr>
              <a:t>santificarla</a:t>
            </a:r>
            <a:r>
              <a:rPr lang="es-ES" sz="1600" b="1" i="1">
                <a:latin typeface="Arial Narrow" pitchFamily="34" charset="0"/>
              </a:rPr>
              <a:t>, habiéndola </a:t>
            </a:r>
            <a:r>
              <a:rPr lang="es-ES" sz="1600" b="1" i="1" u="sng">
                <a:latin typeface="Arial Narrow" pitchFamily="34" charset="0"/>
              </a:rPr>
              <a:t>purificado</a:t>
            </a:r>
            <a:r>
              <a:rPr lang="es-ES" sz="1600" b="1" i="1">
                <a:latin typeface="Arial Narrow" pitchFamily="34" charset="0"/>
              </a:rPr>
              <a:t> en el lavamiento del agua por la </a:t>
            </a:r>
            <a:r>
              <a:rPr lang="es-ES" sz="1600" b="1" i="1" u="sng">
                <a:latin typeface="Arial Narrow" pitchFamily="34" charset="0"/>
              </a:rPr>
              <a:t>Palabra</a:t>
            </a:r>
            <a:r>
              <a:rPr lang="es-ES" sz="1600" b="1" i="1">
                <a:latin typeface="Arial Narrow" pitchFamily="34" charset="0"/>
              </a:rPr>
              <a:t>, 27 a fin de presentársela a </a:t>
            </a:r>
            <a:r>
              <a:rPr lang="es-ES" sz="1600" b="1" i="1" u="sng">
                <a:latin typeface="Arial Narrow" pitchFamily="34" charset="0"/>
              </a:rPr>
              <a:t>sí mismo </a:t>
            </a:r>
            <a:r>
              <a:rPr lang="es-ES" sz="1600" b="1" i="1">
                <a:latin typeface="Arial Narrow" pitchFamily="34" charset="0"/>
              </a:rPr>
              <a:t>(Gen. 2:22-23), una iglesia </a:t>
            </a:r>
            <a:r>
              <a:rPr lang="es-ES" sz="1600" b="1" i="1" u="sng">
                <a:latin typeface="Arial Narrow" pitchFamily="34" charset="0"/>
              </a:rPr>
              <a:t>gloriosa</a:t>
            </a:r>
            <a:r>
              <a:rPr lang="es-ES" sz="1600" b="1" i="1">
                <a:latin typeface="Arial Narrow" pitchFamily="34" charset="0"/>
              </a:rPr>
              <a:t>, que </a:t>
            </a:r>
            <a:r>
              <a:rPr lang="es-ES" sz="1600" b="1" i="1" u="sng">
                <a:latin typeface="Arial Narrow" pitchFamily="34" charset="0"/>
              </a:rPr>
              <a:t>no tuviese mancha ni arruga</a:t>
            </a:r>
            <a:r>
              <a:rPr lang="es-ES" sz="1600" b="1" i="1">
                <a:latin typeface="Arial Narrow" pitchFamily="34" charset="0"/>
              </a:rPr>
              <a:t> … sino que fuese </a:t>
            </a:r>
            <a:r>
              <a:rPr lang="es-ES" sz="1600" b="1" i="1" u="sng">
                <a:latin typeface="Arial Narrow" pitchFamily="34" charset="0"/>
              </a:rPr>
              <a:t>santa y sin mancha</a:t>
            </a:r>
            <a:r>
              <a:rPr lang="es-ES" sz="1600" b="1" i="1">
                <a:latin typeface="Arial Narrow" pitchFamily="34" charset="0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es-ES_tradnl" sz="4000" b="1" u="sng">
                <a:latin typeface="Arial Narrow" pitchFamily="34" charset="0"/>
              </a:rPr>
              <a:t>Purificarla con la Palabra </a:t>
            </a:r>
          </a:p>
          <a:p>
            <a:pPr lvl="1">
              <a:lnSpc>
                <a:spcPct val="80000"/>
              </a:lnSpc>
            </a:pPr>
            <a:r>
              <a:rPr lang="es-ES_tradnl" b="1" u="sng">
                <a:latin typeface="Arial Narrow" pitchFamily="34" charset="0"/>
              </a:rPr>
              <a:t>(Dt. 6; 1 Co 14:35 – El esposo es maestro y director de devociones)</a:t>
            </a:r>
          </a:p>
          <a:p>
            <a:pPr lvl="1">
              <a:lnSpc>
                <a:spcPct val="80000"/>
              </a:lnSpc>
            </a:pPr>
            <a:endParaRPr lang="es-ES_tradnl" b="1" u="sng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ES_tradnl" sz="4000" b="1" u="sng">
                <a:latin typeface="Arial Narrow" pitchFamily="34" charset="0"/>
              </a:rPr>
              <a:t>Santificarla</a:t>
            </a:r>
            <a:r>
              <a:rPr lang="es-ES_tradnl" sz="4000" b="1">
                <a:latin typeface="Arial Narrow" pitchFamily="34" charset="0"/>
              </a:rPr>
              <a:t> (para Dios y ti mismo) </a:t>
            </a:r>
          </a:p>
          <a:p>
            <a:pPr lvl="1">
              <a:lnSpc>
                <a:spcPct val="80000"/>
              </a:lnSpc>
            </a:pPr>
            <a:r>
              <a:rPr lang="es-ES_tradnl" sz="3200" b="1">
                <a:latin typeface="Arial Narrow" pitchFamily="34" charset="0"/>
              </a:rPr>
              <a:t>– hacerla tan feliz que nunca desearia otro hombre a amar</a:t>
            </a:r>
          </a:p>
          <a:p>
            <a:pPr lvl="1">
              <a:lnSpc>
                <a:spcPct val="80000"/>
              </a:lnSpc>
            </a:pPr>
            <a:r>
              <a:rPr lang="es-ES_tradnl" sz="3200" b="1">
                <a:latin typeface="Arial Narrow" pitchFamily="34" charset="0"/>
              </a:rPr>
              <a:t>1 Ped. 3:1-2 – “casta”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i="1">
                <a:latin typeface="Arial Black" pitchFamily="34" charset="0"/>
              </a:rPr>
              <a:t>Amor que santifica </a:t>
            </a:r>
            <a:r>
              <a:rPr lang="es-ES" sz="4000" b="0" i="1"/>
              <a:t>- Ef.5:26</a:t>
            </a:r>
            <a:endParaRPr lang="es-ES" i="1">
              <a:latin typeface="Arial Black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_tradnl" sz="4000" b="1"/>
              <a:t>El cuidado de su santificaci</a:t>
            </a:r>
            <a:r>
              <a:rPr lang="es-ES_tradnl" sz="4000" b="1">
                <a:latin typeface="Arial"/>
              </a:rPr>
              <a:t>ó</a:t>
            </a:r>
            <a:r>
              <a:rPr lang="es-ES_tradnl" sz="4000" b="1"/>
              <a:t>n la hace amarle m</a:t>
            </a:r>
            <a:r>
              <a:rPr lang="es-ES_tradnl" sz="4000" b="1">
                <a:latin typeface="Arial"/>
              </a:rPr>
              <a:t>á</a:t>
            </a:r>
            <a:r>
              <a:rPr lang="es-ES_tradnl" sz="4000" b="1"/>
              <a:t>s como usted desea </a:t>
            </a:r>
          </a:p>
          <a:p>
            <a:pPr lvl="1"/>
            <a:r>
              <a:rPr lang="es-ES_tradnl" sz="3200" b="1"/>
              <a:t>Una mujer desea, ama y respeta a un esposo espiritual</a:t>
            </a:r>
          </a:p>
          <a:p>
            <a:pPr lvl="1"/>
            <a:endParaRPr lang="es-ES_tradnl" sz="2400" b="1"/>
          </a:p>
          <a:p>
            <a:pPr lvl="1"/>
            <a:r>
              <a:rPr lang="es-ES_tradnl" sz="3200" b="1"/>
              <a:t>Si ella desear obedecer al Se</a:t>
            </a:r>
            <a:r>
              <a:rPr lang="es-ES_tradnl" sz="3200" b="1">
                <a:latin typeface="Arial"/>
              </a:rPr>
              <a:t>ñ</a:t>
            </a:r>
            <a:r>
              <a:rPr lang="es-ES_tradnl" sz="3200" b="1"/>
              <a:t>or,  se va a someter y respetar m</a:t>
            </a:r>
            <a:r>
              <a:rPr lang="en-US" sz="3200" b="1">
                <a:latin typeface="Arial"/>
                <a:cs typeface="Arial" charset="0"/>
              </a:rPr>
              <a:t>á</a:t>
            </a:r>
            <a:r>
              <a:rPr lang="es-ES_tradnl" sz="3200" b="1"/>
              <a:t>s al </a:t>
            </a:r>
            <a:r>
              <a:rPr lang="es-ES_tradnl" sz="3200" b="1" u="sng"/>
              <a:t>esposo</a:t>
            </a:r>
            <a:r>
              <a:rPr lang="es-ES_tradnl" sz="3200" b="1"/>
              <a:t> tambi</a:t>
            </a:r>
            <a:r>
              <a:rPr lang="es-ES_tradnl" sz="3200" b="1">
                <a:latin typeface="Arial"/>
              </a:rPr>
              <a:t>é</a:t>
            </a:r>
            <a:r>
              <a:rPr lang="es-ES_tradnl" sz="3200" b="1"/>
              <a:t>n para obedecer al Se</a:t>
            </a:r>
            <a:r>
              <a:rPr lang="es-ES_tradnl" sz="3200" b="1">
                <a:latin typeface="Arial"/>
              </a:rPr>
              <a:t>ñ</a:t>
            </a:r>
            <a:r>
              <a:rPr lang="es-ES_tradnl" sz="3200" b="1"/>
              <a:t>or.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Como “santificar” a su esposa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 sz="3600" b="1"/>
              <a:t>Reconoce que la santificaci</a:t>
            </a:r>
            <a:r>
              <a:rPr lang="es-ES_tradnl" sz="3600" b="1">
                <a:latin typeface="Arial"/>
              </a:rPr>
              <a:t>ó</a:t>
            </a:r>
            <a:r>
              <a:rPr lang="es-ES_tradnl" sz="3600" b="1"/>
              <a:t>n es la obra del Esp</a:t>
            </a:r>
            <a:r>
              <a:rPr lang="es-ES_tradnl" sz="3600" b="1">
                <a:latin typeface="Arial"/>
              </a:rPr>
              <a:t>í</a:t>
            </a:r>
            <a:r>
              <a:rPr lang="es-ES_tradnl" sz="3600" b="1"/>
              <a:t>ritu de Cristo y la Palabra de Dios, pero el Espiritu usa al esposo como su instrumento.</a:t>
            </a:r>
            <a:r>
              <a:rPr lang="es-ES_tradnl" sz="2800" b="1"/>
              <a:t> </a:t>
            </a:r>
          </a:p>
          <a:p>
            <a:pPr>
              <a:lnSpc>
                <a:spcPct val="90000"/>
              </a:lnSpc>
            </a:pPr>
            <a:r>
              <a:rPr lang="es-ES_tradnl" sz="2800" b="1"/>
              <a:t>1a Tes. 4:3-8; 2 Timoteo 2:19-24</a:t>
            </a:r>
          </a:p>
          <a:p>
            <a:pPr>
              <a:lnSpc>
                <a:spcPct val="90000"/>
              </a:lnSpc>
            </a:pPr>
            <a:endParaRPr lang="es-ES_tradnl" sz="2800" b="1"/>
          </a:p>
          <a:p>
            <a:pPr>
              <a:lnSpc>
                <a:spcPct val="90000"/>
              </a:lnSpc>
            </a:pPr>
            <a:r>
              <a:rPr lang="es-ES_tradnl" b="1"/>
              <a:t>Ora por ella</a:t>
            </a:r>
            <a:r>
              <a:rPr lang="es-ES_tradnl" b="1">
                <a:latin typeface="Arial"/>
              </a:rPr>
              <a:t>–</a:t>
            </a:r>
            <a:r>
              <a:rPr lang="es-ES_tradnl" b="1"/>
              <a:t>y orar CON ella (Cristo en Getsemen</a:t>
            </a:r>
            <a:r>
              <a:rPr lang="es-ES_tradnl" b="1">
                <a:latin typeface="Arial"/>
              </a:rPr>
              <a:t>í</a:t>
            </a:r>
            <a:r>
              <a:rPr lang="es-ES_tradnl" b="1"/>
              <a:t> y Juan 17) </a:t>
            </a:r>
          </a:p>
          <a:p>
            <a:pPr>
              <a:lnSpc>
                <a:spcPct val="90000"/>
              </a:lnSpc>
            </a:pPr>
            <a:r>
              <a:rPr lang="es-ES_tradnl" sz="2800" b="1"/>
              <a:t> 1</a:t>
            </a:r>
            <a:r>
              <a:rPr lang="es-ES_tradnl" sz="2800" b="1">
                <a:latin typeface="Arial"/>
              </a:rPr>
              <a:t>ª</a:t>
            </a:r>
            <a:r>
              <a:rPr lang="es-ES_tradnl" sz="2800" b="1"/>
              <a:t> Tim 2:8-15</a:t>
            </a:r>
          </a:p>
        </p:txBody>
      </p:sp>
    </p:spTree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Santifica con la Biblia y la Iglesia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 sz="4000" b="1"/>
              <a:t>Ense</a:t>
            </a:r>
            <a:r>
              <a:rPr lang="es-ES_tradnl" sz="4000" b="1">
                <a:latin typeface="Arial"/>
              </a:rPr>
              <a:t>ñ</a:t>
            </a:r>
            <a:r>
              <a:rPr lang="es-ES_tradnl" sz="4000" b="1"/>
              <a:t>arla la Biblia o (por lo menos) </a:t>
            </a:r>
            <a:r>
              <a:rPr lang="es-ES_tradnl" sz="4000" b="1" u="sng"/>
              <a:t>LEERLA</a:t>
            </a:r>
            <a:r>
              <a:rPr lang="es-ES_tradnl" sz="4000" b="1"/>
              <a:t> con ella y la familia.  (Juan 17:17; Deut. 6:6-9)</a:t>
            </a:r>
            <a:endParaRPr lang="es-ES_tradnl" sz="4400" b="1"/>
          </a:p>
          <a:p>
            <a:pPr>
              <a:lnSpc>
                <a:spcPct val="90000"/>
              </a:lnSpc>
            </a:pPr>
            <a:endParaRPr lang="es-ES_tradnl" sz="4000" b="1"/>
          </a:p>
          <a:p>
            <a:pPr>
              <a:lnSpc>
                <a:spcPct val="90000"/>
              </a:lnSpc>
            </a:pPr>
            <a:r>
              <a:rPr lang="es-ES_tradnl" sz="4000" b="1"/>
              <a:t>Acompa</a:t>
            </a:r>
            <a:r>
              <a:rPr lang="es-ES_tradnl" sz="4000" b="1">
                <a:latin typeface="Arial"/>
              </a:rPr>
              <a:t>ñ</a:t>
            </a:r>
            <a:r>
              <a:rPr lang="es-ES_tradnl" sz="4000" b="1"/>
              <a:t>arla a ella y la familia a la iglesia para santificarla (Heb. 10:27)</a:t>
            </a:r>
            <a:endParaRPr lang="es-ES_tradnl" sz="2800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El Maestro escogido por Dios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30725"/>
          </a:xfrm>
        </p:spPr>
        <p:txBody>
          <a:bodyPr/>
          <a:lstStyle/>
          <a:p>
            <a:r>
              <a:rPr lang="es-ES_tradnl" sz="3600" b="1"/>
              <a:t>El padre/esposo es el primer maestro de la Biblia para su familia</a:t>
            </a:r>
          </a:p>
          <a:p>
            <a:pPr lvl="1"/>
            <a:endParaRPr lang="es-ES_tradnl" sz="2000" b="1"/>
          </a:p>
          <a:p>
            <a:pPr lvl="1"/>
            <a:r>
              <a:rPr lang="es-ES_tradnl" sz="3600" b="1"/>
              <a:t>no el pastor o la maestra de la escuela dominical  (</a:t>
            </a:r>
            <a:r>
              <a:rPr lang="es-ES_tradnl" sz="3600" b="1" u="sng">
                <a:solidFill>
                  <a:schemeClr val="tx2"/>
                </a:solidFill>
              </a:rPr>
              <a:t>1 Cor. 14:35</a:t>
            </a:r>
            <a:r>
              <a:rPr lang="es-ES_tradnl" sz="3600" b="1"/>
              <a:t>)</a:t>
            </a:r>
          </a:p>
          <a:p>
            <a:pPr lvl="1"/>
            <a:endParaRPr lang="es-ES_tradnl" sz="1200" b="1"/>
          </a:p>
          <a:p>
            <a:pPr lvl="1"/>
            <a:r>
              <a:rPr lang="es-ES_tradnl" sz="3600" b="1"/>
              <a:t>El </a:t>
            </a:r>
            <a:r>
              <a:rPr lang="es-ES_tradnl" sz="3600" b="1" i="1" u="sng"/>
              <a:t>esposo</a:t>
            </a:r>
            <a:r>
              <a:rPr lang="es-ES_tradnl" sz="3600" b="1"/>
              <a:t> debe aprender del pastor para que pueda ense</a:t>
            </a:r>
            <a:r>
              <a:rPr lang="es-ES_tradnl" sz="3200" b="1">
                <a:latin typeface="Arial"/>
                <a:cs typeface="Times New Roman" pitchFamily="18" charset="0"/>
              </a:rPr>
              <a:t>ñ</a:t>
            </a:r>
            <a:r>
              <a:rPr lang="es-ES_tradnl" sz="3600" b="1"/>
              <a:t>ar a su familia.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u="sng"/>
              <a:t>El hombre que santifica su esposa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s-ES_tradnl" b="1"/>
              <a:t>Proveer materia para estudiar (como ser mejor cristiana y mejor madre y esposa)</a:t>
            </a:r>
          </a:p>
          <a:p>
            <a:endParaRPr lang="es-ES_tradnl" sz="1000" b="1"/>
          </a:p>
          <a:p>
            <a:r>
              <a:rPr lang="es-ES_tradnl" b="1"/>
              <a:t>Vigila las amistades y las influencias (tele, revistas, etc)- 1 Corintios 15:33</a:t>
            </a:r>
          </a:p>
          <a:p>
            <a:endParaRPr lang="es-ES_tradnl" sz="600" b="1"/>
          </a:p>
          <a:p>
            <a:r>
              <a:rPr lang="es-ES_tradnl" b="1"/>
              <a:t>Dale un ejemplo de un piadoso hombre de Dios (1 Tim. 4:12; 2 Tim. 2:21)</a:t>
            </a:r>
          </a:p>
          <a:p>
            <a:pPr lvl="1"/>
            <a:r>
              <a:rPr lang="es-ES_tradnl" b="1"/>
              <a:t>Ella va a reflejar lo que el esposo ya es</a:t>
            </a:r>
            <a:r>
              <a:rPr lang="es-ES_tradnl" b="1">
                <a:latin typeface="Arial"/>
              </a:rPr>
              <a:t>…</a:t>
            </a:r>
            <a:r>
              <a:rPr lang="es-ES_tradnl" b="1"/>
              <a:t> Prov. 27:17, 19</a:t>
            </a:r>
            <a:endParaRPr lang="es-ES_tradnl" sz="3200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Efesios 5:27 -Presentable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 sz="3600" b="1"/>
              <a:t>Hacerla </a:t>
            </a:r>
            <a:r>
              <a:rPr lang="es-ES_tradnl" sz="3600" b="1">
                <a:latin typeface="Arial"/>
              </a:rPr>
              <a:t>“</a:t>
            </a:r>
            <a:r>
              <a:rPr lang="es-ES_tradnl" sz="3600" b="1" u="sng"/>
              <a:t>presentable</a:t>
            </a:r>
            <a:r>
              <a:rPr lang="es-ES_tradnl" sz="3600" b="1">
                <a:latin typeface="Arial"/>
              </a:rPr>
              <a:t>”</a:t>
            </a:r>
            <a:r>
              <a:rPr lang="es-ES_tradnl" sz="3600" b="1"/>
              <a:t> para ti </a:t>
            </a:r>
          </a:p>
          <a:p>
            <a:pPr>
              <a:lnSpc>
                <a:spcPct val="90000"/>
              </a:lnSpc>
            </a:pPr>
            <a:r>
              <a:rPr lang="es-ES_tradnl" sz="2000" b="1"/>
              <a:t>(Es primeramente la culpa del marido si ella no es asi, pero elle debe hacerse presentable para el con lo que el marido provee de buena ropa, limpieza, etc.)</a:t>
            </a:r>
            <a:endParaRPr lang="es-ES_tradnl" sz="3600" b="1"/>
          </a:p>
          <a:p>
            <a:pPr lvl="1">
              <a:lnSpc>
                <a:spcPct val="90000"/>
              </a:lnSpc>
            </a:pPr>
            <a:r>
              <a:rPr lang="es-ES_tradnl" sz="3400" b="1"/>
              <a:t>Gloriosa, santa, sin mancha ni arruga </a:t>
            </a:r>
          </a:p>
          <a:p>
            <a:pPr lvl="1">
              <a:lnSpc>
                <a:spcPct val="90000"/>
              </a:lnSpc>
            </a:pPr>
            <a:r>
              <a:rPr lang="es-ES_tradnl" sz="2500" b="1" i="1">
                <a:solidFill>
                  <a:schemeClr val="tx2"/>
                </a:solidFill>
              </a:rPr>
              <a:t>no arrugada con preocupaciones, porque el esposo cuida de ella</a:t>
            </a:r>
          </a:p>
          <a:p>
            <a:pPr lvl="1">
              <a:lnSpc>
                <a:spcPct val="90000"/>
              </a:lnSpc>
            </a:pPr>
            <a:r>
              <a:rPr lang="es-ES_tradnl" sz="3400" b="1"/>
              <a:t>Enfatiza el mejoramiento de su car</a:t>
            </a:r>
            <a:r>
              <a:rPr lang="es-ES_tradnl" sz="3400" b="1">
                <a:latin typeface="Arial"/>
              </a:rPr>
              <a:t>á</a:t>
            </a:r>
            <a:r>
              <a:rPr lang="es-ES_tradnl" sz="3400" b="1"/>
              <a:t>cter cristiano </a:t>
            </a:r>
          </a:p>
          <a:p>
            <a:pPr lvl="2">
              <a:lnSpc>
                <a:spcPct val="90000"/>
              </a:lnSpc>
            </a:pPr>
            <a:r>
              <a:rPr lang="es-ES_tradnl" sz="2100" b="1">
                <a:solidFill>
                  <a:schemeClr val="tx2"/>
                </a:solidFill>
              </a:rPr>
              <a:t>no tanto en su </a:t>
            </a:r>
            <a:r>
              <a:rPr lang="es-ES_tradnl" sz="2100" b="1">
                <a:solidFill>
                  <a:schemeClr val="tx2"/>
                </a:solidFill>
                <a:latin typeface="Arial"/>
              </a:rPr>
              <a:t>“</a:t>
            </a:r>
            <a:r>
              <a:rPr lang="es-ES_tradnl" sz="2100" b="1">
                <a:solidFill>
                  <a:schemeClr val="tx2"/>
                </a:solidFill>
              </a:rPr>
              <a:t>exterior</a:t>
            </a:r>
            <a:r>
              <a:rPr lang="es-ES_tradnl" sz="2100" b="1">
                <a:solidFill>
                  <a:schemeClr val="tx2"/>
                </a:solidFill>
                <a:latin typeface="Arial"/>
              </a:rPr>
              <a:t>”</a:t>
            </a:r>
            <a:r>
              <a:rPr lang="es-ES_tradnl" sz="2600" b="1">
                <a:solidFill>
                  <a:schemeClr val="tx2"/>
                </a:solidFill>
              </a:rPr>
              <a:t> </a:t>
            </a:r>
            <a:r>
              <a:rPr lang="es-ES_tradnl" sz="1900" b="1">
                <a:solidFill>
                  <a:schemeClr val="tx2"/>
                </a:solidFill>
              </a:rPr>
              <a:t>(no prepararla para otro hombre carnal)  - 1 Pedro 3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La Esposa Atractiva – Ef. 5:27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Esposa: </a:t>
            </a:r>
            <a:r>
              <a:rPr lang="es-ES">
                <a:latin typeface="Arial"/>
              </a:rPr>
              <a:t>“</a:t>
            </a:r>
            <a:r>
              <a:rPr lang="es-ES"/>
              <a:t>Enorgullecerle</a:t>
            </a:r>
            <a:r>
              <a:rPr lang="es-ES">
                <a:latin typeface="Arial"/>
              </a:rPr>
              <a:t>”</a:t>
            </a:r>
            <a:r>
              <a:rPr lang="es-ES"/>
              <a:t> con tu feminidad, belleza, hospitalidad, la limpieza y decoro de la casa, ropa apropiada y cuidada para toda la familia. </a:t>
            </a:r>
            <a:endParaRPr lang="es-ES" u="sng"/>
          </a:p>
          <a:p>
            <a:pPr lvl="1"/>
            <a:r>
              <a:rPr lang="es-ES" sz="3200" u="sng">
                <a:solidFill>
                  <a:schemeClr val="tx2"/>
                </a:solidFill>
              </a:rPr>
              <a:t>1 Tim. 2: 9-10; Tito 2:4-5; </a:t>
            </a:r>
          </a:p>
          <a:p>
            <a:pPr lvl="1"/>
            <a:r>
              <a:rPr lang="es-ES" sz="3200" u="sng">
                <a:solidFill>
                  <a:schemeClr val="tx2"/>
                </a:solidFill>
              </a:rPr>
              <a:t>Pr. 31:23, 28-31</a:t>
            </a:r>
            <a:endParaRPr lang="es-ES" sz="3200">
              <a:solidFill>
                <a:schemeClr val="tx2"/>
              </a:solidFill>
            </a:endParaRPr>
          </a:p>
          <a:p>
            <a:pPr lvl="1"/>
            <a:r>
              <a:rPr lang="es-ES_tradnl" sz="3200" u="sng"/>
              <a:t>1 Cor. 11:1-16; </a:t>
            </a:r>
          </a:p>
          <a:p>
            <a:pPr lvl="1"/>
            <a:r>
              <a:rPr lang="es-ES_tradnl" sz="3200" u="sng"/>
              <a:t>1 Ped. 3:1-7</a:t>
            </a:r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Arial Narrow" pitchFamily="34" charset="0"/>
              </a:rPr>
              <a:t>Un Cuerpo: </a:t>
            </a:r>
            <a:r>
              <a:rPr lang="es-ES_tradnl" sz="4000">
                <a:latin typeface="Arial Narrow" pitchFamily="34" charset="0"/>
              </a:rPr>
              <a:t>Refleja a Cristo</a:t>
            </a:r>
            <a:r>
              <a:rPr lang="es-ES_tradnl">
                <a:latin typeface="Arial Narrow" pitchFamily="34" charset="0"/>
              </a:rPr>
              <a:t> –</a:t>
            </a:r>
            <a:r>
              <a:rPr lang="es-ES_tradnl" sz="2800">
                <a:latin typeface="Arial Narrow" pitchFamily="34" charset="0"/>
              </a:rPr>
              <a:t>Ef. 5:23, 28-30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sz="3600" b="1" u="sng">
                <a:latin typeface="Arial Narrow" pitchFamily="34" charset="0"/>
              </a:rPr>
              <a:t>Hay Salvación y comunión por Su cuerpo</a:t>
            </a:r>
            <a:r>
              <a:rPr lang="es-ES_tradnl" sz="3600" b="1">
                <a:latin typeface="Arial Narrow" pitchFamily="34" charset="0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s-ES_tradnl" sz="2800" b="1">
                <a:latin typeface="Arial Narrow" pitchFamily="34" charset="0"/>
              </a:rPr>
              <a:t> </a:t>
            </a:r>
            <a:r>
              <a:rPr lang="es-ES_tradnl" sz="2800" b="1" i="1" u="sng">
                <a:latin typeface="Arial Narrow" pitchFamily="34" charset="0"/>
              </a:rPr>
              <a:t>Jn 6:56; Lu 22:19</a:t>
            </a:r>
            <a:r>
              <a:rPr lang="es-ES_tradnl" sz="2800" b="1" i="1">
                <a:latin typeface="Arial Narrow" pitchFamily="34" charset="0"/>
              </a:rPr>
              <a:t>  Esto es mi cuerpo, que por vosotros es dado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s-ES_tradnl" sz="2800" b="1" i="1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ES_tradnl" sz="3600" b="1" i="1" u="sng">
                <a:latin typeface="Arial Narrow" pitchFamily="34" charset="0"/>
              </a:rPr>
              <a:t>Ganarla a Cristo y reflejar a Cristo</a:t>
            </a:r>
            <a:r>
              <a:rPr lang="es-ES_tradnl" sz="3600" b="1" i="1">
                <a:latin typeface="Arial Narrow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s-ES_tradnl" sz="3200" b="1" i="1">
                <a:latin typeface="Arial Narrow" pitchFamily="34" charset="0"/>
              </a:rPr>
              <a:t>en “salvarla” de malas influencias </a:t>
            </a:r>
          </a:p>
          <a:p>
            <a:pPr lvl="1">
              <a:lnSpc>
                <a:spcPct val="90000"/>
              </a:lnSpc>
            </a:pPr>
            <a:r>
              <a:rPr lang="es-ES_tradnl" sz="3200" b="1" i="1">
                <a:latin typeface="Arial Narrow" pitchFamily="34" charset="0"/>
              </a:rPr>
              <a:t>y en tener “comunión” (amistad y comunicación regular) con ella. </a:t>
            </a:r>
          </a:p>
          <a:p>
            <a:pPr lvl="1">
              <a:lnSpc>
                <a:spcPct val="90000"/>
              </a:lnSpc>
            </a:pPr>
            <a:r>
              <a:rPr lang="es-ES_tradnl" sz="3200" b="1" u="sng">
                <a:latin typeface="Arial Narrow" pitchFamily="34" charset="0"/>
              </a:rPr>
              <a:t>Siempre busca reconciliación (perdón)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0">
                <a:latin typeface="Arial Narrow" pitchFamily="34" charset="0"/>
              </a:rPr>
              <a:t>Ef 5 – 1 Ped 3 – 1 Cor 11 – 1 Tim 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_tradnl" sz="4800" b="1">
                <a:latin typeface="Arial Narrow" pitchFamily="34" charset="0"/>
              </a:rPr>
              <a:t>El ejemplo del amor perfecto: Cristo y la Iglesia sumisa  </a:t>
            </a:r>
          </a:p>
          <a:p>
            <a:endParaRPr lang="es-ES_tradnl" sz="4000" b="1">
              <a:latin typeface="Arial Narrow" pitchFamily="34" charset="0"/>
            </a:endParaRPr>
          </a:p>
          <a:p>
            <a:pPr algn="ctr"/>
            <a:r>
              <a:rPr lang="es-ES_tradnl" sz="4800" b="1">
                <a:latin typeface="Arial Narrow" pitchFamily="34" charset="0"/>
              </a:rPr>
              <a:t>Efesios 5:21-33</a:t>
            </a:r>
            <a:endParaRPr lang="en-US" sz="4800" b="1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>
                <a:latin typeface="Arial Narrow" pitchFamily="34" charset="0"/>
              </a:rPr>
              <a:t>LA CUIDA</a:t>
            </a:r>
            <a:r>
              <a:rPr lang="es-ES" i="1">
                <a:latin typeface="Arial Narrow" pitchFamily="34" charset="0"/>
              </a:rPr>
              <a:t> </a:t>
            </a:r>
            <a:r>
              <a:rPr lang="es-ES" sz="4000" i="1">
                <a:latin typeface="Arial Narrow" pitchFamily="34" charset="0"/>
              </a:rPr>
              <a:t>como su cuerpo</a:t>
            </a:r>
            <a:r>
              <a:rPr lang="es-ES" sz="3600" i="1">
                <a:latin typeface="Arial Narrow" pitchFamily="34" charset="0"/>
              </a:rPr>
              <a:t> – Ef. 5:29</a:t>
            </a:r>
            <a:endParaRPr lang="es-ES_tradnl" sz="3600" i="1" u="sng">
              <a:latin typeface="Arial Narrow" pitchFamily="34" charset="0"/>
            </a:endParaRP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3600" b="1" i="1"/>
              <a:t>= </a:t>
            </a:r>
            <a:r>
              <a:rPr lang="es-ES_tradnl" sz="3600" b="1">
                <a:latin typeface="Arial"/>
              </a:rPr>
              <a:t>“</a:t>
            </a:r>
            <a:r>
              <a:rPr lang="es-ES_tradnl" sz="3600" b="1"/>
              <a:t>calentarse</a:t>
            </a:r>
            <a:r>
              <a:rPr lang="es-ES_tradnl" sz="3600" b="1">
                <a:latin typeface="Arial"/>
              </a:rPr>
              <a:t>”</a:t>
            </a:r>
            <a:r>
              <a:rPr lang="es-ES_tradnl" sz="3600" b="1"/>
              <a:t> con caricias y abrazos</a:t>
            </a:r>
            <a:endParaRPr lang="es-ES_tradnl" b="1"/>
          </a:p>
          <a:p>
            <a:pPr lvl="1"/>
            <a:endParaRPr lang="es-ES_tradnl" sz="1600" b="1"/>
          </a:p>
          <a:p>
            <a:pPr lvl="1"/>
            <a:r>
              <a:rPr lang="es-ES_tradnl" b="1"/>
              <a:t>el cuidado de ninos por una nodriza - 1 Tes. 2:7</a:t>
            </a:r>
          </a:p>
          <a:p>
            <a:pPr lvl="1"/>
            <a:r>
              <a:rPr lang="es-ES_tradnl" b="1"/>
              <a:t>el cuidado de un pajaro en su nido (Dt 22:6)</a:t>
            </a:r>
          </a:p>
          <a:p>
            <a:pPr lvl="1">
              <a:buFont typeface="Wingdings" pitchFamily="2" charset="2"/>
              <a:buNone/>
            </a:pPr>
            <a:endParaRPr lang="es-ES_tradnl" b="1"/>
          </a:p>
          <a:p>
            <a:pPr lvl="1"/>
            <a:r>
              <a:rPr lang="es-ES_tradnl" b="1"/>
              <a:t>Sana heridas con tenura como haria a su propia carne</a:t>
            </a:r>
          </a:p>
          <a:p>
            <a:pPr lvl="1"/>
            <a:r>
              <a:rPr lang="es-ES_tradnl" b="1"/>
              <a:t>Alegrarla- Dt. 24:5; Pr. 5:18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i="1" u="sng">
                <a:latin typeface="Arial Narrow" pitchFamily="34" charset="0"/>
              </a:rPr>
              <a:t>LA SUSTENTA</a:t>
            </a:r>
            <a:r>
              <a:rPr lang="es-ES_tradnl" i="1">
                <a:latin typeface="Arial Narrow" pitchFamily="34" charset="0"/>
              </a:rPr>
              <a:t> – Ef. 5:29</a:t>
            </a:r>
            <a:endParaRPr lang="es-ES_tradnl">
              <a:latin typeface="Arial Narrow" pitchFamily="34" charset="0"/>
            </a:endParaRP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b="1" i="1">
                <a:latin typeface="Arial Narrow" pitchFamily="34" charset="0"/>
              </a:rPr>
              <a:t>= </a:t>
            </a:r>
            <a:r>
              <a:rPr lang="es-ES_tradnl" b="1">
                <a:latin typeface="Arial Narrow" pitchFamily="34" charset="0"/>
              </a:rPr>
              <a:t>Proteger, proveer por uno y cuidarse</a:t>
            </a:r>
          </a:p>
          <a:p>
            <a:pPr lvl="2"/>
            <a:r>
              <a:rPr lang="es-ES_tradnl" b="1"/>
              <a:t>Se usa en la traduccion de Gen. 45:11 por alimentar a los israelitas en Egipto</a:t>
            </a:r>
          </a:p>
          <a:p>
            <a:pPr lvl="2"/>
            <a:r>
              <a:rPr lang="es-ES_tradnl" b="1"/>
              <a:t>1 Timoteo 5:8 – PROVEER como HOMBRE</a:t>
            </a:r>
          </a:p>
          <a:p>
            <a:pPr lvl="2"/>
            <a:endParaRPr lang="es-ES_tradnl" sz="1800" b="1"/>
          </a:p>
          <a:p>
            <a:r>
              <a:rPr lang="es-ES_tradnl" b="1">
                <a:latin typeface="Arial Narrow" pitchFamily="34" charset="0"/>
              </a:rPr>
              <a:t>“La </a:t>
            </a:r>
            <a:r>
              <a:rPr lang="es-ES_tradnl" b="1" i="1">
                <a:latin typeface="Arial Narrow" pitchFamily="34" charset="0"/>
              </a:rPr>
              <a:t>cría” (Efesios 6:4) </a:t>
            </a:r>
            <a:r>
              <a:rPr lang="es-ES_tradnl" sz="2800" b="1" i="1">
                <a:latin typeface="Arial Narrow" pitchFamily="34" charset="0"/>
              </a:rPr>
              <a:t>= </a:t>
            </a:r>
            <a:r>
              <a:rPr lang="es-ES_tradnl" sz="2800" b="1">
                <a:latin typeface="Arial Narrow" pitchFamily="34" charset="0"/>
              </a:rPr>
              <a:t>ayúdala a madurar  espiritualmente </a:t>
            </a:r>
          </a:p>
          <a:p>
            <a:pPr lvl="1"/>
            <a:r>
              <a:rPr lang="es-ES_tradnl" b="1">
                <a:latin typeface="Arial Narrow" pitchFamily="34" charset="0"/>
              </a:rPr>
              <a:t>Es la responsabilidad del hombre santificarla por enseñar la Biblia y orar con ella, llevarla a evangelizar y servir, etc.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i="1">
                <a:latin typeface="Arial Narrow" pitchFamily="34" charset="0"/>
              </a:rPr>
              <a:t>Dejando todo para ella – Ef. 5:31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b="1" i="1">
                <a:latin typeface="Arial Narrow" pitchFamily="34" charset="0"/>
              </a:rPr>
              <a:t> </a:t>
            </a:r>
            <a:r>
              <a:rPr lang="es-ES" sz="3600" b="1" i="1">
                <a:latin typeface="Arial Narrow" pitchFamily="34" charset="0"/>
              </a:rPr>
              <a:t>Deja todo para ella</a:t>
            </a:r>
            <a:r>
              <a:rPr lang="es-ES" b="1" i="1">
                <a:latin typeface="Arial Narrow" pitchFamily="34" charset="0"/>
              </a:rPr>
              <a:t> - Hagala saber a ella y a otros que ella, su cuidado y sus opiniones son mas importantes a ti que cualquier en el mundo…. Esto le de la SEGURIDAD que mas necesita de ti.</a:t>
            </a:r>
          </a:p>
          <a:p>
            <a:pPr>
              <a:lnSpc>
                <a:spcPct val="90000"/>
              </a:lnSpc>
            </a:pPr>
            <a:endParaRPr lang="es-ES" b="1" i="1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ES" b="1" i="1">
                <a:latin typeface="Arial Narrow" pitchFamily="34" charset="0"/>
              </a:rPr>
              <a:t>Ef 5:31 Por esto dejará el hombre a su padre y a su madre, y se unirá a su mujer, y los dos serán una sola carne.</a:t>
            </a:r>
            <a:endParaRPr lang="en-US" b="1" i="1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i="1">
                <a:latin typeface="Arial Narrow" pitchFamily="34" charset="0"/>
              </a:rPr>
              <a:t>Reflejo de Cristo – Ef. 5:32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4000" b="1" i="1">
                <a:latin typeface="Arial Narrow" pitchFamily="34" charset="0"/>
              </a:rPr>
              <a:t>Refleja a Cristo, el evangelio y la relación y trato mutuo de Cristo y la iglesia con ella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4000" b="1" i="1">
                <a:latin typeface="Arial Narrow" pitchFamily="34" charset="0"/>
              </a:rPr>
              <a:t> </a:t>
            </a:r>
            <a:endParaRPr lang="es-ES_tradnl" sz="4000" b="1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ES_tradnl" sz="4000" b="1">
                <a:latin typeface="Arial Narrow" pitchFamily="34" charset="0"/>
              </a:rPr>
              <a:t>respeto - honra (Ef. 5:33; 1 Ped. 5:7)</a:t>
            </a:r>
          </a:p>
          <a:p>
            <a:pPr>
              <a:lnSpc>
                <a:spcPct val="90000"/>
              </a:lnSpc>
            </a:pPr>
            <a:r>
              <a:rPr lang="es-ES_tradnl" sz="4000" b="1">
                <a:latin typeface="Arial Narrow" pitchFamily="34" charset="0"/>
              </a:rPr>
              <a:t>someterse (para seguir unido al esposo hay que “seguirle”)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Deberes de Esposos</a:t>
            </a:r>
            <a:r>
              <a:rPr lang="es-ES_tradnl" sz="3600"/>
              <a:t>: Resumen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ES_tradnl" sz="1600" u="sng"/>
              <a:t>Esposo</a:t>
            </a:r>
          </a:p>
          <a:p>
            <a:pPr>
              <a:lnSpc>
                <a:spcPct val="80000"/>
              </a:lnSpc>
            </a:pPr>
            <a:r>
              <a:rPr lang="es-ES_tradnl" sz="1600"/>
              <a:t>Cabeza – Ef. 5:23</a:t>
            </a:r>
          </a:p>
          <a:p>
            <a:pPr>
              <a:lnSpc>
                <a:spcPct val="80000"/>
              </a:lnSpc>
            </a:pPr>
            <a:r>
              <a:rPr lang="es-ES_tradnl" sz="1600"/>
              <a:t>Salvador de la esposa (y del matrimonio)</a:t>
            </a:r>
          </a:p>
          <a:p>
            <a:pPr>
              <a:lnSpc>
                <a:spcPct val="80000"/>
              </a:lnSpc>
            </a:pPr>
            <a:r>
              <a:rPr lang="es-ES_tradnl" sz="1600"/>
              <a:t>Amad – Ef. 5:25</a:t>
            </a:r>
          </a:p>
          <a:p>
            <a:pPr>
              <a:lnSpc>
                <a:spcPct val="80000"/>
              </a:lnSpc>
            </a:pPr>
            <a:r>
              <a:rPr lang="es-ES_tradnl" sz="1600"/>
              <a:t>Entregarse por ella</a:t>
            </a:r>
          </a:p>
          <a:p>
            <a:pPr>
              <a:lnSpc>
                <a:spcPct val="80000"/>
              </a:lnSpc>
            </a:pPr>
            <a:r>
              <a:rPr lang="es-ES_tradnl" sz="1600"/>
              <a:t>Purificarla Ef. 5:26</a:t>
            </a:r>
          </a:p>
          <a:p>
            <a:pPr>
              <a:lnSpc>
                <a:spcPct val="80000"/>
              </a:lnSpc>
            </a:pPr>
            <a:r>
              <a:rPr lang="es-ES_tradnl" sz="1600"/>
              <a:t>Santificarla</a:t>
            </a:r>
          </a:p>
          <a:p>
            <a:pPr>
              <a:lnSpc>
                <a:spcPct val="80000"/>
              </a:lnSpc>
            </a:pPr>
            <a:r>
              <a:rPr lang="es-ES_tradnl" sz="1600"/>
              <a:t>Hacerla presentable 5:27 </a:t>
            </a:r>
          </a:p>
          <a:p>
            <a:pPr lvl="1">
              <a:lnSpc>
                <a:spcPct val="80000"/>
              </a:lnSpc>
            </a:pPr>
            <a:r>
              <a:rPr lang="es-ES_tradnl" sz="1600"/>
              <a:t>Sin mancha ni arruga</a:t>
            </a:r>
          </a:p>
          <a:p>
            <a:pPr>
              <a:lnSpc>
                <a:spcPct val="80000"/>
              </a:lnSpc>
            </a:pPr>
            <a:r>
              <a:rPr lang="es-ES_tradnl" sz="1600"/>
              <a:t>5:28 Amar como a tu cuerpo</a:t>
            </a:r>
          </a:p>
          <a:p>
            <a:pPr lvl="1">
              <a:lnSpc>
                <a:spcPct val="80000"/>
              </a:lnSpc>
            </a:pPr>
            <a:r>
              <a:rPr lang="es-ES_tradnl" sz="1600"/>
              <a:t>Susténtala  v. 29</a:t>
            </a:r>
          </a:p>
          <a:p>
            <a:pPr lvl="1">
              <a:lnSpc>
                <a:spcPct val="80000"/>
              </a:lnSpc>
            </a:pPr>
            <a:r>
              <a:rPr lang="es-ES_tradnl" sz="1600"/>
              <a:t>Cuídala – </a:t>
            </a:r>
            <a:r>
              <a:rPr lang="es-ES_tradnl" sz="1800" u="sng"/>
              <a:t>Da seguridad</a:t>
            </a:r>
          </a:p>
          <a:p>
            <a:pPr>
              <a:lnSpc>
                <a:spcPct val="80000"/>
              </a:lnSpc>
            </a:pPr>
            <a:r>
              <a:rPr lang="es-ES_tradnl" sz="1600"/>
              <a:t>5:29 Alábala y ser orgulloso de ella (Gen 2:24 Es MI “varona”)</a:t>
            </a:r>
          </a:p>
          <a:p>
            <a:pPr>
              <a:lnSpc>
                <a:spcPct val="80000"/>
              </a:lnSpc>
            </a:pPr>
            <a:r>
              <a:rPr lang="es-ES_tradnl" sz="1600"/>
              <a:t>5:30 Sentir sus dolores=tu cuerpo</a:t>
            </a:r>
          </a:p>
          <a:p>
            <a:pPr>
              <a:lnSpc>
                <a:spcPct val="80000"/>
              </a:lnSpc>
            </a:pPr>
            <a:r>
              <a:rPr lang="es-ES_tradnl" sz="1600"/>
              <a:t>5:31–Deja a otros, </a:t>
            </a:r>
          </a:p>
          <a:p>
            <a:pPr>
              <a:lnSpc>
                <a:spcPct val="80000"/>
              </a:lnSpc>
            </a:pPr>
            <a:r>
              <a:rPr lang="es-ES_tradnl" sz="1600"/>
              <a:t>Unirse en mente y cuerpo (1 Cor. 7:3)</a:t>
            </a:r>
          </a:p>
          <a:p>
            <a:pPr>
              <a:lnSpc>
                <a:spcPct val="80000"/>
              </a:lnSpc>
            </a:pPr>
            <a:r>
              <a:rPr lang="es-ES_tradnl" sz="1600"/>
              <a:t>Reflejar a Cristo  con ella – 5:32</a:t>
            </a:r>
          </a:p>
          <a:p>
            <a:pPr>
              <a:lnSpc>
                <a:spcPct val="80000"/>
              </a:lnSpc>
            </a:pPr>
            <a:r>
              <a:rPr lang="es-ES_tradnl" sz="1600"/>
              <a:t>Hace su vida “graciosa” y la hace coparticipe de la gracia de tu vida 1 P 3</a:t>
            </a:r>
          </a:p>
          <a:p>
            <a:pPr>
              <a:lnSpc>
                <a:spcPct val="80000"/>
              </a:lnSpc>
            </a:pPr>
            <a:r>
              <a:rPr lang="es-ES_tradnl" sz="1600"/>
              <a:t>Ayuda mutua en amor – Ef. 4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736725"/>
          </a:xfrm>
        </p:spPr>
        <p:txBody>
          <a:bodyPr/>
          <a:lstStyle/>
          <a:p>
            <a:r>
              <a:rPr lang="es-ES_tradnl" sz="4000"/>
              <a:t>Hay demasiado para hacer – </a:t>
            </a:r>
            <a:br>
              <a:rPr lang="es-ES_tradnl" sz="4000"/>
            </a:br>
            <a:r>
              <a:rPr lang="es-ES_tradnl" sz="4000"/>
              <a:t>Es imposible sin la ayuda de Dios</a:t>
            </a:r>
          </a:p>
        </p:txBody>
      </p:sp>
      <p:sp>
        <p:nvSpPr>
          <p:cNvPr id="3133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667000"/>
            <a:ext cx="7696200" cy="3505200"/>
          </a:xfrm>
        </p:spPr>
        <p:txBody>
          <a:bodyPr/>
          <a:lstStyle/>
          <a:p>
            <a:r>
              <a:rPr lang="es-ES_tradnl" sz="3600" b="1"/>
              <a:t>FILIPENSES 4:13</a:t>
            </a:r>
          </a:p>
          <a:p>
            <a:r>
              <a:rPr lang="es-ES_tradnl" sz="3600" b="1"/>
              <a:t>Pero:  TODO LO PUEDO EN CRISTO QUE ME FORTALECE.  Con Dios NO HAY NADA IMPOSIBLE.  </a:t>
            </a:r>
          </a:p>
          <a:p>
            <a:r>
              <a:rPr lang="es-ES_tradnl" sz="3600" b="1"/>
              <a:t>Acercate a EL.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Leccion</a:t>
            </a:r>
            <a:r>
              <a:rPr lang="es-ES_tradnl" smtClean="0"/>
              <a:t> 9 </a:t>
            </a:r>
            <a:r>
              <a:rPr lang="es-ES_tradnl" dirty="0"/>
              <a:t>- LAS ESPOSAS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1" u="sng">
                <a:latin typeface="Arial Narrow" pitchFamily="34" charset="0"/>
              </a:rPr>
              <a:t>El Amor Sumiso</a:t>
            </a:r>
            <a:endParaRPr lang="es-ES_tradnl" b="0" i="1" u="sng">
              <a:latin typeface="Arial Narrow" pitchFamily="34" charset="0"/>
            </a:endParaRP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1800" b="1" i="1" u="sng">
                <a:latin typeface="Arial Narrow" pitchFamily="34" charset="0"/>
              </a:rPr>
              <a:t>Ef. 5:21-22</a:t>
            </a:r>
            <a:r>
              <a:rPr lang="es-ES" sz="1800" i="1">
                <a:latin typeface="Arial Narrow" pitchFamily="34" charset="0"/>
              </a:rPr>
              <a:t> </a:t>
            </a:r>
            <a:r>
              <a:rPr lang="es-ES" sz="1800" i="1" baseline="30000">
                <a:latin typeface="Arial Narrow" pitchFamily="34" charset="0"/>
              </a:rPr>
              <a:t> </a:t>
            </a:r>
            <a:r>
              <a:rPr lang="es-ES" sz="1800" i="1" u="sng">
                <a:latin typeface="Arial Narrow" pitchFamily="34" charset="0"/>
              </a:rPr>
              <a:t>Someteos</a:t>
            </a:r>
            <a:r>
              <a:rPr lang="es-ES" sz="1800" i="1">
                <a:latin typeface="Arial Narrow" pitchFamily="34" charset="0"/>
              </a:rPr>
              <a:t> unos a otros </a:t>
            </a:r>
            <a:r>
              <a:rPr lang="es-ES" sz="1800" i="1" u="sng">
                <a:latin typeface="Arial Narrow" pitchFamily="34" charset="0"/>
              </a:rPr>
              <a:t>en el temor de Dios</a:t>
            </a:r>
            <a:r>
              <a:rPr lang="es-ES" sz="1800" i="1">
                <a:latin typeface="Arial Narrow" pitchFamily="34" charset="0"/>
              </a:rPr>
              <a:t>. </a:t>
            </a:r>
            <a:r>
              <a:rPr lang="es-ES" sz="1800" i="1" baseline="30000">
                <a:latin typeface="Arial Narrow" pitchFamily="34" charset="0"/>
              </a:rPr>
              <a:t>22 </a:t>
            </a:r>
            <a:r>
              <a:rPr lang="es-ES" sz="1800" i="1">
                <a:latin typeface="Arial Narrow" pitchFamily="34" charset="0"/>
              </a:rPr>
              <a:t>Las casadas estén </a:t>
            </a:r>
            <a:r>
              <a:rPr lang="es-ES" sz="1800" i="1" u="sng">
                <a:latin typeface="Arial Narrow" pitchFamily="34" charset="0"/>
              </a:rPr>
              <a:t>sujetas</a:t>
            </a:r>
            <a:r>
              <a:rPr lang="es-ES" sz="1800" i="1">
                <a:latin typeface="Arial Narrow" pitchFamily="34" charset="0"/>
              </a:rPr>
              <a:t> a sus </a:t>
            </a:r>
            <a:r>
              <a:rPr lang="es-ES" sz="1800" i="1" u="sng">
                <a:latin typeface="Arial Narrow" pitchFamily="34" charset="0"/>
              </a:rPr>
              <a:t>propios</a:t>
            </a:r>
            <a:r>
              <a:rPr lang="es-ES" sz="1800" i="1">
                <a:latin typeface="Arial Narrow" pitchFamily="34" charset="0"/>
              </a:rPr>
              <a:t> maridos, </a:t>
            </a:r>
            <a:r>
              <a:rPr lang="es-ES" sz="1800" i="1" u="sng">
                <a:latin typeface="Arial Narrow" pitchFamily="34" charset="0"/>
              </a:rPr>
              <a:t>como al Señor</a:t>
            </a:r>
            <a:r>
              <a:rPr lang="es-ES" sz="1800" i="1">
                <a:latin typeface="Arial Narrow" pitchFamily="34" charset="0"/>
              </a:rPr>
              <a:t>; </a:t>
            </a:r>
          </a:p>
          <a:p>
            <a:pPr>
              <a:lnSpc>
                <a:spcPct val="90000"/>
              </a:lnSpc>
            </a:pPr>
            <a:r>
              <a:rPr lang="en-US" i="1">
                <a:latin typeface="Arial Narrow" pitchFamily="34" charset="0"/>
              </a:rPr>
              <a:t>Someteos =“bajo autoridad de rango”</a:t>
            </a:r>
          </a:p>
          <a:p>
            <a:pPr>
              <a:lnSpc>
                <a:spcPct val="90000"/>
              </a:lnSpc>
            </a:pPr>
            <a:r>
              <a:rPr lang="en-US" i="1">
                <a:latin typeface="Arial Narrow" pitchFamily="34" charset="0"/>
              </a:rPr>
              <a:t>Lo hace </a:t>
            </a:r>
            <a:r>
              <a:rPr lang="en-US" i="1" u="sng">
                <a:latin typeface="Arial Narrow" pitchFamily="34" charset="0"/>
              </a:rPr>
              <a:t>continuamente</a:t>
            </a:r>
            <a:r>
              <a:rPr lang="en-US" i="1">
                <a:latin typeface="Arial Narrow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i="1">
                <a:latin typeface="Arial Narrow" pitchFamily="34" charset="0"/>
              </a:rPr>
              <a:t>por su </a:t>
            </a:r>
            <a:r>
              <a:rPr lang="en-US" i="1" u="sng">
                <a:latin typeface="Arial Narrow" pitchFamily="34" charset="0"/>
              </a:rPr>
              <a:t>propia decision</a:t>
            </a:r>
            <a:r>
              <a:rPr lang="en-US" i="1">
                <a:latin typeface="Arial Narrow" pitchFamily="34" charset="0"/>
              </a:rPr>
              <a:t> y por su </a:t>
            </a:r>
            <a:r>
              <a:rPr lang="en-US" i="1" u="sng">
                <a:latin typeface="Arial Narrow" pitchFamily="34" charset="0"/>
              </a:rPr>
              <a:t>propio bien</a:t>
            </a:r>
            <a:r>
              <a:rPr lang="en-US" i="1">
                <a:latin typeface="Arial Narrow" pitchFamily="34" charset="0"/>
              </a:rPr>
              <a:t>; </a:t>
            </a:r>
            <a:endParaRPr lang="en-US" sz="1400" i="1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n-US" i="1">
                <a:latin typeface="Arial Narrow" pitchFamily="34" charset="0"/>
              </a:rPr>
              <a:t>Las autoridades no se someten a los bajo su autoridad--pero los escuchan con repeto.</a:t>
            </a:r>
          </a:p>
          <a:p>
            <a:pPr lvl="1">
              <a:lnSpc>
                <a:spcPct val="90000"/>
              </a:lnSpc>
            </a:pPr>
            <a:r>
              <a:rPr lang="en-US" i="1">
                <a:latin typeface="Arial Narrow" pitchFamily="34" charset="0"/>
              </a:rPr>
              <a:t>Refiere a la humildad de los dos </a:t>
            </a:r>
            <a:r>
              <a:rPr lang="en-US" sz="2400" i="1">
                <a:latin typeface="Arial Narrow" pitchFamily="34" charset="0"/>
              </a:rPr>
              <a:t>(un poco)</a:t>
            </a:r>
            <a:r>
              <a:rPr lang="en-US" i="1">
                <a:latin typeface="Arial Narrow" pitchFamily="34" charset="0"/>
              </a:rPr>
              <a:t>, </a:t>
            </a:r>
          </a:p>
          <a:p>
            <a:pPr lvl="1">
              <a:lnSpc>
                <a:spcPct val="90000"/>
              </a:lnSpc>
            </a:pPr>
            <a:r>
              <a:rPr lang="en-US" i="1">
                <a:latin typeface="Arial Narrow" pitchFamily="34" charset="0"/>
              </a:rPr>
              <a:t>Pero: “casadas” es primero en una lista de ejemplos de los que estan bajo autoridad (luego habla de hijos y empleados)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Sumision – Ef. 5:21-22, 24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>
                <a:latin typeface="Arial Narrow" pitchFamily="34" charset="0"/>
              </a:rPr>
              <a:t>Se somete “en el temor de Dios” </a:t>
            </a:r>
          </a:p>
          <a:p>
            <a:pPr lvl="2"/>
            <a:r>
              <a:rPr lang="en-US" sz="2500" b="1" i="1">
                <a:latin typeface="Arial Narrow" pitchFamily="34" charset="0"/>
              </a:rPr>
              <a:t>v. 21 “phobia” de verle triste,  no de sus amenazas; </a:t>
            </a:r>
          </a:p>
          <a:p>
            <a:pPr lvl="2"/>
            <a:r>
              <a:rPr lang="en-US" sz="2500" b="1" i="1">
                <a:latin typeface="Arial Narrow" pitchFamily="34" charset="0"/>
              </a:rPr>
              <a:t>v. 33 – “Respeto”</a:t>
            </a:r>
          </a:p>
          <a:p>
            <a:pPr lvl="1">
              <a:buFont typeface="Wingdings" pitchFamily="2" charset="2"/>
              <a:buNone/>
            </a:pPr>
            <a:endParaRPr lang="en-US" sz="1000" b="1" i="1">
              <a:latin typeface="Arial Narrow" pitchFamily="34" charset="0"/>
            </a:endParaRPr>
          </a:p>
          <a:p>
            <a:r>
              <a:rPr lang="en-US" b="1" i="1">
                <a:latin typeface="Arial Narrow" pitchFamily="34" charset="0"/>
              </a:rPr>
              <a:t>“como al Senor” </a:t>
            </a:r>
            <a:r>
              <a:rPr lang="en-US" sz="2400" b="1" i="1">
                <a:latin typeface="Arial Narrow" pitchFamily="34" charset="0"/>
              </a:rPr>
              <a:t>(v.22)</a:t>
            </a:r>
            <a:r>
              <a:rPr lang="en-US" b="1" i="1">
                <a:latin typeface="Arial Narrow" pitchFamily="34" charset="0"/>
              </a:rPr>
              <a:t> </a:t>
            </a:r>
          </a:p>
          <a:p>
            <a:r>
              <a:rPr lang="en-US" b="1" i="1">
                <a:latin typeface="Arial Narrow" pitchFamily="34" charset="0"/>
              </a:rPr>
              <a:t>“en todo” </a:t>
            </a:r>
            <a:r>
              <a:rPr lang="en-US" sz="2400" b="1" i="1">
                <a:latin typeface="Arial Narrow" pitchFamily="34" charset="0"/>
              </a:rPr>
              <a:t>(v. 24) </a:t>
            </a:r>
          </a:p>
          <a:p>
            <a:pPr lvl="2"/>
            <a:r>
              <a:rPr lang="en-US" sz="2500" b="1" i="1">
                <a:latin typeface="Arial Narrow" pitchFamily="34" charset="0"/>
              </a:rPr>
              <a:t>no puede llamarse una “buena” cristiana sin hacerlo</a:t>
            </a:r>
          </a:p>
          <a:p>
            <a:pPr lvl="2"/>
            <a:r>
              <a:rPr lang="en-US" sz="2500" b="1" i="1">
                <a:latin typeface="Arial Narrow" pitchFamily="34" charset="0"/>
              </a:rPr>
              <a:t>Confiar en la proteccion del Senor si obedeces 		(1 Ped. 3:6b)</a:t>
            </a:r>
            <a:endParaRPr lang="en-US" sz="1100" b="1" i="1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Senal de Sumision – Ef. 5:22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r>
              <a:rPr lang="en-US" sz="4000" b="1" i="1">
                <a:latin typeface="Arial Narrow" pitchFamily="34" charset="0"/>
              </a:rPr>
              <a:t>Sometese a su “</a:t>
            </a:r>
            <a:r>
              <a:rPr lang="en-US" sz="4000" b="1" i="1" u="sng">
                <a:latin typeface="Arial Narrow" pitchFamily="34" charset="0"/>
              </a:rPr>
              <a:t>PROPIO</a:t>
            </a:r>
            <a:r>
              <a:rPr lang="en-US" sz="4000" b="1" i="1">
                <a:latin typeface="Arial Narrow" pitchFamily="34" charset="0"/>
              </a:rPr>
              <a:t>” marido </a:t>
            </a:r>
          </a:p>
          <a:p>
            <a:pPr lvl="1"/>
            <a:r>
              <a:rPr lang="en-US" sz="2400" b="1" i="1">
                <a:latin typeface="Arial Narrow" pitchFamily="34" charset="0"/>
              </a:rPr>
              <a:t>(no al vecino o al lider primero)</a:t>
            </a:r>
          </a:p>
          <a:p>
            <a:pPr lvl="1"/>
            <a:r>
              <a:rPr lang="en-US" sz="2400" b="1" i="1">
                <a:latin typeface="Arial Narrow" pitchFamily="34" charset="0"/>
              </a:rPr>
              <a:t>Si no se somete a la Cabeza, Ud. acepta la responsabilidad por los resultados de sus decisiones… no culpar al esposo.</a:t>
            </a:r>
          </a:p>
          <a:p>
            <a:pPr lvl="1"/>
            <a:endParaRPr lang="en-US" sz="1800" b="1" i="1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3600" b="1">
                <a:cs typeface="Arial" charset="0"/>
              </a:rPr>
              <a:t>1 Cor. 11:1-16</a:t>
            </a:r>
          </a:p>
          <a:p>
            <a:r>
              <a:rPr lang="en-US" sz="3600" b="1">
                <a:cs typeface="Arial" charset="0"/>
              </a:rPr>
              <a:t>Lleva una </a:t>
            </a:r>
            <a:r>
              <a:rPr lang="en-US" sz="3600" b="1" u="sng">
                <a:cs typeface="Arial" charset="0"/>
              </a:rPr>
              <a:t>senal de sumision</a:t>
            </a:r>
            <a:r>
              <a:rPr lang="en-US" sz="3600" b="1">
                <a:cs typeface="Arial" charset="0"/>
              </a:rPr>
              <a:t> </a:t>
            </a:r>
          </a:p>
          <a:p>
            <a:pPr lvl="1"/>
            <a:r>
              <a:rPr lang="en-US" sz="2400" b="1">
                <a:cs typeface="Arial" charset="0"/>
              </a:rPr>
              <a:t>anillo, pelo largo, velo, etc. segun la costumbre de la iglesia y la sociedad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Cabeza y Salvador del cuerpo</a:t>
            </a:r>
            <a:r>
              <a:rPr lang="en-US" sz="2400"/>
              <a:t> – Ef. 5:23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1600" b="1" i="1" baseline="30000">
                <a:latin typeface="Arial Narrow" pitchFamily="34" charset="0"/>
              </a:rPr>
              <a:t>23 </a:t>
            </a:r>
            <a:r>
              <a:rPr lang="es-ES" sz="1600" b="1" i="1" u="sng">
                <a:latin typeface="Arial Narrow" pitchFamily="34" charset="0"/>
              </a:rPr>
              <a:t>porque</a:t>
            </a:r>
            <a:r>
              <a:rPr lang="es-ES" sz="1600" b="1" i="1">
                <a:latin typeface="Arial Narrow" pitchFamily="34" charset="0"/>
              </a:rPr>
              <a:t> el marido </a:t>
            </a:r>
            <a:r>
              <a:rPr lang="es-ES" sz="1600" b="1" i="1" u="sng">
                <a:latin typeface="Arial Narrow" pitchFamily="34" charset="0"/>
              </a:rPr>
              <a:t>es</a:t>
            </a:r>
            <a:r>
              <a:rPr lang="es-ES" sz="1600" b="1" i="1">
                <a:latin typeface="Arial Narrow" pitchFamily="34" charset="0"/>
              </a:rPr>
              <a:t> </a:t>
            </a:r>
            <a:r>
              <a:rPr lang="es-ES" sz="1600" b="1" i="1" u="sng">
                <a:latin typeface="Arial Narrow" pitchFamily="34" charset="0"/>
              </a:rPr>
              <a:t>cabeza</a:t>
            </a:r>
            <a:r>
              <a:rPr lang="es-ES" sz="1600" b="1" i="1">
                <a:latin typeface="Arial Narrow" pitchFamily="34" charset="0"/>
              </a:rPr>
              <a:t> de la mujer, así </a:t>
            </a:r>
            <a:r>
              <a:rPr lang="es-ES" sz="1600" b="1" i="1" u="sng">
                <a:latin typeface="Arial Narrow" pitchFamily="34" charset="0"/>
              </a:rPr>
              <a:t>como Cristo</a:t>
            </a:r>
            <a:r>
              <a:rPr lang="es-ES" sz="1600" b="1" i="1">
                <a:latin typeface="Arial Narrow" pitchFamily="34" charset="0"/>
              </a:rPr>
              <a:t> es cabeza de la iglesia, la cual es su cuerpo, y </a:t>
            </a:r>
            <a:r>
              <a:rPr lang="es-ES" sz="1600" b="1" i="1" u="sng">
                <a:latin typeface="Arial Narrow" pitchFamily="34" charset="0"/>
              </a:rPr>
              <a:t>él es su Salvador</a:t>
            </a:r>
            <a:r>
              <a:rPr lang="es-ES" sz="1600" b="1" i="1">
                <a:latin typeface="Arial Narrow" pitchFamily="34" charset="0"/>
              </a:rPr>
              <a:t>. </a:t>
            </a:r>
            <a:r>
              <a:rPr lang="es-ES" sz="1600" b="1" i="1" baseline="30000">
                <a:latin typeface="Arial Narrow" pitchFamily="34" charset="0"/>
              </a:rPr>
              <a:t>24 </a:t>
            </a:r>
            <a:r>
              <a:rPr lang="es-ES" sz="1600" b="1" i="1">
                <a:latin typeface="Arial Narrow" pitchFamily="34" charset="0"/>
              </a:rPr>
              <a:t>Así que, como la iglesia está sujeta a Cristo, así también las casadas lo estén a sus maridos </a:t>
            </a:r>
            <a:r>
              <a:rPr lang="es-ES" sz="1600" b="1" i="1" u="sng">
                <a:latin typeface="Arial Narrow" pitchFamily="34" charset="0"/>
              </a:rPr>
              <a:t>en todo</a:t>
            </a:r>
            <a:r>
              <a:rPr lang="es-ES" sz="1600" b="1" i="1">
                <a:latin typeface="Arial Narrow" pitchFamily="34" charset="0"/>
              </a:rPr>
              <a:t>.</a:t>
            </a:r>
            <a:endParaRPr lang="en-US" sz="1600" b="1" i="1">
              <a:latin typeface="Arial Narrow" pitchFamily="34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b="1"/>
              <a:t>El proposito de la sumision: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800" b="1"/>
          </a:p>
          <a:p>
            <a:pPr>
              <a:lnSpc>
                <a:spcPct val="80000"/>
              </a:lnSpc>
            </a:pPr>
            <a:r>
              <a:rPr lang="en-US" b="1"/>
              <a:t>Es cabeza que Dios puede dirigir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no dice “dejele ser cabeza”, ya lo es… si lo sigues o no. 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Dios establece la cabeza, dirige por ella y la dirige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La cabeza refleja a Dios “como al Senor--en su imagen”</a:t>
            </a:r>
          </a:p>
          <a:p>
            <a:pPr lvl="1">
              <a:lnSpc>
                <a:spcPct val="80000"/>
              </a:lnSpc>
            </a:pPr>
            <a:endParaRPr lang="en-US" sz="2400" b="1"/>
          </a:p>
          <a:p>
            <a:pPr>
              <a:lnSpc>
                <a:spcPct val="80000"/>
              </a:lnSpc>
            </a:pPr>
            <a:r>
              <a:rPr lang="en-US" sz="2800" b="1"/>
              <a:t>Es “salvador” (protector) del cuerpo </a:t>
            </a:r>
            <a:r>
              <a:rPr lang="en-US" sz="2000" b="1"/>
              <a:t>(vasija mas debil)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No puede salvar a la familia si no se somete</a:t>
            </a:r>
          </a:p>
          <a:p>
            <a:pPr lvl="1">
              <a:lnSpc>
                <a:spcPct val="80000"/>
              </a:lnSpc>
            </a:pPr>
            <a:r>
              <a:rPr lang="en-US" b="1" u="sng">
                <a:latin typeface="Arial Black" pitchFamily="34" charset="0"/>
              </a:rPr>
              <a:t>1 Tim. 2:8-15</a:t>
            </a:r>
            <a:r>
              <a:rPr lang="en-US" sz="1800" b="1"/>
              <a:t>–“Se salvar</a:t>
            </a:r>
            <a:r>
              <a:rPr lang="en-US" sz="1800" b="1">
                <a:cs typeface="Arial" charset="0"/>
              </a:rPr>
              <a:t>á engendrando ninos”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s-ES">
                <a:latin typeface="Arial Narrow" pitchFamily="34" charset="0"/>
              </a:rPr>
              <a:t>Amando la Cabeza – Ef. 5:23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s-ES" sz="1600" b="1" i="1" u="sng">
                <a:latin typeface="Arial Narrow" pitchFamily="34" charset="0"/>
              </a:rPr>
              <a:t>Eph 5:28-30</a:t>
            </a:r>
            <a:r>
              <a:rPr lang="es-ES" sz="1600" b="1" i="1">
                <a:latin typeface="Arial Narrow" pitchFamily="34" charset="0"/>
              </a:rPr>
              <a:t>  Así también los maridos deben </a:t>
            </a:r>
            <a:r>
              <a:rPr lang="es-ES" sz="1600" b="1" i="1" u="sng">
                <a:latin typeface="Arial Narrow" pitchFamily="34" charset="0"/>
              </a:rPr>
              <a:t>amar a sus mujeres como a sus mismos cuerpos</a:t>
            </a:r>
            <a:r>
              <a:rPr lang="es-ES" sz="1600" b="1" i="1">
                <a:latin typeface="Arial Narrow" pitchFamily="34" charset="0"/>
              </a:rPr>
              <a:t>. El que ama a su mujer, a sí mismo se ama. 29 Porque nadie aborreció jamás a su propia carne, sino que la </a:t>
            </a:r>
            <a:r>
              <a:rPr lang="es-ES" sz="1600" b="1" i="1" u="sng">
                <a:latin typeface="Arial Narrow" pitchFamily="34" charset="0"/>
              </a:rPr>
              <a:t>sustenta</a:t>
            </a:r>
            <a:r>
              <a:rPr lang="es-ES" sz="1600" b="1" i="1">
                <a:latin typeface="Arial Narrow" pitchFamily="34" charset="0"/>
              </a:rPr>
              <a:t> y la </a:t>
            </a:r>
            <a:r>
              <a:rPr lang="es-ES" sz="1600" b="1" i="1" u="sng">
                <a:latin typeface="Arial Narrow" pitchFamily="34" charset="0"/>
              </a:rPr>
              <a:t>cuida</a:t>
            </a:r>
            <a:r>
              <a:rPr lang="es-ES" sz="1600" b="1" i="1">
                <a:latin typeface="Arial Narrow" pitchFamily="34" charset="0"/>
              </a:rPr>
              <a:t>, como también Cristo a la iglesia, 30 porque somos miembros de su cuerpo, de su carne y de sus huesos.</a:t>
            </a:r>
          </a:p>
          <a:p>
            <a:endParaRPr lang="es-ES" sz="1800" b="1" i="1">
              <a:latin typeface="Arial Narrow" pitchFamily="34" charset="0"/>
            </a:endParaRPr>
          </a:p>
          <a:p>
            <a:r>
              <a:rPr lang="es-ES" sz="2400" b="1" i="1">
                <a:latin typeface="Arial Narrow" pitchFamily="34" charset="0"/>
              </a:rPr>
              <a:t>Esposas:  El profeta Amos dice que si dos están de acuerdo andarán juntos.  El hombre “ama” su cuerpo.  Si usted alaba y aprecia al hombre por su fuerza y parecer, va a estar “de acuerdo” con el esposo y el le va a apreciar a usted -- y andarán mas unidos </a:t>
            </a:r>
            <a:r>
              <a:rPr lang="es-ES" sz="2400" b="1" i="1">
                <a:latin typeface="Arial Narrow" pitchFamily="34" charset="0"/>
                <a:sym typeface="Wingdings" pitchFamily="2" charset="2"/>
              </a:rPr>
              <a:t>.  </a:t>
            </a:r>
          </a:p>
          <a:p>
            <a:endParaRPr lang="es-ES" sz="2000" b="1" i="1">
              <a:latin typeface="Arial Narrow" pitchFamily="34" charset="0"/>
              <a:sym typeface="Wingdings" pitchFamily="2" charset="2"/>
            </a:endParaRPr>
          </a:p>
          <a:p>
            <a:r>
              <a:rPr lang="es-ES" b="1" i="1">
                <a:latin typeface="Arial Narrow" pitchFamily="34" charset="0"/>
                <a:sym typeface="Wingdings" pitchFamily="2" charset="2"/>
              </a:rPr>
              <a:t>Tito 2:4 - Aprende a “amarle como hombre” para hacerle sentirse “hombre”.</a:t>
            </a:r>
            <a:endParaRPr lang="en-US" b="1" i="1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 Pedro 3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/>
              <a:t>1 Pedro 3:1 - Como ser una esposa “ganadora” y “atractiva” al esposo</a:t>
            </a:r>
          </a:p>
          <a:p>
            <a:endParaRPr lang="en-US" sz="4000" b="1"/>
          </a:p>
          <a:p>
            <a:r>
              <a:rPr lang="en-US" sz="4000" b="1"/>
              <a:t>1 Pedro 3:7, 9 - Como ser un esposo “gracioso” y vivir la “buena vida”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1 Pedro 3 -Damas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1600"/>
              <a:t>Asimismo </a:t>
            </a:r>
            <a:r>
              <a:rPr lang="es-ES" sz="1600">
                <a:solidFill>
                  <a:schemeClr val="tx2"/>
                </a:solidFill>
              </a:rPr>
              <a:t>estad sujetas</a:t>
            </a:r>
            <a:r>
              <a:rPr lang="es-ES" sz="1600"/>
              <a:t> a </a:t>
            </a:r>
            <a:r>
              <a:rPr lang="es-ES" sz="1600" u="sng"/>
              <a:t>vuestros</a:t>
            </a:r>
            <a:r>
              <a:rPr lang="es-ES" sz="1600"/>
              <a:t> maridos; </a:t>
            </a:r>
          </a:p>
          <a:p>
            <a:pPr>
              <a:lnSpc>
                <a:spcPct val="80000"/>
              </a:lnSpc>
            </a:pPr>
            <a:r>
              <a:rPr lang="es-ES" sz="1600"/>
              <a:t> </a:t>
            </a:r>
            <a:r>
              <a:rPr lang="es-ES" sz="1600">
                <a:solidFill>
                  <a:schemeClr val="tx2"/>
                </a:solidFill>
              </a:rPr>
              <a:t>ganados sin palabra</a:t>
            </a:r>
            <a:r>
              <a:rPr lang="es-ES" sz="1600"/>
              <a:t> </a:t>
            </a:r>
          </a:p>
          <a:p>
            <a:pPr>
              <a:lnSpc>
                <a:spcPct val="80000"/>
              </a:lnSpc>
            </a:pPr>
            <a:r>
              <a:rPr lang="es-ES" sz="1600">
                <a:solidFill>
                  <a:schemeClr val="tx2"/>
                </a:solidFill>
              </a:rPr>
              <a:t>por la conducta</a:t>
            </a:r>
            <a:r>
              <a:rPr lang="es-ES" sz="1600"/>
              <a:t> de sus esposas, </a:t>
            </a:r>
          </a:p>
          <a:p>
            <a:pPr>
              <a:lnSpc>
                <a:spcPct val="80000"/>
              </a:lnSpc>
            </a:pPr>
            <a:r>
              <a:rPr lang="es-ES" sz="1600"/>
              <a:t>2  </a:t>
            </a:r>
            <a:r>
              <a:rPr lang="es-ES" sz="1600">
                <a:solidFill>
                  <a:schemeClr val="tx2"/>
                </a:solidFill>
              </a:rPr>
              <a:t>considerando</a:t>
            </a:r>
            <a:r>
              <a:rPr lang="es-ES" sz="1600"/>
              <a:t> </a:t>
            </a:r>
            <a:r>
              <a:rPr lang="es-ES" sz="1600" b="1" i="1"/>
              <a:t>(Lo observa cuidadosamente, aunque parece no…)</a:t>
            </a:r>
          </a:p>
          <a:p>
            <a:pPr>
              <a:lnSpc>
                <a:spcPct val="80000"/>
              </a:lnSpc>
            </a:pPr>
            <a:r>
              <a:rPr lang="es-ES" sz="1600"/>
              <a:t>vuestra </a:t>
            </a:r>
            <a:r>
              <a:rPr lang="es-ES" sz="1600">
                <a:solidFill>
                  <a:schemeClr val="tx2"/>
                </a:solidFill>
              </a:rPr>
              <a:t>conducta casta </a:t>
            </a:r>
            <a:r>
              <a:rPr lang="es-ES" sz="1600" b="1" i="1"/>
              <a:t>(“santificada” y apartad solo para EL)</a:t>
            </a:r>
          </a:p>
          <a:p>
            <a:pPr>
              <a:lnSpc>
                <a:spcPct val="80000"/>
              </a:lnSpc>
            </a:pPr>
            <a:r>
              <a:rPr lang="es-ES" sz="1600">
                <a:solidFill>
                  <a:schemeClr val="tx2"/>
                </a:solidFill>
              </a:rPr>
              <a:t>y respetuosa</a:t>
            </a:r>
            <a:r>
              <a:rPr lang="es-ES" sz="1600"/>
              <a:t> </a:t>
            </a:r>
            <a:r>
              <a:rPr lang="es-ES" sz="1600" b="1"/>
              <a:t>(=phobia; temor de verle triste, no de sus amenazas-v6)</a:t>
            </a:r>
          </a:p>
          <a:p>
            <a:pPr>
              <a:lnSpc>
                <a:spcPct val="80000"/>
              </a:lnSpc>
            </a:pPr>
            <a:r>
              <a:rPr lang="es-ES" sz="1600"/>
              <a:t>3  Vuestro </a:t>
            </a:r>
            <a:r>
              <a:rPr lang="es-ES" sz="1600">
                <a:solidFill>
                  <a:schemeClr val="tx2"/>
                </a:solidFill>
              </a:rPr>
              <a:t>atavío no sea el externo </a:t>
            </a:r>
            <a:r>
              <a:rPr lang="es-ES" sz="1400" i="1"/>
              <a:t>(</a:t>
            </a:r>
            <a:r>
              <a:rPr lang="es-ES" sz="1400" b="1" i="1"/>
              <a:t>no en contra de buena ropa o pendientes, pero en contra del enfasis externo con </a:t>
            </a:r>
            <a:r>
              <a:rPr lang="es-ES" sz="1400" b="1" i="1" u="sng"/>
              <a:t>mucha</a:t>
            </a:r>
            <a:r>
              <a:rPr lang="es-ES" sz="1400" b="1" i="1"/>
              <a:t> nueva ropa costosa)</a:t>
            </a:r>
          </a:p>
          <a:p>
            <a:pPr>
              <a:lnSpc>
                <a:spcPct val="80000"/>
              </a:lnSpc>
            </a:pPr>
            <a:r>
              <a:rPr lang="es-ES" sz="1600"/>
              <a:t>4  sino el </a:t>
            </a:r>
            <a:r>
              <a:rPr lang="es-ES" sz="1600">
                <a:solidFill>
                  <a:schemeClr val="tx2"/>
                </a:solidFill>
              </a:rPr>
              <a:t>interno, el del corazón</a:t>
            </a:r>
            <a:r>
              <a:rPr lang="es-ES" sz="1600"/>
              <a:t>, </a:t>
            </a:r>
          </a:p>
          <a:p>
            <a:pPr>
              <a:lnSpc>
                <a:spcPct val="80000"/>
              </a:lnSpc>
            </a:pPr>
            <a:r>
              <a:rPr lang="es-ES" sz="1600"/>
              <a:t>el </a:t>
            </a:r>
            <a:r>
              <a:rPr lang="es-ES" sz="1600">
                <a:solidFill>
                  <a:schemeClr val="tx2"/>
                </a:solidFill>
              </a:rPr>
              <a:t>incorruptible</a:t>
            </a:r>
            <a:r>
              <a:rPr lang="es-ES" sz="1600"/>
              <a:t> </a:t>
            </a:r>
            <a:r>
              <a:rPr lang="es-ES" sz="1600" b="1" i="1"/>
              <a:t>– (no se desgata como los vestidos aquí)</a:t>
            </a:r>
          </a:p>
          <a:p>
            <a:pPr>
              <a:lnSpc>
                <a:spcPct val="80000"/>
              </a:lnSpc>
            </a:pPr>
            <a:r>
              <a:rPr lang="es-ES" sz="1600"/>
              <a:t>ornato de un </a:t>
            </a:r>
            <a:r>
              <a:rPr lang="es-ES" sz="1600">
                <a:solidFill>
                  <a:schemeClr val="tx2"/>
                </a:solidFill>
              </a:rPr>
              <a:t>espíritu afable – mansa – Mat. 5:5; 11:29; 21:5</a:t>
            </a:r>
          </a:p>
          <a:p>
            <a:pPr>
              <a:lnSpc>
                <a:spcPct val="80000"/>
              </a:lnSpc>
            </a:pPr>
            <a:r>
              <a:rPr lang="es-ES" sz="1600">
                <a:solidFill>
                  <a:schemeClr val="tx2"/>
                </a:solidFill>
              </a:rPr>
              <a:t>y apacible</a:t>
            </a:r>
            <a:r>
              <a:rPr lang="es-ES" sz="1400" i="1">
                <a:solidFill>
                  <a:schemeClr val="tx2"/>
                </a:solidFill>
              </a:rPr>
              <a:t> </a:t>
            </a:r>
            <a:r>
              <a:rPr lang="es-ES" sz="1600">
                <a:solidFill>
                  <a:schemeClr val="tx2"/>
                </a:solidFill>
              </a:rPr>
              <a:t>(“quietamente y firmamente sentada”)-no respondona</a:t>
            </a:r>
            <a:endParaRPr lang="es-ES" sz="1600"/>
          </a:p>
          <a:p>
            <a:pPr>
              <a:lnSpc>
                <a:spcPct val="80000"/>
              </a:lnSpc>
            </a:pPr>
            <a:r>
              <a:rPr lang="es-ES" sz="1600">
                <a:solidFill>
                  <a:schemeClr val="tx2"/>
                </a:solidFill>
              </a:rPr>
              <a:t>grande</a:t>
            </a:r>
            <a:r>
              <a:rPr lang="es-ES" sz="1600"/>
              <a:t> </a:t>
            </a:r>
            <a:r>
              <a:rPr lang="es-ES" sz="1600">
                <a:solidFill>
                  <a:schemeClr val="tx2"/>
                </a:solidFill>
              </a:rPr>
              <a:t>estima </a:t>
            </a:r>
            <a:r>
              <a:rPr lang="es-ES" sz="1600" b="1" i="1"/>
              <a:t>(costo, precio)</a:t>
            </a:r>
            <a:r>
              <a:rPr lang="es-ES" sz="1600">
                <a:solidFill>
                  <a:schemeClr val="tx2"/>
                </a:solidFill>
              </a:rPr>
              <a:t> delante de Dios 	                        </a:t>
            </a:r>
            <a:r>
              <a:rPr lang="es-ES" sz="1400" b="1" i="1"/>
              <a:t>(El aprecio de Dios es invalorable-de mas valor que los vestidos ostentosos – costosos” de v. 3) – (Es mas barata, pero mas dificil de ponerse </a:t>
            </a:r>
            <a:r>
              <a:rPr lang="es-ES" sz="1400" b="1" i="1">
                <a:sym typeface="Wingdings" pitchFamily="2" charset="2"/>
              </a:rPr>
              <a:t>. )</a:t>
            </a:r>
            <a:endParaRPr lang="es-ES" sz="1400" b="1" i="1"/>
          </a:p>
          <a:p>
            <a:pPr>
              <a:lnSpc>
                <a:spcPct val="80000"/>
              </a:lnSpc>
            </a:pPr>
            <a:r>
              <a:rPr lang="es-ES" sz="1600" b="1"/>
              <a:t>5  </a:t>
            </a:r>
            <a:r>
              <a:rPr lang="es-ES" sz="1600">
                <a:solidFill>
                  <a:schemeClr val="tx2"/>
                </a:solidFill>
              </a:rPr>
              <a:t>santas</a:t>
            </a:r>
            <a:r>
              <a:rPr lang="es-ES" sz="1600"/>
              <a:t> mujeres </a:t>
            </a:r>
          </a:p>
          <a:p>
            <a:pPr>
              <a:lnSpc>
                <a:spcPct val="80000"/>
              </a:lnSpc>
            </a:pPr>
            <a:r>
              <a:rPr lang="es-ES" sz="1600"/>
              <a:t>que </a:t>
            </a:r>
            <a:r>
              <a:rPr lang="es-ES" sz="1600">
                <a:solidFill>
                  <a:schemeClr val="tx2"/>
                </a:solidFill>
              </a:rPr>
              <a:t>esperaban en Dios</a:t>
            </a:r>
            <a:r>
              <a:rPr lang="es-ES" sz="1600"/>
              <a:t>, </a:t>
            </a:r>
            <a:r>
              <a:rPr lang="es-ES" sz="1600" b="1" i="1"/>
              <a:t>(aun cuando el esposo le falla)</a:t>
            </a:r>
          </a:p>
          <a:p>
            <a:pPr>
              <a:lnSpc>
                <a:spcPct val="80000"/>
              </a:lnSpc>
            </a:pPr>
            <a:r>
              <a:rPr lang="es-ES" sz="1600"/>
              <a:t>6  como Sara </a:t>
            </a:r>
            <a:r>
              <a:rPr lang="es-ES" sz="1600">
                <a:solidFill>
                  <a:schemeClr val="tx2"/>
                </a:solidFill>
              </a:rPr>
              <a:t>obedecía</a:t>
            </a:r>
            <a:r>
              <a:rPr lang="es-ES" sz="1600"/>
              <a:t> a Abraham, </a:t>
            </a:r>
          </a:p>
          <a:p>
            <a:pPr>
              <a:lnSpc>
                <a:spcPct val="80000"/>
              </a:lnSpc>
            </a:pPr>
            <a:r>
              <a:rPr lang="es-ES" sz="1600">
                <a:solidFill>
                  <a:schemeClr val="tx2"/>
                </a:solidFill>
              </a:rPr>
              <a:t>llamándole señor </a:t>
            </a:r>
            <a:r>
              <a:rPr lang="es-ES" sz="1400" b="1" i="1"/>
              <a:t>(respeto delante de otros)</a:t>
            </a:r>
          </a:p>
          <a:p>
            <a:pPr>
              <a:lnSpc>
                <a:spcPct val="80000"/>
              </a:lnSpc>
            </a:pPr>
            <a:r>
              <a:rPr lang="es-ES" sz="1600">
                <a:solidFill>
                  <a:schemeClr val="tx2"/>
                </a:solidFill>
              </a:rPr>
              <a:t>hacéis el bien</a:t>
            </a:r>
            <a:r>
              <a:rPr lang="es-ES" sz="1600"/>
              <a:t>, </a:t>
            </a:r>
          </a:p>
          <a:p>
            <a:pPr>
              <a:lnSpc>
                <a:spcPct val="80000"/>
              </a:lnSpc>
            </a:pPr>
            <a:r>
              <a:rPr lang="es-ES" sz="1600">
                <a:solidFill>
                  <a:schemeClr val="tx2"/>
                </a:solidFill>
              </a:rPr>
              <a:t>sin temer ninguna amenaza</a:t>
            </a:r>
            <a:r>
              <a:rPr lang="es-ES" sz="1600"/>
              <a:t>. </a:t>
            </a:r>
            <a:endParaRPr lang="en-US" sz="10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1 Pedro 3- Esposos varones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696200" cy="4648200"/>
          </a:xfrm>
        </p:spPr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es-ES" sz="2400"/>
              <a:t>7  Vosotros, maridos, igualmente,</a:t>
            </a:r>
          </a:p>
          <a:p>
            <a:pPr marL="381000" indent="-381000">
              <a:lnSpc>
                <a:spcPct val="90000"/>
              </a:lnSpc>
            </a:pPr>
            <a:r>
              <a:rPr lang="es-ES" sz="2400"/>
              <a:t>vivid con ellas sabiamente,- </a:t>
            </a:r>
            <a:r>
              <a:rPr lang="es-ES" sz="2000" b="1" i="1">
                <a:solidFill>
                  <a:schemeClr val="tx2"/>
                </a:solidFill>
              </a:rPr>
              <a:t>comprensivo de ELLA por escucharla con simpatia; comprensivo de mujeres por la Palabra</a:t>
            </a:r>
          </a:p>
          <a:p>
            <a:pPr marL="381000" indent="-381000">
              <a:lnSpc>
                <a:spcPct val="90000"/>
              </a:lnSpc>
            </a:pPr>
            <a:r>
              <a:rPr lang="es-ES" sz="2400"/>
              <a:t>dando honor –considerarle de gran precio, precioso, sin precio, para brillar, levantar en alto, alabar delante de hijos, otros y ella.</a:t>
            </a:r>
          </a:p>
          <a:p>
            <a:pPr marL="381000" indent="-381000">
              <a:lnSpc>
                <a:spcPct val="90000"/>
              </a:lnSpc>
            </a:pPr>
            <a:r>
              <a:rPr lang="es-ES" sz="2400"/>
              <a:t>como a vaso más frágil, - Proteger sus emociones, da </a:t>
            </a:r>
            <a:r>
              <a:rPr lang="es-ES" sz="2400">
                <a:solidFill>
                  <a:schemeClr val="tx2"/>
                </a:solidFill>
              </a:rPr>
              <a:t>seguridad</a:t>
            </a:r>
          </a:p>
          <a:p>
            <a:pPr marL="381000" indent="-381000">
              <a:lnSpc>
                <a:spcPct val="90000"/>
              </a:lnSpc>
            </a:pPr>
            <a:r>
              <a:rPr lang="es-ES" sz="2400"/>
              <a:t>como a coherederas de la gracia de la vida, </a:t>
            </a:r>
            <a:r>
              <a:rPr lang="es-ES" sz="2400">
                <a:solidFill>
                  <a:schemeClr val="tx2"/>
                </a:solidFill>
              </a:rPr>
              <a:t>(a</a:t>
            </a:r>
            <a:r>
              <a:rPr lang="es-ES" sz="2400">
                <a:solidFill>
                  <a:schemeClr val="tx2"/>
                </a:solidFill>
                <a:cs typeface="Arial" charset="0"/>
              </a:rPr>
              <a:t>ň</a:t>
            </a:r>
            <a:r>
              <a:rPr lang="es-ES" sz="2400">
                <a:solidFill>
                  <a:schemeClr val="tx2"/>
                </a:solidFill>
              </a:rPr>
              <a:t>ade gracia a su vida con palabras de gracia –  v. 9 b; Ef. 4:29)</a:t>
            </a:r>
          </a:p>
          <a:p>
            <a:pPr marL="381000" indent="-381000">
              <a:lnSpc>
                <a:spcPct val="90000"/>
              </a:lnSpc>
            </a:pPr>
            <a:r>
              <a:rPr lang="es-ES" sz="2400"/>
              <a:t>para que vuestras oraciones no tengan estorbo</a:t>
            </a:r>
            <a:r>
              <a:rPr lang="es-ES" sz="2000" b="1" i="1">
                <a:solidFill>
                  <a:schemeClr val="tx2"/>
                </a:solidFill>
              </a:rPr>
              <a:t> – Dios no oiria y  usted no va a querer orar con ella, ni va a querer orar… y no podra concentrarse en la oracion de alabanza asi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1 Pedro 3:8-11 para AMBOS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000"/>
              <a:t>8  Finalmente, sed todos de un mismo sentir,</a:t>
            </a:r>
          </a:p>
          <a:p>
            <a:pPr>
              <a:lnSpc>
                <a:spcPct val="90000"/>
              </a:lnSpc>
            </a:pPr>
            <a:r>
              <a:rPr lang="es-ES" sz="2000"/>
              <a:t>compasivos, </a:t>
            </a:r>
          </a:p>
          <a:p>
            <a:pPr>
              <a:lnSpc>
                <a:spcPct val="90000"/>
              </a:lnSpc>
            </a:pPr>
            <a:r>
              <a:rPr lang="es-ES" sz="2000"/>
              <a:t>amándoos fraternalmente, </a:t>
            </a:r>
          </a:p>
          <a:p>
            <a:pPr>
              <a:lnSpc>
                <a:spcPct val="90000"/>
              </a:lnSpc>
            </a:pPr>
            <a:r>
              <a:rPr lang="es-ES" sz="2000"/>
              <a:t>misericordiosos, </a:t>
            </a:r>
          </a:p>
          <a:p>
            <a:pPr>
              <a:lnSpc>
                <a:spcPct val="90000"/>
              </a:lnSpc>
            </a:pPr>
            <a:r>
              <a:rPr lang="es-ES" sz="2000"/>
              <a:t>amigables; </a:t>
            </a:r>
          </a:p>
          <a:p>
            <a:pPr>
              <a:lnSpc>
                <a:spcPct val="90000"/>
              </a:lnSpc>
            </a:pPr>
            <a:r>
              <a:rPr lang="es-ES" sz="2000"/>
              <a:t>9  no devolviendo mal por mal, ni maldición por maldición, </a:t>
            </a:r>
          </a:p>
          <a:p>
            <a:pPr>
              <a:lnSpc>
                <a:spcPct val="90000"/>
              </a:lnSpc>
            </a:pPr>
            <a:r>
              <a:rPr lang="es-ES" sz="2000"/>
              <a:t>sino por el contrario, bendiciendo, </a:t>
            </a:r>
          </a:p>
          <a:p>
            <a:pPr>
              <a:lnSpc>
                <a:spcPct val="90000"/>
              </a:lnSpc>
            </a:pPr>
            <a:r>
              <a:rPr lang="es-ES" sz="2000"/>
              <a:t>sabiendo que fuisteis llamados para que heredaseis bendición. </a:t>
            </a:r>
          </a:p>
          <a:p>
            <a:pPr>
              <a:lnSpc>
                <a:spcPct val="90000"/>
              </a:lnSpc>
            </a:pPr>
            <a:r>
              <a:rPr lang="es-ES" sz="2000"/>
              <a:t>10  El que quiere amar la vida Y ver días buenos,</a:t>
            </a:r>
          </a:p>
          <a:p>
            <a:pPr>
              <a:lnSpc>
                <a:spcPct val="90000"/>
              </a:lnSpc>
            </a:pPr>
            <a:r>
              <a:rPr lang="es-ES" sz="2000"/>
              <a:t>Refrene su lengua de mal, </a:t>
            </a:r>
          </a:p>
          <a:p>
            <a:pPr>
              <a:lnSpc>
                <a:spcPct val="90000"/>
              </a:lnSpc>
            </a:pPr>
            <a:r>
              <a:rPr lang="es-ES" sz="2000"/>
              <a:t>Y sus labios no hablen engaño; </a:t>
            </a:r>
          </a:p>
          <a:p>
            <a:pPr>
              <a:lnSpc>
                <a:spcPct val="90000"/>
              </a:lnSpc>
            </a:pPr>
            <a:r>
              <a:rPr lang="es-ES" sz="2000"/>
              <a:t>11  Apártese del mal, </a:t>
            </a:r>
          </a:p>
          <a:p>
            <a:pPr>
              <a:lnSpc>
                <a:spcPct val="90000"/>
              </a:lnSpc>
            </a:pPr>
            <a:r>
              <a:rPr lang="es-ES" sz="2000"/>
              <a:t>y haga el bien; </a:t>
            </a:r>
          </a:p>
          <a:p>
            <a:pPr>
              <a:lnSpc>
                <a:spcPct val="90000"/>
              </a:lnSpc>
            </a:pPr>
            <a:r>
              <a:rPr lang="es-ES" sz="2000"/>
              <a:t>Busque la paz, y sígala.</a:t>
            </a:r>
            <a:endParaRPr lang="en-US" sz="24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Deberes de Esposos</a:t>
            </a:r>
            <a:r>
              <a:rPr lang="es-ES_tradnl" sz="3600"/>
              <a:t>: Resumen</a:t>
            </a:r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ES_tradnl" sz="1600" u="sng"/>
              <a:t>Esposo</a:t>
            </a:r>
          </a:p>
          <a:p>
            <a:pPr>
              <a:lnSpc>
                <a:spcPct val="80000"/>
              </a:lnSpc>
            </a:pPr>
            <a:r>
              <a:rPr lang="es-ES_tradnl" sz="1600"/>
              <a:t>Cabeza – Ef. 5:23</a:t>
            </a:r>
          </a:p>
          <a:p>
            <a:pPr>
              <a:lnSpc>
                <a:spcPct val="80000"/>
              </a:lnSpc>
            </a:pPr>
            <a:r>
              <a:rPr lang="es-ES_tradnl" sz="1600"/>
              <a:t>Salvador de la esposa (y del matrimonio)</a:t>
            </a:r>
          </a:p>
          <a:p>
            <a:pPr>
              <a:lnSpc>
                <a:spcPct val="80000"/>
              </a:lnSpc>
            </a:pPr>
            <a:r>
              <a:rPr lang="es-ES_tradnl" sz="1600"/>
              <a:t>Amad – Ef. 5:25</a:t>
            </a:r>
          </a:p>
          <a:p>
            <a:pPr>
              <a:lnSpc>
                <a:spcPct val="80000"/>
              </a:lnSpc>
            </a:pPr>
            <a:r>
              <a:rPr lang="es-ES_tradnl" sz="1600"/>
              <a:t>Entregarse por ella</a:t>
            </a:r>
          </a:p>
          <a:p>
            <a:pPr>
              <a:lnSpc>
                <a:spcPct val="80000"/>
              </a:lnSpc>
            </a:pPr>
            <a:r>
              <a:rPr lang="es-ES_tradnl" sz="1600"/>
              <a:t>Purificarla Ef. 5:26</a:t>
            </a:r>
          </a:p>
          <a:p>
            <a:pPr>
              <a:lnSpc>
                <a:spcPct val="80000"/>
              </a:lnSpc>
            </a:pPr>
            <a:r>
              <a:rPr lang="es-ES_tradnl" sz="1600"/>
              <a:t>Santificarla</a:t>
            </a:r>
          </a:p>
          <a:p>
            <a:pPr>
              <a:lnSpc>
                <a:spcPct val="80000"/>
              </a:lnSpc>
            </a:pPr>
            <a:r>
              <a:rPr lang="es-ES_tradnl" sz="1600"/>
              <a:t>Hacerla presentable 5:27 </a:t>
            </a:r>
          </a:p>
          <a:p>
            <a:pPr lvl="1">
              <a:lnSpc>
                <a:spcPct val="80000"/>
              </a:lnSpc>
            </a:pPr>
            <a:r>
              <a:rPr lang="es-ES_tradnl" sz="1600"/>
              <a:t>Sin mancha ni arruga</a:t>
            </a:r>
          </a:p>
          <a:p>
            <a:pPr>
              <a:lnSpc>
                <a:spcPct val="80000"/>
              </a:lnSpc>
            </a:pPr>
            <a:r>
              <a:rPr lang="es-ES_tradnl" sz="1600"/>
              <a:t>5:28 Amar como a tu cuerpo</a:t>
            </a:r>
          </a:p>
          <a:p>
            <a:pPr lvl="1">
              <a:lnSpc>
                <a:spcPct val="80000"/>
              </a:lnSpc>
            </a:pPr>
            <a:r>
              <a:rPr lang="es-ES_tradnl" sz="1600"/>
              <a:t>Susténtala  v. 29</a:t>
            </a:r>
          </a:p>
          <a:p>
            <a:pPr lvl="1">
              <a:lnSpc>
                <a:spcPct val="80000"/>
              </a:lnSpc>
            </a:pPr>
            <a:r>
              <a:rPr lang="es-ES_tradnl" sz="1600"/>
              <a:t>Cuídala – </a:t>
            </a:r>
            <a:r>
              <a:rPr lang="es-ES_tradnl" sz="1800" u="sng"/>
              <a:t>Da seguridad</a:t>
            </a:r>
          </a:p>
          <a:p>
            <a:pPr>
              <a:lnSpc>
                <a:spcPct val="80000"/>
              </a:lnSpc>
            </a:pPr>
            <a:r>
              <a:rPr lang="es-ES_tradnl" sz="1600"/>
              <a:t>5:29 Alábala y ser orgulloso de ella (Gen 2:24 Es MI “varona”)</a:t>
            </a:r>
          </a:p>
          <a:p>
            <a:pPr>
              <a:lnSpc>
                <a:spcPct val="80000"/>
              </a:lnSpc>
            </a:pPr>
            <a:r>
              <a:rPr lang="es-ES_tradnl" sz="1600"/>
              <a:t>5:30 Sentir sus dolores=tu cuerpo</a:t>
            </a:r>
          </a:p>
          <a:p>
            <a:pPr>
              <a:lnSpc>
                <a:spcPct val="80000"/>
              </a:lnSpc>
            </a:pPr>
            <a:r>
              <a:rPr lang="es-ES_tradnl" sz="1600"/>
              <a:t>5:31–Deja a otros, </a:t>
            </a:r>
          </a:p>
          <a:p>
            <a:pPr>
              <a:lnSpc>
                <a:spcPct val="80000"/>
              </a:lnSpc>
            </a:pPr>
            <a:r>
              <a:rPr lang="es-ES_tradnl" sz="1600"/>
              <a:t>Unirse en mente y cuerpo (1 Cor. 7:3)</a:t>
            </a:r>
          </a:p>
          <a:p>
            <a:pPr>
              <a:lnSpc>
                <a:spcPct val="80000"/>
              </a:lnSpc>
            </a:pPr>
            <a:r>
              <a:rPr lang="es-ES_tradnl" sz="1600"/>
              <a:t>Reflejar a Cristo  con ella – 5:32</a:t>
            </a:r>
          </a:p>
          <a:p>
            <a:pPr>
              <a:lnSpc>
                <a:spcPct val="80000"/>
              </a:lnSpc>
            </a:pPr>
            <a:r>
              <a:rPr lang="es-ES_tradnl" sz="1600"/>
              <a:t>Hace su vida “graciosa” y la hace coparticipe de la gracia de tu vida 1 P 3</a:t>
            </a:r>
          </a:p>
          <a:p>
            <a:pPr>
              <a:lnSpc>
                <a:spcPct val="80000"/>
              </a:lnSpc>
            </a:pPr>
            <a:r>
              <a:rPr lang="es-ES_tradnl" sz="1600"/>
              <a:t>Ayuda mutua en amor – Ef. 4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Deberes de Esposas</a:t>
            </a:r>
            <a:r>
              <a:rPr lang="es-ES_tradnl" sz="2800"/>
              <a:t>-Resumen</a:t>
            </a:r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_tradnl" sz="2000" u="sng"/>
              <a:t>Esposa</a:t>
            </a:r>
          </a:p>
          <a:p>
            <a:r>
              <a:rPr lang="es-ES_tradnl" sz="2000" u="sng"/>
              <a:t>Sujetarse</a:t>
            </a:r>
            <a:r>
              <a:rPr lang="es-ES_tradnl" sz="2000"/>
              <a:t> Ef 5:21-22</a:t>
            </a:r>
          </a:p>
          <a:p>
            <a:r>
              <a:rPr lang="es-ES_tradnl" sz="2000"/>
              <a:t>Como al Señor en todo  Ef. 5:24</a:t>
            </a:r>
          </a:p>
          <a:p>
            <a:r>
              <a:rPr lang="es-ES_tradnl" sz="2000"/>
              <a:t>1 Cor. 11:1-16 – Lleva </a:t>
            </a:r>
            <a:r>
              <a:rPr lang="es-ES_tradnl" sz="2000" u="sng"/>
              <a:t>señal de sumisión</a:t>
            </a:r>
            <a:r>
              <a:rPr lang="es-ES_tradnl" sz="2000"/>
              <a:t> </a:t>
            </a:r>
          </a:p>
          <a:p>
            <a:r>
              <a:rPr lang="es-ES_tradnl" sz="2000" u="sng"/>
              <a:t>RESPETARLE</a:t>
            </a:r>
            <a:r>
              <a:rPr lang="es-ES_tradnl" sz="2000" b="1" u="sng"/>
              <a:t> – su cuerpo, su trabajo, sus ideas </a:t>
            </a:r>
            <a:r>
              <a:rPr lang="es-ES_tradnl" sz="2000" b="1"/>
              <a:t>-</a:t>
            </a:r>
            <a:r>
              <a:rPr lang="es-ES_tradnl" sz="2000"/>
              <a:t>Ef 5:33; 1Pet. 3</a:t>
            </a:r>
          </a:p>
          <a:p>
            <a:r>
              <a:rPr lang="es-ES_tradnl" sz="2000"/>
              <a:t>Se hace </a:t>
            </a:r>
            <a:r>
              <a:rPr lang="es-ES_tradnl" sz="2000" u="sng"/>
              <a:t>presentable</a:t>
            </a:r>
            <a:r>
              <a:rPr lang="es-ES_tradnl" sz="2000"/>
              <a:t> </a:t>
            </a:r>
            <a:r>
              <a:rPr lang="es-ES_tradnl" sz="2000" b="1"/>
              <a:t>para enorgullecer al esposo- Ef. 5:27; 1 Tim. 2:9</a:t>
            </a:r>
          </a:p>
          <a:p>
            <a:r>
              <a:rPr lang="es-ES_tradnl" sz="2000"/>
              <a:t>1 Cor. 7:3 – </a:t>
            </a:r>
            <a:r>
              <a:rPr lang="es-ES_tradnl" sz="2000" u="sng"/>
              <a:t>Ofrecerse</a:t>
            </a:r>
            <a:r>
              <a:rPr lang="es-ES_tradnl" sz="2000"/>
              <a:t> </a:t>
            </a:r>
            <a:r>
              <a:rPr lang="es-ES_tradnl" sz="2000" b="1"/>
              <a:t>(no negarse)</a:t>
            </a:r>
            <a:r>
              <a:rPr lang="es-ES_tradnl" sz="2000"/>
              <a:t> al esposo</a:t>
            </a:r>
          </a:p>
          <a:p>
            <a:r>
              <a:rPr lang="es-ES_tradnl" sz="2000"/>
              <a:t>1 Cor. 14:35 </a:t>
            </a:r>
            <a:r>
              <a:rPr lang="es-ES_tradnl" sz="2000" u="sng"/>
              <a:t>Consultar</a:t>
            </a:r>
            <a:r>
              <a:rPr lang="es-ES_tradnl" sz="2000"/>
              <a:t> al esposo confiando en el</a:t>
            </a:r>
          </a:p>
          <a:p>
            <a:r>
              <a:rPr lang="es-ES_tradnl" sz="2000"/>
              <a:t>Tito 2:4 – </a:t>
            </a:r>
            <a:r>
              <a:rPr lang="es-ES_tradnl" sz="2000" u="sng"/>
              <a:t>Amarle</a:t>
            </a:r>
            <a:r>
              <a:rPr lang="es-ES_tradnl" sz="2000"/>
              <a:t> como un hombre necesita ser amado</a:t>
            </a:r>
          </a:p>
          <a:p>
            <a:r>
              <a:rPr lang="es-ES_tradnl" sz="2000"/>
              <a:t>Tito 2:5 – Cuida casa</a:t>
            </a:r>
          </a:p>
          <a:p>
            <a:r>
              <a:rPr lang="es-ES_tradnl" sz="2000"/>
              <a:t>1 Tim. 2:5- Se dedica a engendrar y criar hijos</a:t>
            </a:r>
          </a:p>
          <a:p>
            <a:r>
              <a:rPr lang="es-ES_tradnl" sz="2000" u="sng"/>
              <a:t>Refleja</a:t>
            </a:r>
            <a:r>
              <a:rPr lang="es-ES_tradnl" sz="2000"/>
              <a:t> a la iglesia 5:32</a:t>
            </a:r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Salvando la mujer  - Ef. 5:23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_tradnl" sz="3600" b="1" i="1">
                <a:latin typeface="Arial Narrow" pitchFamily="34" charset="0"/>
              </a:rPr>
              <a:t>Proteccion de enemigos </a:t>
            </a:r>
          </a:p>
          <a:p>
            <a:pPr>
              <a:lnSpc>
                <a:spcPct val="90000"/>
              </a:lnSpc>
            </a:pPr>
            <a:r>
              <a:rPr lang="es-ES_tradnl" sz="3600" b="1" i="1">
                <a:latin typeface="Arial Narrow" pitchFamily="34" charset="0"/>
              </a:rPr>
              <a:t>tanto </a:t>
            </a:r>
            <a:r>
              <a:rPr lang="es-ES_tradnl" sz="3600" b="1" i="1" u="sng">
                <a:latin typeface="Arial Narrow" pitchFamily="34" charset="0"/>
              </a:rPr>
              <a:t>fisicos</a:t>
            </a:r>
            <a:r>
              <a:rPr lang="es-ES_tradnl" sz="3600" b="1" i="1">
                <a:latin typeface="Arial Narrow" pitchFamily="34" charset="0"/>
              </a:rPr>
              <a:t> y </a:t>
            </a:r>
          </a:p>
          <a:p>
            <a:pPr>
              <a:lnSpc>
                <a:spcPct val="90000"/>
              </a:lnSpc>
            </a:pPr>
            <a:r>
              <a:rPr lang="es-ES_tradnl" sz="3600" b="1" i="1" u="sng">
                <a:latin typeface="Arial Narrow" pitchFamily="34" charset="0"/>
              </a:rPr>
              <a:t>emocionales</a:t>
            </a:r>
            <a:r>
              <a:rPr lang="es-ES_tradnl" sz="3600" b="1" i="1">
                <a:latin typeface="Arial Narrow" pitchFamily="34" charset="0"/>
              </a:rPr>
              <a:t> como </a:t>
            </a:r>
          </a:p>
          <a:p>
            <a:pPr>
              <a:lnSpc>
                <a:spcPct val="90000"/>
              </a:lnSpc>
            </a:pPr>
            <a:r>
              <a:rPr lang="es-ES_tradnl" sz="3600" b="1" i="1">
                <a:latin typeface="Arial Narrow" pitchFamily="34" charset="0"/>
              </a:rPr>
              <a:t>de </a:t>
            </a:r>
            <a:r>
              <a:rPr lang="es-ES_tradnl" sz="3600" b="1" i="1" u="sng">
                <a:latin typeface="Arial Narrow" pitchFamily="34" charset="0"/>
              </a:rPr>
              <a:t>mala</a:t>
            </a:r>
            <a:r>
              <a:rPr lang="es-ES_tradnl" sz="3600" b="1" i="1">
                <a:latin typeface="Arial Narrow" pitchFamily="34" charset="0"/>
              </a:rPr>
              <a:t> </a:t>
            </a:r>
            <a:r>
              <a:rPr lang="es-ES_tradnl" sz="3600" b="1" i="1" u="sng">
                <a:latin typeface="Arial Narrow" pitchFamily="34" charset="0"/>
              </a:rPr>
              <a:t>doctrina</a:t>
            </a:r>
            <a:r>
              <a:rPr lang="es-ES_tradnl" sz="3600" b="1" i="1">
                <a:latin typeface="Arial Narrow" pitchFamily="34" charset="0"/>
              </a:rPr>
              <a:t> espiritual </a:t>
            </a:r>
          </a:p>
          <a:p>
            <a:pPr lvl="1">
              <a:lnSpc>
                <a:spcPct val="90000"/>
              </a:lnSpc>
            </a:pPr>
            <a:r>
              <a:rPr lang="en-US" b="1"/>
              <a:t>1 Tim. 2:11-14 </a:t>
            </a:r>
            <a:endParaRPr lang="es-ES_tradnl" sz="2400" b="1" i="1">
              <a:latin typeface="Arial Narrow" pitchFamily="34" charset="0"/>
            </a:endParaRP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>
                <a:latin typeface="Arial Narrow" pitchFamily="34" charset="0"/>
              </a:rPr>
              <a:t>Nota: Hay que dejar al salvador salvarte.  Si luchas en contra de sus esfuerzos, no te puede salvar y no puedes quejarte.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i="1">
                <a:latin typeface="Arial Narrow" pitchFamily="34" charset="0"/>
              </a:rPr>
              <a:t>Reflejando el amor de Cristo a su cuerpo-Ef 5:23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3600" b="1">
                <a:latin typeface="Arial Narrow" pitchFamily="34" charset="0"/>
              </a:rPr>
              <a:t>El Señor usa el matrimonio como el mejor ejemplo de su relación con el cuerpo </a:t>
            </a:r>
          </a:p>
          <a:p>
            <a:endParaRPr lang="es-ES" sz="1200" b="1">
              <a:latin typeface="Arial Narrow" pitchFamily="34" charset="0"/>
            </a:endParaRPr>
          </a:p>
          <a:p>
            <a:r>
              <a:rPr lang="es-ES" sz="3600" b="1">
                <a:latin typeface="Arial Narrow" pitchFamily="34" charset="0"/>
              </a:rPr>
              <a:t> y usa su relación con el cuerpo como ejemplo de cómo tener un matrimonio más feliz.</a:t>
            </a:r>
          </a:p>
          <a:p>
            <a:endParaRPr lang="es-ES" sz="1800" b="1">
              <a:latin typeface="Arial Narrow" pitchFamily="34" charset="0"/>
            </a:endParaRPr>
          </a:p>
          <a:p>
            <a:r>
              <a:rPr lang="es-ES" sz="3600" b="1">
                <a:latin typeface="Arial Narrow" pitchFamily="34" charset="0"/>
              </a:rPr>
              <a:t>Edificarse y animarse – no criticarse y siempre “corregir” al otro (PROV. 14:1)</a:t>
            </a:r>
            <a:endParaRPr lang="en-US" sz="3600" b="1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0" u="sng">
                <a:latin typeface="Arial Narrow" pitchFamily="34" charset="0"/>
              </a:rPr>
              <a:t>Cristo y su cuerpo</a:t>
            </a:r>
            <a:r>
              <a:rPr lang="es-ES_tradnl" b="0">
                <a:latin typeface="Arial Narrow" pitchFamily="34" charset="0"/>
              </a:rPr>
              <a:t> – Ef. 5:23</a:t>
            </a:r>
            <a:endParaRPr lang="es-ES_tradnl" b="0" u="sng">
              <a:latin typeface="Arial Narrow" pitchFamily="34" charset="0"/>
            </a:endParaRP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b="1" i="1">
                <a:latin typeface="Arial Narrow" pitchFamily="34" charset="0"/>
              </a:rPr>
              <a:t>Eph 3:6  los gentiles son </a:t>
            </a:r>
            <a:r>
              <a:rPr lang="es-ES_tradnl" b="1" i="1" u="sng">
                <a:latin typeface="Arial Narrow" pitchFamily="34" charset="0"/>
              </a:rPr>
              <a:t>coherederos</a:t>
            </a:r>
            <a:r>
              <a:rPr lang="es-ES_tradnl" b="1" i="1">
                <a:latin typeface="Arial Narrow" pitchFamily="34" charset="0"/>
              </a:rPr>
              <a:t> y miembros del mismo </a:t>
            </a:r>
            <a:r>
              <a:rPr lang="es-ES_tradnl" b="1" i="1" u="sng">
                <a:latin typeface="Arial Narrow" pitchFamily="34" charset="0"/>
              </a:rPr>
              <a:t>cuerpo</a:t>
            </a:r>
            <a:r>
              <a:rPr lang="es-ES_tradnl" b="1" i="1">
                <a:latin typeface="Arial Narrow" pitchFamily="34" charset="0"/>
              </a:rPr>
              <a:t>, y </a:t>
            </a:r>
            <a:r>
              <a:rPr lang="es-ES_tradnl" b="1" i="1" u="sng">
                <a:latin typeface="Arial Narrow" pitchFamily="34" charset="0"/>
              </a:rPr>
              <a:t>copartícipes de la promesa</a:t>
            </a:r>
            <a:r>
              <a:rPr lang="es-ES_tradnl" b="1" i="1">
                <a:latin typeface="Arial Narrow" pitchFamily="34" charset="0"/>
              </a:rPr>
              <a:t> en Cristo Jesús por medio del evangelio,  </a:t>
            </a:r>
          </a:p>
          <a:p>
            <a:endParaRPr lang="es-ES_tradnl" sz="1800" b="1" i="1">
              <a:latin typeface="Arial Narrow" pitchFamily="34" charset="0"/>
            </a:endParaRPr>
          </a:p>
          <a:p>
            <a:r>
              <a:rPr lang="es-ES_tradnl" b="1" i="1">
                <a:latin typeface="Arial Narrow" pitchFamily="34" charset="0"/>
              </a:rPr>
              <a:t>1 Ped. 3:7 </a:t>
            </a:r>
            <a:r>
              <a:rPr lang="es-ES" b="1" i="1">
                <a:latin typeface="Arial Narrow" pitchFamily="34" charset="0"/>
              </a:rPr>
              <a:t>Vosotros, maridos, igualmente, vivid con ellas sabiamente, dando honor a la mujer como a vaso más frágil, y como a </a:t>
            </a:r>
            <a:r>
              <a:rPr lang="es-ES" b="1" i="1" u="sng">
                <a:latin typeface="Arial Narrow" pitchFamily="34" charset="0"/>
              </a:rPr>
              <a:t>coherederas de la gracia de la vida</a:t>
            </a:r>
            <a:r>
              <a:rPr lang="es-ES" b="1" i="1">
                <a:latin typeface="Arial Narrow" pitchFamily="34" charset="0"/>
              </a:rPr>
              <a:t>.</a:t>
            </a:r>
            <a:endParaRPr lang="en-US" b="1" u="sng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Arial Narrow" pitchFamily="34" charset="0"/>
              </a:rPr>
              <a:t>La cabeza y el amor de Dios – Ef.5:23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_tradnl" sz="4000" b="1">
                <a:latin typeface="Arial Narrow" pitchFamily="34" charset="0"/>
              </a:rPr>
              <a:t>Si la mujer no ama las cosas de Dios, el </a:t>
            </a:r>
            <a:r>
              <a:rPr lang="es-ES_tradnl" sz="4000" b="1" u="sng">
                <a:latin typeface="Arial Narrow" pitchFamily="34" charset="0"/>
              </a:rPr>
              <a:t>esposo o padre será juzgado</a:t>
            </a:r>
            <a:r>
              <a:rPr lang="es-ES_tradnl" sz="4000" b="1">
                <a:latin typeface="Arial Narrow" pitchFamily="34" charset="0"/>
              </a:rPr>
              <a:t>, como el “pastor” de la familia por ver si hizo su parte – </a:t>
            </a:r>
            <a:r>
              <a:rPr lang="es-ES_tradnl" sz="4000" b="1" u="sng">
                <a:latin typeface="Arial Narrow" pitchFamily="34" charset="0"/>
              </a:rPr>
              <a:t>Hebreos 13:17</a:t>
            </a:r>
            <a:endParaRPr lang="es-ES_tradnl" sz="4000" b="1">
              <a:latin typeface="Arial Narrow" pitchFamily="34" charset="0"/>
            </a:endParaRPr>
          </a:p>
          <a:p>
            <a:endParaRPr lang="es-ES_tradnl" sz="1600" b="1">
              <a:latin typeface="Arial Narrow" pitchFamily="34" charset="0"/>
            </a:endParaRPr>
          </a:p>
          <a:p>
            <a:pPr lvl="2"/>
            <a:r>
              <a:rPr lang="es-ES_tradnl" sz="3600">
                <a:latin typeface="Arial Narrow" pitchFamily="34" charset="0"/>
              </a:rPr>
              <a:t>aunque ella es “sin excusa” y recibirá su propio castigo también</a:t>
            </a:r>
            <a:endParaRPr lang="en-US" sz="3600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u="sng">
                <a:latin typeface="Arial Narrow" pitchFamily="34" charset="0"/>
              </a:rPr>
              <a:t>Ayuda mutua del cuerpo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_tradnl" sz="1800" b="1" i="1">
                <a:latin typeface="Arial Narrow" pitchFamily="34" charset="0"/>
              </a:rPr>
              <a:t>Eph 4:4  un cuerpo, y un Espíritu, como fuisteis también llamados en una misma </a:t>
            </a:r>
            <a:r>
              <a:rPr lang="es-ES_tradnl" sz="1800" b="1" i="1" u="sng">
                <a:latin typeface="Arial Narrow" pitchFamily="34" charset="0"/>
              </a:rPr>
              <a:t>esperanza de vuestra vocación</a:t>
            </a:r>
            <a:r>
              <a:rPr lang="es-ES_tradnl" sz="1800" b="1" i="1">
                <a:latin typeface="Arial Narrow" pitchFamily="34" charset="0"/>
              </a:rPr>
              <a:t>; …. 12  a fin de </a:t>
            </a:r>
            <a:r>
              <a:rPr lang="es-ES_tradnl" sz="1800" b="1" i="1" u="sng">
                <a:latin typeface="Arial Narrow" pitchFamily="34" charset="0"/>
              </a:rPr>
              <a:t>perfeccionar</a:t>
            </a:r>
            <a:r>
              <a:rPr lang="es-ES_tradnl" sz="1800" b="1" i="1">
                <a:latin typeface="Arial Narrow" pitchFamily="34" charset="0"/>
              </a:rPr>
              <a:t> a los santos para la </a:t>
            </a:r>
            <a:r>
              <a:rPr lang="es-ES_tradnl" sz="1800" b="1" i="1" u="sng">
                <a:latin typeface="Arial Narrow" pitchFamily="34" charset="0"/>
              </a:rPr>
              <a:t>obra del ministerio</a:t>
            </a:r>
            <a:r>
              <a:rPr lang="es-ES_tradnl" sz="1800" b="1" i="1">
                <a:latin typeface="Arial Narrow" pitchFamily="34" charset="0"/>
              </a:rPr>
              <a:t>, para la edificación del cuerpo de Cristo  …. 16  de quien todo el cuerpo, bien concertado y unido entre sí por todas las coyunturas que </a:t>
            </a:r>
            <a:r>
              <a:rPr lang="es-ES_tradnl" sz="1800" b="1" i="1" u="sng">
                <a:latin typeface="Arial Narrow" pitchFamily="34" charset="0"/>
              </a:rPr>
              <a:t>se ayudan mutuamente</a:t>
            </a:r>
            <a:r>
              <a:rPr lang="es-ES_tradnl" sz="1800" b="1" i="1">
                <a:latin typeface="Arial Narrow" pitchFamily="34" charset="0"/>
              </a:rPr>
              <a:t>, según la actividad propia de cada miembro, recibe su </a:t>
            </a:r>
            <a:r>
              <a:rPr lang="es-ES_tradnl" sz="1800" b="1" i="1" u="sng">
                <a:latin typeface="Arial Narrow" pitchFamily="34" charset="0"/>
              </a:rPr>
              <a:t>crecimiento</a:t>
            </a:r>
            <a:r>
              <a:rPr lang="es-ES_tradnl" sz="1800" b="1" i="1">
                <a:latin typeface="Arial Narrow" pitchFamily="34" charset="0"/>
              </a:rPr>
              <a:t> para ir </a:t>
            </a:r>
            <a:r>
              <a:rPr lang="es-ES_tradnl" sz="1800" b="1" i="1" u="sng">
                <a:latin typeface="Arial Narrow" pitchFamily="34" charset="0"/>
              </a:rPr>
              <a:t>edificándose en amor</a:t>
            </a:r>
            <a:r>
              <a:rPr lang="es-ES_tradnl" sz="1800" b="1" i="1">
                <a:latin typeface="Arial Narrow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s-ES_tradnl" sz="1800" b="1" u="sng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ES_tradnl" sz="3600" b="1" u="sng">
                <a:latin typeface="Arial Narrow" pitchFamily="34" charset="0"/>
              </a:rPr>
              <a:t>Ayuda mutua</a:t>
            </a:r>
            <a:r>
              <a:rPr lang="es-ES_tradnl" sz="3600" b="1">
                <a:latin typeface="Arial Narrow" pitchFamily="34" charset="0"/>
              </a:rPr>
              <a:t> en amor </a:t>
            </a:r>
          </a:p>
          <a:p>
            <a:pPr lvl="2">
              <a:lnSpc>
                <a:spcPct val="90000"/>
              </a:lnSpc>
            </a:pPr>
            <a:r>
              <a:rPr lang="es-ES_tradnl" sz="2800" b="1">
                <a:latin typeface="Arial Narrow" pitchFamily="34" charset="0"/>
              </a:rPr>
              <a:t>para lograr lo que se espera </a:t>
            </a:r>
            <a:r>
              <a:rPr lang="es-ES_tradnl" sz="1800" b="1">
                <a:latin typeface="Arial Narrow" pitchFamily="34" charset="0"/>
              </a:rPr>
              <a:t>(galardones y gozo) </a:t>
            </a:r>
          </a:p>
          <a:p>
            <a:pPr lvl="2">
              <a:lnSpc>
                <a:spcPct val="90000"/>
              </a:lnSpc>
            </a:pPr>
            <a:r>
              <a:rPr lang="es-ES_tradnl" sz="2800" b="1">
                <a:latin typeface="Arial Narrow" pitchFamily="34" charset="0"/>
              </a:rPr>
              <a:t>por medio de edificarse en concierto y unión </a:t>
            </a:r>
          </a:p>
          <a:p>
            <a:pPr lvl="2">
              <a:lnSpc>
                <a:spcPct val="90000"/>
              </a:lnSpc>
            </a:pPr>
            <a:r>
              <a:rPr lang="es-ES_tradnl" sz="2800" b="1">
                <a:latin typeface="Arial Narrow" pitchFamily="34" charset="0"/>
              </a:rPr>
              <a:t>para cumplir su vocación de la obra del ministerio </a:t>
            </a:r>
            <a:r>
              <a:rPr lang="es-ES_tradnl" sz="2000" b="1">
                <a:latin typeface="Arial Narrow" pitchFamily="34" charset="0"/>
              </a:rPr>
              <a:t>(cada uno con su propia actividad) y</a:t>
            </a:r>
            <a:r>
              <a:rPr lang="es-ES_tradnl" sz="2800" b="1">
                <a:latin typeface="Arial Narrow" pitchFamily="34" charset="0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s-ES_tradnl" sz="2800" b="1">
                <a:latin typeface="Arial Narrow" pitchFamily="34" charset="0"/>
              </a:rPr>
              <a:t>para la perfección del cuerpo (</a:t>
            </a:r>
            <a:r>
              <a:rPr lang="es-ES_tradnl" b="1" i="1">
                <a:latin typeface="Arial Narrow" pitchFamily="34" charset="0"/>
              </a:rPr>
              <a:t>matrimonio</a:t>
            </a:r>
            <a:r>
              <a:rPr lang="es-ES_tradnl" sz="2800" b="1">
                <a:latin typeface="Arial Narrow" pitchFamily="34" charset="0"/>
              </a:rPr>
              <a:t>)</a:t>
            </a:r>
            <a:endParaRPr lang="en-US" sz="2800" b="1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_tradnl" b="1" i="1">
                <a:latin typeface="Arial Narrow" pitchFamily="34" charset="0"/>
              </a:rPr>
              <a:t>Eph 5:25 Maridos, </a:t>
            </a:r>
            <a:r>
              <a:rPr lang="es-ES_tradnl" b="1" i="1" u="sng">
                <a:latin typeface="Arial Narrow" pitchFamily="34" charset="0"/>
              </a:rPr>
              <a:t>AMAD</a:t>
            </a:r>
            <a:r>
              <a:rPr lang="es-ES_tradnl" b="1" i="1">
                <a:latin typeface="Arial Narrow" pitchFamily="34" charset="0"/>
              </a:rPr>
              <a:t> a vuestras mujeres</a:t>
            </a:r>
            <a:r>
              <a:rPr lang="es-ES_tradnl" sz="2400" b="1" i="1">
                <a:latin typeface="Arial Narrow" pitchFamily="34" charset="0"/>
              </a:rPr>
              <a:t>, así como Cristo amó a la iglesia, y se </a:t>
            </a:r>
            <a:r>
              <a:rPr lang="es-ES_tradnl" sz="2400" b="1" i="1" u="sng">
                <a:latin typeface="Arial Narrow" pitchFamily="34" charset="0"/>
              </a:rPr>
              <a:t>entregó</a:t>
            </a:r>
            <a:r>
              <a:rPr lang="es-ES_tradnl" sz="2400" b="1" i="1">
                <a:latin typeface="Arial Narrow" pitchFamily="34" charset="0"/>
              </a:rPr>
              <a:t> a sí mismo por ella,</a:t>
            </a:r>
            <a:endParaRPr lang="es-ES_tradnl" sz="2400" b="1" u="sng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ES_tradnl" sz="3600" b="1" u="sng">
                <a:latin typeface="Arial Narrow" pitchFamily="34" charset="0"/>
              </a:rPr>
              <a:t>Amad: ágape continuo (fruto del Espíritu)</a:t>
            </a:r>
            <a:r>
              <a:rPr lang="es-ES_tradnl" sz="3600" b="1">
                <a:latin typeface="Arial Narrow" pitchFamily="34" charset="0"/>
              </a:rPr>
              <a:t> </a:t>
            </a:r>
            <a:r>
              <a:rPr lang="es-ES_tradnl" b="1">
                <a:latin typeface="Arial Narrow" pitchFamily="34" charset="0"/>
              </a:rPr>
              <a:t>que busca SU bienestar</a:t>
            </a:r>
            <a:r>
              <a:rPr lang="es-ES_tradnl" sz="2400" b="1">
                <a:latin typeface="Arial Narrow" pitchFamily="34" charset="0"/>
              </a:rPr>
              <a:t> -</a:t>
            </a:r>
            <a:r>
              <a:rPr lang="es-ES_tradnl" sz="2800" b="1">
                <a:latin typeface="Arial Narrow" pitchFamily="34" charset="0"/>
              </a:rPr>
              <a:t>ayuda, escucha, anima</a:t>
            </a:r>
          </a:p>
          <a:p>
            <a:pPr>
              <a:lnSpc>
                <a:spcPct val="90000"/>
              </a:lnSpc>
            </a:pPr>
            <a:endParaRPr lang="es-ES_tradnl" sz="1600" b="1" u="sng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ES_tradnl" sz="3600" b="1" u="sng">
                <a:latin typeface="Arial Narrow" pitchFamily="34" charset="0"/>
              </a:rPr>
              <a:t>Entregarse por ella</a:t>
            </a:r>
            <a:r>
              <a:rPr lang="es-ES_tradnl" sz="3600" b="1">
                <a:latin typeface="Arial Narrow" pitchFamily="34" charset="0"/>
              </a:rPr>
              <a:t>: </a:t>
            </a:r>
          </a:p>
          <a:p>
            <a:pPr lvl="1">
              <a:lnSpc>
                <a:spcPct val="90000"/>
              </a:lnSpc>
            </a:pPr>
            <a:r>
              <a:rPr lang="es-ES_tradnl" sz="3200" b="1">
                <a:latin typeface="Arial Narrow" pitchFamily="34" charset="0"/>
              </a:rPr>
              <a:t>Compartir, generoso, sacrificante </a:t>
            </a:r>
          </a:p>
          <a:p>
            <a:pPr lvl="1">
              <a:lnSpc>
                <a:spcPct val="90000"/>
              </a:lnSpc>
            </a:pPr>
            <a:r>
              <a:rPr lang="es-ES_tradnl" sz="3200" b="1">
                <a:latin typeface="Arial Narrow" pitchFamily="34" charset="0"/>
              </a:rPr>
              <a:t>!La ama aunque te crucifica!</a:t>
            </a:r>
          </a:p>
          <a:p>
            <a:pPr lvl="2">
              <a:lnSpc>
                <a:spcPct val="90000"/>
              </a:lnSpc>
            </a:pPr>
            <a:r>
              <a:rPr lang="es-ES_tradnl" sz="2800" b="1">
                <a:latin typeface="Arial Narrow" pitchFamily="34" charset="0"/>
              </a:rPr>
              <a:t> muere a si mismo y moriría por ella para protegerla proveer por ella en vez de proveer por si mismo primero </a:t>
            </a:r>
          </a:p>
          <a:p>
            <a:pPr lvl="3">
              <a:lnSpc>
                <a:spcPct val="90000"/>
              </a:lnSpc>
            </a:pPr>
            <a:r>
              <a:rPr lang="es-ES_tradnl" sz="2400" b="1">
                <a:latin typeface="Arial Narrow" pitchFamily="34" charset="0"/>
              </a:rPr>
              <a:t>(Soldado de Sparta intercede por su esposa ofreciendo su vida en cambio)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1070</TotalTime>
  <Words>2818</Words>
  <Application>Microsoft Office PowerPoint</Application>
  <PresentationFormat>On-screen Show (4:3)</PresentationFormat>
  <Paragraphs>310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Maple</vt:lpstr>
      <vt:lpstr>Como ganar el respeto </vt:lpstr>
      <vt:lpstr>Ef 5 – 1 Ped 3 – 1 Cor 11 – 1 Tim 2</vt:lpstr>
      <vt:lpstr>Cabeza y Salvador del cuerpo – Ef. 5:23</vt:lpstr>
      <vt:lpstr>Salvando la mujer  - Ef. 5:23</vt:lpstr>
      <vt:lpstr>Reflejando el amor de Cristo a su cuerpo-Ef 5:23</vt:lpstr>
      <vt:lpstr>Cristo y su cuerpo – Ef. 5:23</vt:lpstr>
      <vt:lpstr>La cabeza y el amor de Dios – Ef.5:23</vt:lpstr>
      <vt:lpstr>Ayuda mutua del cuerpo</vt:lpstr>
      <vt:lpstr>PowerPoint Presentation</vt:lpstr>
      <vt:lpstr>Colosenses 3:18-19</vt:lpstr>
      <vt:lpstr>Pura y Santa  - Ef. 5:26</vt:lpstr>
      <vt:lpstr>Amor que santifica - Ef.5:26</vt:lpstr>
      <vt:lpstr>Como “santificar” a su esposa</vt:lpstr>
      <vt:lpstr>Santifica con la Biblia y la Iglesia</vt:lpstr>
      <vt:lpstr>El Maestro escogido por Dios</vt:lpstr>
      <vt:lpstr>El hombre que santifica su esposa</vt:lpstr>
      <vt:lpstr>Efesios 5:27 -Presentable</vt:lpstr>
      <vt:lpstr>La Esposa Atractiva – Ef. 5:27</vt:lpstr>
      <vt:lpstr>Un Cuerpo: Refleja a Cristo –Ef. 5:23, 28-30</vt:lpstr>
      <vt:lpstr>LA CUIDA como su cuerpo – Ef. 5:29</vt:lpstr>
      <vt:lpstr>LA SUSTENTA – Ef. 5:29</vt:lpstr>
      <vt:lpstr>Dejando todo para ella – Ef. 5:31</vt:lpstr>
      <vt:lpstr>Reflejo de Cristo – Ef. 5:32</vt:lpstr>
      <vt:lpstr>Deberes de Esposos: Resumen</vt:lpstr>
      <vt:lpstr>Hay demasiado para hacer –  Es imposible sin la ayuda de Dios</vt:lpstr>
      <vt:lpstr>Leccion 9 - LAS ESPOSAS</vt:lpstr>
      <vt:lpstr>El Amor Sumiso</vt:lpstr>
      <vt:lpstr>Sumision – Ef. 5:21-22, 24</vt:lpstr>
      <vt:lpstr>Senal de Sumision – Ef. 5:22</vt:lpstr>
      <vt:lpstr>Amando la Cabeza – Ef. 5:23</vt:lpstr>
      <vt:lpstr>1 Pedro 3</vt:lpstr>
      <vt:lpstr>1 Pedro 3 -Damas</vt:lpstr>
      <vt:lpstr>1 Pedro 3- Esposos varones</vt:lpstr>
      <vt:lpstr>1 Pedro 3:8-11 para AMBOS</vt:lpstr>
      <vt:lpstr>Deberes de Esposos: Resumen</vt:lpstr>
      <vt:lpstr>Deberes de Esposas-Resumen</vt:lpstr>
    </vt:vector>
  </TitlesOfParts>
  <Company>IBBA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Armstrong</dc:creator>
  <cp:lastModifiedBy>Iglesia Biblica Bautista Ant</cp:lastModifiedBy>
  <cp:revision>28</cp:revision>
  <dcterms:created xsi:type="dcterms:W3CDTF">2007-06-12T21:02:30Z</dcterms:created>
  <dcterms:modified xsi:type="dcterms:W3CDTF">2011-09-07T23:16:42Z</dcterms:modified>
</cp:coreProperties>
</file>