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56" r:id="rId2"/>
    <p:sldId id="260" r:id="rId3"/>
    <p:sldId id="263" r:id="rId4"/>
    <p:sldId id="269" r:id="rId5"/>
    <p:sldId id="270" r:id="rId6"/>
    <p:sldId id="277" r:id="rId7"/>
    <p:sldId id="280" r:id="rId8"/>
    <p:sldId id="283" r:id="rId9"/>
    <p:sldId id="289" r:id="rId10"/>
    <p:sldId id="293" r:id="rId11"/>
    <p:sldId id="347" r:id="rId12"/>
    <p:sldId id="306" r:id="rId13"/>
    <p:sldId id="311" r:id="rId14"/>
    <p:sldId id="312" r:id="rId15"/>
    <p:sldId id="315" r:id="rId16"/>
    <p:sldId id="318" r:id="rId17"/>
    <p:sldId id="320" r:id="rId18"/>
    <p:sldId id="323" r:id="rId19"/>
    <p:sldId id="346" r:id="rId20"/>
    <p:sldId id="326" r:id="rId21"/>
    <p:sldId id="330" r:id="rId22"/>
    <p:sldId id="332" r:id="rId23"/>
    <p:sldId id="334" r:id="rId24"/>
    <p:sldId id="336" r:id="rId25"/>
    <p:sldId id="338" r:id="rId26"/>
    <p:sldId id="340" r:id="rId27"/>
    <p:sldId id="341" r:id="rId28"/>
    <p:sldId id="344" r:id="rId2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983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20D7B-604E-4DDD-9708-B3D58FAA6C2D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492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F365BE-F01E-49F0-A4C4-9A54DA795E8D}" type="slidenum">
              <a:rPr lang="es-ES"/>
              <a:pPr/>
              <a:t>1</a:t>
            </a:fld>
            <a:endParaRPr lang="es-ES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A05548-371C-4027-B0AE-564D57FC21C3}" type="slidenum">
              <a:rPr lang="es-ES"/>
              <a:pPr/>
              <a:t>10</a:t>
            </a:fld>
            <a:endParaRPr lang="es-E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8D7302-ABE6-4D57-8F2A-FD8A6814EC62}" type="slidenum">
              <a:rPr lang="es-ES"/>
              <a:pPr/>
              <a:t>11</a:t>
            </a:fld>
            <a:endParaRPr lang="es-ES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FDEED9-ED8A-4925-8649-762F9A4AFE61}" type="slidenum">
              <a:rPr lang="es-ES"/>
              <a:pPr/>
              <a:t>12</a:t>
            </a:fld>
            <a:endParaRPr lang="es-ES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99DA4-8873-4BE1-B541-C4E28D4E9AB9}" type="slidenum">
              <a:rPr lang="es-ES"/>
              <a:pPr/>
              <a:t>13</a:t>
            </a:fld>
            <a:endParaRPr lang="es-E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9041D-9FC9-48AA-BDA4-2495E48AC55C}" type="slidenum">
              <a:rPr lang="es-ES"/>
              <a:pPr/>
              <a:t>14</a:t>
            </a:fld>
            <a:endParaRPr lang="es-ES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00BC4-FBC7-40F5-A4B4-26D8292694D0}" type="slidenum">
              <a:rPr lang="es-ES"/>
              <a:pPr/>
              <a:t>15</a:t>
            </a:fld>
            <a:endParaRPr lang="es-E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360D6-2281-47E6-8D14-B0DDB9FFEF40}" type="slidenum">
              <a:rPr lang="es-ES"/>
              <a:pPr/>
              <a:t>16</a:t>
            </a:fld>
            <a:endParaRPr lang="es-ES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6DAF6-1D1A-4807-95D5-43F3758D1796}" type="slidenum">
              <a:rPr lang="es-ES"/>
              <a:pPr/>
              <a:t>17</a:t>
            </a:fld>
            <a:endParaRPr lang="es-ES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2C03C4-CB99-4A7C-BE23-1EE22E66586E}" type="slidenum">
              <a:rPr lang="es-ES"/>
              <a:pPr/>
              <a:t>18</a:t>
            </a:fld>
            <a:endParaRPr lang="es-ES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47107-D5A5-4967-B0C0-A8D51DE97A34}" type="slidenum">
              <a:rPr lang="es-ES"/>
              <a:pPr/>
              <a:t>19</a:t>
            </a:fld>
            <a:endParaRPr lang="es-ES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E2C4F-14C7-4CDF-ABCD-A5C6DC468759}" type="slidenum">
              <a:rPr lang="es-ES"/>
              <a:pPr/>
              <a:t>2</a:t>
            </a:fld>
            <a:endParaRPr lang="es-E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6C60B-0DF9-4DD9-AF5F-2FBBE6B40725}" type="slidenum">
              <a:rPr lang="es-ES"/>
              <a:pPr/>
              <a:t>20</a:t>
            </a:fld>
            <a:endParaRPr lang="es-ES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AC726-2EFC-4E2B-AE11-8D2DAFEF5859}" type="slidenum">
              <a:rPr lang="es-ES"/>
              <a:pPr/>
              <a:t>21</a:t>
            </a:fld>
            <a:endParaRPr lang="es-ES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42C17-07F8-4F1A-818D-8A642B4FBED3}" type="slidenum">
              <a:rPr lang="es-ES"/>
              <a:pPr/>
              <a:t>22</a:t>
            </a:fld>
            <a:endParaRPr lang="es-E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0E1F30-306F-4D45-A6AA-684F529CBD86}" type="slidenum">
              <a:rPr lang="es-ES"/>
              <a:pPr/>
              <a:t>23</a:t>
            </a:fld>
            <a:endParaRPr lang="es-ES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6A55F-8EA3-4E2C-8EB4-E1B3EDAFE08D}" type="slidenum">
              <a:rPr lang="es-ES"/>
              <a:pPr/>
              <a:t>24</a:t>
            </a:fld>
            <a:endParaRPr lang="es-ES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22A3DF-B6BE-410B-A8B6-B66820B47936}" type="slidenum">
              <a:rPr lang="es-ES"/>
              <a:pPr/>
              <a:t>25</a:t>
            </a:fld>
            <a:endParaRPr lang="es-ES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A3759-7E27-4D1F-8303-6CC3476CC798}" type="slidenum">
              <a:rPr lang="es-ES"/>
              <a:pPr/>
              <a:t>26</a:t>
            </a:fld>
            <a:endParaRPr lang="es-ES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1FAFD0-0FA4-499A-BE3D-E5D76546FAE5}" type="slidenum">
              <a:rPr lang="es-ES"/>
              <a:pPr/>
              <a:t>27</a:t>
            </a:fld>
            <a:endParaRPr lang="es-E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FF61F7-7F0F-4078-820B-DA6596C8CF4D}" type="slidenum">
              <a:rPr lang="es-ES"/>
              <a:pPr/>
              <a:t>28</a:t>
            </a:fld>
            <a:endParaRPr lang="es-ES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4D597-E11E-43EE-BD7E-D8C482C13A2A}" type="slidenum">
              <a:rPr lang="es-ES"/>
              <a:pPr/>
              <a:t>3</a:t>
            </a:fld>
            <a:endParaRPr lang="es-ES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6DE32-2E84-46C8-A64A-B9776A9829AE}" type="slidenum">
              <a:rPr lang="es-ES"/>
              <a:pPr/>
              <a:t>4</a:t>
            </a:fld>
            <a:endParaRPr lang="es-E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8EC0D-6A71-4C76-83C5-84FA607FC030}" type="slidenum">
              <a:rPr lang="es-ES"/>
              <a:pPr/>
              <a:t>5</a:t>
            </a:fld>
            <a:endParaRPr lang="es-ES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59124-560F-4D93-A155-D96B5A470113}" type="slidenum">
              <a:rPr lang="es-ES"/>
              <a:pPr/>
              <a:t>6</a:t>
            </a:fld>
            <a:endParaRPr lang="es-E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BB46F1-64B4-4B3B-9EFD-57413333A260}" type="slidenum">
              <a:rPr lang="es-ES"/>
              <a:pPr/>
              <a:t>7</a:t>
            </a:fld>
            <a:endParaRPr lang="es-E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F205D-411A-4A99-BB33-6AB4FC915FEA}" type="slidenum">
              <a:rPr lang="es-ES"/>
              <a:pPr/>
              <a:t>8</a:t>
            </a:fld>
            <a:endParaRPr lang="es-E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4ABB0-794F-4B95-9C10-0EEB8855C83A}" type="slidenum">
              <a:rPr lang="es-ES"/>
              <a:pPr/>
              <a:t>9</a:t>
            </a:fld>
            <a:endParaRPr lang="es-E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9625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415BDF-CA66-48BC-9BCD-FC9A5036BF0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62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62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62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62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62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3C946-0CBD-4A15-90CF-A590BF09ED5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694428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1C9E4-95A8-4E1D-83D4-EC6DFE3E5F86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240099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842B7-B303-419B-A00C-4370CB2501B5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26600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A298D-CCF1-4B5C-B0CC-236140BD73F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023399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E3F0B-6C8A-4A12-B254-FA44E1A8FB9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593274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35921-A5F5-4482-A777-D47F9C67BC8C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206916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97AF2-636B-455C-A0D0-9417E0DFD91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426497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FA098-12F3-40C1-ACD5-3B7C51FF650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624328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BC2D9-EED6-40A3-8FFE-86A7D64C182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466288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D6493-4020-41E7-99D2-5A3156BD87A5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279749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9523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BBC36E7-9603-48FA-B076-62C05A0F8E6A}" type="slidenum">
              <a:rPr lang="es-ES"/>
              <a:pPr/>
              <a:t>‹#›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52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52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523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52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523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52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523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52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523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52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523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523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La ira y la amargura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800"/>
              <a:t>Consejería – Orientación 6</a:t>
            </a:r>
          </a:p>
          <a:p>
            <a:pPr>
              <a:lnSpc>
                <a:spcPct val="90000"/>
              </a:lnSpc>
            </a:pPr>
            <a:endParaRPr lang="es-ES" sz="2800"/>
          </a:p>
          <a:p>
            <a:pPr>
              <a:lnSpc>
                <a:spcPct val="90000"/>
              </a:lnSpc>
            </a:pPr>
            <a:r>
              <a:rPr lang="es-ES" sz="4000" b="1">
                <a:solidFill>
                  <a:schemeClr val="hlink"/>
                </a:solidFill>
                <a:latin typeface="Arial Narrow" pitchFamily="34" charset="0"/>
              </a:rPr>
              <a:t>Efesios 4:30-32; Hebreos 12:15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IV.  Expresiones de la ira = Reconociendo la “ira” pecaminosa: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>
                <a:latin typeface="Arial Narrow" pitchFamily="34" charset="0"/>
              </a:rPr>
              <a:t> 1.  “Estallarse” y causar daño a otros (con palabras o por romper cosas en violencia por ira)  </a:t>
            </a:r>
            <a:r>
              <a:rPr lang="es-ES" sz="4000" b="1" u="sng">
                <a:latin typeface="Arial Narrow" pitchFamily="34" charset="0"/>
              </a:rPr>
              <a:t>Pr. 29:22</a:t>
            </a:r>
          </a:p>
          <a:p>
            <a:pPr>
              <a:buFont typeface="Wingdings" pitchFamily="2" charset="2"/>
              <a:buNone/>
            </a:pPr>
            <a:endParaRPr lang="es-ES" sz="2000" b="1" u="sng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 sz="4000"/>
              <a:t> 2.  “Callarse” y causar úlceras y amargura adentro de uno mismo, o hasta irritarse con Dios.</a:t>
            </a:r>
            <a:endParaRPr lang="es-ES" sz="4000">
              <a:latin typeface="Arial Narrow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609600"/>
            <a:ext cx="8540750" cy="548957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3"/>
            </a:pPr>
            <a:r>
              <a:rPr lang="es-ES"/>
              <a:t>Guardar rencor y meditar en la ofensa sobre la noche, pensando en venganza – </a:t>
            </a:r>
            <a:r>
              <a:rPr lang="es-ES" b="1" u="sng"/>
              <a:t>Efesios 4:26-27</a:t>
            </a:r>
            <a:r>
              <a:rPr lang="es-ES"/>
              <a:t> (Fil 4:8-9)</a:t>
            </a:r>
          </a:p>
          <a:p>
            <a:pPr marL="609600" indent="-609600">
              <a:buFont typeface="Wingdings" pitchFamily="2" charset="2"/>
              <a:buNone/>
            </a:pPr>
            <a:endParaRPr lang="es-ES" sz="1600"/>
          </a:p>
          <a:p>
            <a:pPr marL="609600" indent="-609600">
              <a:buFont typeface="Wingdings" pitchFamily="2" charset="2"/>
              <a:buAutoNum type="arabicPeriod" startAt="4"/>
            </a:pPr>
            <a:r>
              <a:rPr lang="es-ES"/>
              <a:t>No querer con sinceridad una reconciliación y paz con el ofensor (da lugar al diablo). </a:t>
            </a:r>
            <a:r>
              <a:rPr lang="es-ES" b="1" u="sng"/>
              <a:t>Rom 12:17-21</a:t>
            </a:r>
          </a:p>
          <a:p>
            <a:pPr marL="2209800" lvl="4" indent="-381000">
              <a:buFont typeface="Wingdings" pitchFamily="2" charset="2"/>
              <a:buNone/>
            </a:pPr>
            <a:endParaRPr lang="es-ES" sz="1200"/>
          </a:p>
          <a:p>
            <a:pPr marL="609600" indent="-609600">
              <a:buFont typeface="Wingdings" pitchFamily="2" charset="2"/>
              <a:buNone/>
            </a:pPr>
            <a:r>
              <a:rPr lang="es-ES"/>
              <a:t>5.  * Nota: Hace que uno no quiere orar o leer la Biblia mucho, especialmente con el ofensor (</a:t>
            </a:r>
            <a:r>
              <a:rPr lang="es-ES" b="1" u="sng"/>
              <a:t>Mateo 5:23-24; 1 Ped. 3:7</a:t>
            </a:r>
            <a:r>
              <a:rPr lang="es-ES"/>
              <a:t>)</a:t>
            </a: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V.  El corazón del Asunto = Incredulidad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Dios reprendió a Moisés por su incredulidad y por no haber “santificado a Dios” ante el pueblo, no tanto por su ira mayormente (</a:t>
            </a:r>
            <a:r>
              <a:rPr lang="es-ES" b="1" u="sng">
                <a:latin typeface="Arial Narrow" pitchFamily="34" charset="0"/>
              </a:rPr>
              <a:t>Núm. 20:12</a:t>
            </a:r>
            <a:r>
              <a:rPr lang="es-ES" b="1">
                <a:latin typeface="Arial Narrow" pitchFamily="34" charset="0"/>
              </a:rPr>
              <a:t>)</a:t>
            </a:r>
          </a:p>
          <a:p>
            <a:r>
              <a:rPr lang="es-ES" b="1">
                <a:latin typeface="Arial Narrow" pitchFamily="34" charset="0"/>
              </a:rPr>
              <a:t>“Santificar” = “apartar a Dios como algo o alguien  especial”</a:t>
            </a:r>
          </a:p>
          <a:p>
            <a:r>
              <a:rPr lang="es-ES" b="1">
                <a:latin typeface="Arial Narrow" pitchFamily="34" charset="0"/>
              </a:rPr>
              <a:t>El acto de Moisés quitó la vista del pueblo de DIOS y la fijó en Moisés por su reacción emocional y desobediencia.</a:t>
            </a: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r>
              <a:rPr lang="es-ES" sz="4000" b="1" u="sng">
                <a:latin typeface="Arial Narrow" pitchFamily="34" charset="0"/>
              </a:rPr>
              <a:t>Ex. 17:2, 7</a:t>
            </a:r>
            <a:r>
              <a:rPr lang="es-ES" sz="4000" b="1">
                <a:latin typeface="Arial Narrow" pitchFamily="34" charset="0"/>
              </a:rPr>
              <a:t> – La primera vez que había murmuraciones, Moisés les recordó al pueblo que su queja era contra DIOS, no él, por la falta de agua.  </a:t>
            </a:r>
          </a:p>
          <a:p>
            <a:pPr lvl="1"/>
            <a:r>
              <a:rPr lang="es-ES" sz="3600" b="1">
                <a:latin typeface="Arial Narrow" pitchFamily="34" charset="0"/>
              </a:rPr>
              <a:t>Les apuntó a DIOS como su única esperanza y </a:t>
            </a:r>
          </a:p>
          <a:p>
            <a:pPr lvl="1"/>
            <a:r>
              <a:rPr lang="es-ES" sz="3600" b="1">
                <a:latin typeface="Arial Narrow" pitchFamily="34" charset="0"/>
              </a:rPr>
              <a:t>usó la falta de agua para hacerles ver sus pecados, rebelion y falta de espiritualidad.</a:t>
            </a:r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El obstáculo más grande que enfrentamos en tratar con el enojo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800" b="1">
                <a:latin typeface="Arial Narrow" pitchFamily="34" charset="0"/>
              </a:rPr>
              <a:t>es nuestro fracaso espiritual por </a:t>
            </a:r>
            <a:r>
              <a:rPr lang="es-ES" sz="4800" b="1" u="sng">
                <a:latin typeface="Arial Narrow" pitchFamily="34" charset="0"/>
              </a:rPr>
              <a:t>no creer que la manera que Dios designa para manejar un problema es la MEJOR manera.</a:t>
            </a:r>
          </a:p>
        </p:txBody>
      </p:sp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Sección 2:  Hay 2 reacciones a la manera biblica </a:t>
            </a:r>
            <a:r>
              <a:rPr lang="es-ES" sz="4000" b="1" u="sng">
                <a:latin typeface="Arial Narrow" pitchFamily="34" charset="0"/>
              </a:rPr>
              <a:t>de</a:t>
            </a:r>
            <a:r>
              <a:rPr lang="es-ES" b="1" u="sng">
                <a:latin typeface="Arial Narrow" pitchFamily="34" charset="0"/>
              </a:rPr>
              <a:t> manejar problemas:</a:t>
            </a:r>
          </a:p>
        </p:txBody>
      </p:sp>
      <p:sp>
        <p:nvSpPr>
          <p:cNvPr id="624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s-ES" sz="3600" b="1">
                <a:latin typeface="Arial Narrow" pitchFamily="34" charset="0"/>
              </a:rPr>
              <a:t>El </a:t>
            </a:r>
            <a:r>
              <a:rPr lang="es-ES" sz="3600" b="1" u="sng">
                <a:latin typeface="Arial Narrow" pitchFamily="34" charset="0"/>
              </a:rPr>
              <a:t>orgullo</a:t>
            </a:r>
            <a:r>
              <a:rPr lang="es-ES" sz="3600" b="1">
                <a:latin typeface="Arial Narrow" pitchFamily="34" charset="0"/>
              </a:rPr>
              <a:t> nos hace sentirnos irritados y desconfiados de esa manera de manejar los problemas.  </a:t>
            </a:r>
          </a:p>
          <a:p>
            <a:pPr marL="990600" lvl="1" indent="-533400">
              <a:buFont typeface="Wingdings" pitchFamily="2" charset="2"/>
              <a:buChar char="§"/>
            </a:pPr>
            <a:r>
              <a:rPr lang="es-ES" sz="3200" b="1">
                <a:latin typeface="Arial Narrow" pitchFamily="34" charset="0"/>
              </a:rPr>
              <a:t>Así seguimos enfocándonos en cambiar el evento o las personas que nos han irritado. </a:t>
            </a:r>
          </a:p>
          <a:p>
            <a:pPr marL="990600" lvl="1" indent="-533400">
              <a:buFont typeface="Wingdings" pitchFamily="2" charset="2"/>
              <a:buChar char="§"/>
            </a:pPr>
            <a:r>
              <a:rPr lang="es-ES" sz="3200" b="1">
                <a:latin typeface="Arial Narrow" pitchFamily="34" charset="0"/>
              </a:rPr>
              <a:t>Ser terco solamente nos mantiene como esclavos a nuestro enojo por rehusar aceptar la manera de Dios de manejar los problemas.</a:t>
            </a:r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838200"/>
            <a:ext cx="8540750" cy="52609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s-ES" sz="4000" b="1">
                <a:latin typeface="Arial Narrow" pitchFamily="34" charset="0"/>
              </a:rPr>
              <a:t>La </a:t>
            </a:r>
            <a:r>
              <a:rPr lang="es-ES" sz="4000" b="1" u="sng">
                <a:latin typeface="Arial Narrow" pitchFamily="34" charset="0"/>
              </a:rPr>
              <a:t>mansedumbre</a:t>
            </a:r>
            <a:r>
              <a:rPr lang="es-ES" sz="4000" b="1">
                <a:latin typeface="Arial Narrow" pitchFamily="34" charset="0"/>
              </a:rPr>
              <a:t> </a:t>
            </a:r>
          </a:p>
          <a:p>
            <a:pPr marL="990600" lvl="1" indent="-533400">
              <a:lnSpc>
                <a:spcPct val="90000"/>
              </a:lnSpc>
            </a:pPr>
            <a:r>
              <a:rPr lang="es-ES" sz="3600" b="1">
                <a:latin typeface="Arial Narrow" pitchFamily="34" charset="0"/>
              </a:rPr>
              <a:t>nos hace ver nuestros fallos y</a:t>
            </a:r>
          </a:p>
          <a:p>
            <a:pPr marL="990600" lvl="1" indent="-533400">
              <a:lnSpc>
                <a:spcPct val="90000"/>
              </a:lnSpc>
            </a:pPr>
            <a:r>
              <a:rPr lang="es-ES" sz="3600" b="1">
                <a:latin typeface="Arial Narrow" pitchFamily="34" charset="0"/>
              </a:rPr>
              <a:t>nuestra necesidad de ser transformados en la imagen de Cristo </a:t>
            </a:r>
          </a:p>
          <a:p>
            <a:pPr marL="1371600" lvl="2" indent="-457200">
              <a:lnSpc>
                <a:spcPct val="90000"/>
              </a:lnSpc>
            </a:pPr>
            <a:r>
              <a:rPr lang="es-ES" sz="3200" b="1">
                <a:latin typeface="Arial Narrow" pitchFamily="34" charset="0"/>
              </a:rPr>
              <a:t>en el poder del Espíritu </a:t>
            </a:r>
          </a:p>
          <a:p>
            <a:pPr marL="1371600" lvl="2" indent="-457200">
              <a:lnSpc>
                <a:spcPct val="90000"/>
              </a:lnSpc>
            </a:pPr>
            <a:r>
              <a:rPr lang="es-ES" sz="3200" b="1">
                <a:latin typeface="Arial Narrow" pitchFamily="34" charset="0"/>
              </a:rPr>
              <a:t>que obra por la oración y </a:t>
            </a:r>
          </a:p>
          <a:p>
            <a:pPr marL="1371600" lvl="2" indent="-457200">
              <a:lnSpc>
                <a:spcPct val="90000"/>
              </a:lnSpc>
            </a:pPr>
            <a:r>
              <a:rPr lang="es-ES" sz="3200" b="1">
                <a:latin typeface="Arial Narrow" pitchFamily="34" charset="0"/>
              </a:rPr>
              <a:t>por la Palabra </a:t>
            </a:r>
          </a:p>
          <a:p>
            <a:pPr marL="1371600" lvl="2" indent="-457200">
              <a:lnSpc>
                <a:spcPct val="90000"/>
              </a:lnSpc>
            </a:pPr>
            <a:r>
              <a:rPr lang="es-ES" sz="3200" b="1">
                <a:latin typeface="Arial Narrow" pitchFamily="34" charset="0"/>
              </a:rPr>
              <a:t>con el compañerismo cristiano y </a:t>
            </a:r>
          </a:p>
          <a:p>
            <a:pPr marL="1371600" lvl="2" indent="-457200">
              <a:lnSpc>
                <a:spcPct val="90000"/>
              </a:lnSpc>
            </a:pPr>
            <a:r>
              <a:rPr lang="es-ES" sz="3200" b="1">
                <a:latin typeface="Arial Narrow" pitchFamily="34" charset="0"/>
              </a:rPr>
              <a:t>el evangelismo.</a:t>
            </a:r>
          </a:p>
        </p:txBody>
      </p:sp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>
                <a:solidFill>
                  <a:schemeClr val="folHlink"/>
                </a:solidFill>
                <a:latin typeface="Arial Narrow" pitchFamily="34" charset="0"/>
              </a:rPr>
              <a:t>Recuerda: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400" b="1">
                <a:latin typeface="Arial Narrow" pitchFamily="34" charset="0"/>
              </a:rPr>
              <a:t>El control de las emociones ES POSIBLE, aunque SOLO EN EL PODER DE DIOS</a:t>
            </a:r>
          </a:p>
          <a:p>
            <a:endParaRPr lang="es-ES" sz="2800" b="1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 sz="4400" b="1">
                <a:latin typeface="Arial Narrow" pitchFamily="34" charset="0"/>
              </a:rPr>
              <a:t> (Filip. 4:13;  Gálatas 5:22-“paciencia...templanza”)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VI.  Remedios</a:t>
            </a:r>
            <a:r>
              <a:rPr lang="es-ES">
                <a:latin typeface="Arial Narrow" pitchFamily="34" charset="0"/>
              </a:rPr>
              <a:t>: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s-ES" sz="4000" b="1">
                <a:latin typeface="Arial Narrow" pitchFamily="34" charset="0"/>
              </a:rPr>
              <a:t>Hacer una lista de las cosas que encienden los tres “fuegos” debajo de nuestra ira emocional = disgustos.   </a:t>
            </a:r>
          </a:p>
          <a:p>
            <a:pPr marL="990600" lvl="1" indent="-533400"/>
            <a:r>
              <a:rPr lang="es-ES" sz="3600" b="1">
                <a:latin typeface="Arial Narrow" pitchFamily="34" charset="0"/>
              </a:rPr>
              <a:t>Buscar el perspectivo de DIOS de cada cosa y CONFESAR SU culpa en la relación ofensiva si tiene algo.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762000"/>
            <a:ext cx="8540750" cy="5337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*  Ver lo que le disgusto desde el punto de vista de Dios y orar para reaccionar como Dios desea.</a:t>
            </a:r>
          </a:p>
          <a:p>
            <a:pPr>
              <a:buFont typeface="Wingdings" pitchFamily="2" charset="2"/>
              <a:buNone/>
            </a:pPr>
            <a:endParaRPr lang="es-ES" sz="4000" b="1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* Hace falta estar dispuesto a cambiar </a:t>
            </a:r>
            <a:r>
              <a:rPr lang="es-ES" sz="4000" b="1" u="sng">
                <a:latin typeface="Arial Narrow" pitchFamily="34" charset="0"/>
              </a:rPr>
              <a:t>nuestra</a:t>
            </a:r>
            <a:r>
              <a:rPr lang="es-ES" sz="4000" b="1">
                <a:latin typeface="Arial Narrow" pitchFamily="34" charset="0"/>
              </a:rPr>
              <a:t> perspectiva (Romanos 12:2) y ser transformados por la renovación de nuestra mente por el Espíritu.</a:t>
            </a:r>
            <a:endParaRPr lang="es-ES" sz="4000" b="1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I.  Sinónimos para la Ira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 1. </a:t>
            </a:r>
            <a:r>
              <a:rPr lang="es-ES" sz="4000" b="1" u="sng">
                <a:latin typeface="Arial Narrow" pitchFamily="34" charset="0"/>
              </a:rPr>
              <a:t>Disgusto</a:t>
            </a:r>
            <a:r>
              <a:rPr lang="es-ES" sz="4000" b="1">
                <a:latin typeface="Arial Narrow" pitchFamily="34" charset="0"/>
              </a:rPr>
              <a:t> -  Nos irritamos con disgustos “fuertes” o repetidas (el carro sigue con el mismo problema; un hijo repite un acto de olvido, descuido o desobediencia)</a:t>
            </a:r>
            <a:endParaRPr lang="es-ES" sz="2000" b="1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 2. </a:t>
            </a:r>
            <a:r>
              <a:rPr lang="es-ES" sz="4000" b="1" u="sng">
                <a:latin typeface="Arial Narrow" pitchFamily="34" charset="0"/>
              </a:rPr>
              <a:t>Demanda</a:t>
            </a:r>
            <a:r>
              <a:rPr lang="es-ES" sz="4000" b="1">
                <a:latin typeface="Arial Narrow" pitchFamily="34" charset="0"/>
              </a:rPr>
              <a:t> </a:t>
            </a:r>
            <a:r>
              <a:rPr lang="es-ES" sz="4000" b="1" i="1">
                <a:latin typeface="Arial Narrow" pitchFamily="34" charset="0"/>
              </a:rPr>
              <a:t>emocional</a:t>
            </a:r>
            <a:r>
              <a:rPr lang="es-ES" sz="4000" b="1">
                <a:latin typeface="Arial Narrow" pitchFamily="34" charset="0"/>
              </a:rPr>
              <a:t> por un cambio de circunstancias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762000"/>
            <a:ext cx="8540750" cy="53371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s-ES" sz="4000" b="1">
                <a:latin typeface="Arial Narrow" pitchFamily="34" charset="0"/>
              </a:rPr>
              <a:t>“Renovar la mente” en el poder del Espíritu Santo, </a:t>
            </a:r>
          </a:p>
          <a:p>
            <a:pPr marL="609600" indent="-609600">
              <a:lnSpc>
                <a:spcPct val="90000"/>
              </a:lnSpc>
            </a:pPr>
            <a:r>
              <a:rPr lang="es-ES" b="1">
                <a:latin typeface="Arial Narrow" pitchFamily="34" charset="0"/>
              </a:rPr>
              <a:t>reconociendo que hace falta más que una determinación carnal a cambiar.  </a:t>
            </a:r>
          </a:p>
          <a:p>
            <a:pPr marL="609600" indent="-609600">
              <a:lnSpc>
                <a:spcPct val="90000"/>
              </a:lnSpc>
            </a:pPr>
            <a:r>
              <a:rPr lang="es-ES" b="1">
                <a:latin typeface="Arial Narrow" pitchFamily="34" charset="0"/>
              </a:rPr>
              <a:t>Memoriza y medita en las promesas de la Palabra de Dios y confía en ellas, </a:t>
            </a:r>
          </a:p>
          <a:p>
            <a:pPr marL="609600" indent="-609600">
              <a:lnSpc>
                <a:spcPct val="90000"/>
              </a:lnSpc>
            </a:pPr>
            <a:r>
              <a:rPr lang="es-ES" b="1">
                <a:latin typeface="Arial Narrow" pitchFamily="34" charset="0"/>
              </a:rPr>
              <a:t>dependiendo del Señor a ayudarnos a obedecer y reaccionar como Dios quiere.  </a:t>
            </a:r>
          </a:p>
          <a:p>
            <a:pPr marL="609600" indent="-609600">
              <a:lnSpc>
                <a:spcPct val="90000"/>
              </a:lnSpc>
            </a:pPr>
            <a:r>
              <a:rPr lang="es-ES" b="1">
                <a:latin typeface="Arial Narrow" pitchFamily="34" charset="0"/>
              </a:rPr>
              <a:t>Recuerda la “inutilidad” de la ira carnal.  </a:t>
            </a:r>
          </a:p>
          <a:p>
            <a:pPr marL="609600" indent="-609600">
              <a:lnSpc>
                <a:spcPct val="90000"/>
              </a:lnSpc>
            </a:pPr>
            <a:r>
              <a:rPr lang="es-ES" b="1">
                <a:solidFill>
                  <a:schemeClr val="folHlink"/>
                </a:solidFill>
                <a:latin typeface="Arial Narrow" pitchFamily="34" charset="0"/>
              </a:rPr>
              <a:t>Sant. 1:19-20.</a:t>
            </a:r>
          </a:p>
        </p:txBody>
      </p:sp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685800"/>
            <a:ext cx="8540750" cy="541337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3"/>
            </a:pPr>
            <a:r>
              <a:rPr lang="es-ES" sz="4000" b="1" u="sng">
                <a:latin typeface="Arial Narrow" pitchFamily="34" charset="0"/>
              </a:rPr>
              <a:t>Estudia la Palabra</a:t>
            </a:r>
            <a:r>
              <a:rPr lang="es-ES" sz="3600" b="1">
                <a:latin typeface="Arial Narrow" pitchFamily="34" charset="0"/>
              </a:rPr>
              <a:t> acerca de temas </a:t>
            </a:r>
          </a:p>
          <a:p>
            <a:pPr marL="990600" lvl="1" indent="-533400"/>
            <a:r>
              <a:rPr lang="es-ES" sz="3200" b="1">
                <a:latin typeface="Arial Narrow" pitchFamily="34" charset="0"/>
              </a:rPr>
              <a:t>como el sufrimiento, </a:t>
            </a:r>
          </a:p>
          <a:p>
            <a:pPr marL="990600" lvl="1" indent="-533400"/>
            <a:r>
              <a:rPr lang="es-ES" sz="3200" b="1">
                <a:latin typeface="Arial Narrow" pitchFamily="34" charset="0"/>
              </a:rPr>
              <a:t>el deseo de Dios para ver unidad entre los hermanos (Sal. 133), </a:t>
            </a:r>
          </a:p>
          <a:p>
            <a:pPr marL="990600" lvl="1" indent="-533400"/>
            <a:r>
              <a:rPr lang="es-ES" sz="3200" b="1">
                <a:latin typeface="Arial Narrow" pitchFamily="34" charset="0"/>
              </a:rPr>
              <a:t>la importancia de un buen testimonio para con los de afuera para poder ganarles al Señor, </a:t>
            </a:r>
          </a:p>
          <a:p>
            <a:pPr marL="990600" lvl="1" indent="-533400"/>
            <a:r>
              <a:rPr lang="es-ES" sz="3200" b="1">
                <a:latin typeface="Arial Narrow" pitchFamily="34" charset="0"/>
              </a:rPr>
              <a:t>la manera bíblica de resolver ofensas, etc.  (Salmos, Mat. 18:15-17; 1ª Pedro, Santiago, 2ª Corintios; 1ª Juan)</a:t>
            </a:r>
          </a:p>
        </p:txBody>
      </p:sp>
    </p:spTree>
  </p:cSld>
  <p:clrMapOvr>
    <a:masterClrMapping/>
  </p:clrMapOvr>
  <p:transition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 startAt="4"/>
            </a:pPr>
            <a:r>
              <a:rPr lang="es-ES" sz="4800" b="1">
                <a:latin typeface="Arial Narrow" pitchFamily="34" charset="0"/>
              </a:rPr>
              <a:t>Busca la ayuda del Señor para PERDONAR y aprender a “vencer al mal con bien”.  </a:t>
            </a:r>
          </a:p>
          <a:p>
            <a:pPr marL="609600" indent="-609600"/>
            <a:r>
              <a:rPr lang="es-ES" sz="4800" b="1">
                <a:latin typeface="Arial Narrow" pitchFamily="34" charset="0"/>
              </a:rPr>
              <a:t>Luc. 17:3-4; Rom. 12:14-21; Efes. 4:32</a:t>
            </a:r>
          </a:p>
        </p:txBody>
      </p:sp>
    </p:spTree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400" b="1">
                <a:latin typeface="Arial Narrow" pitchFamily="34" charset="0"/>
              </a:rPr>
              <a:t>5.  Maneja los temores por vencerlos, meditando en el AMOR de Dios, con fe en su control sobre todo y protección de nosotros y propósito en todo lo que pasa.       (1ª Jn. 4:18; Rom. 8:28)</a:t>
            </a:r>
          </a:p>
        </p:txBody>
      </p:sp>
    </p:spTree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 Narrow" pitchFamily="34" charset="0"/>
            </a:endParaRP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6.  Medita en 1ª Cor. 10:13 y </a:t>
            </a:r>
          </a:p>
          <a:p>
            <a:r>
              <a:rPr lang="es-ES" sz="4000" b="1">
                <a:latin typeface="Arial Narrow" pitchFamily="34" charset="0"/>
              </a:rPr>
              <a:t>cree que no hay ningún problema, prueba o tentación único a nosotros y </a:t>
            </a:r>
          </a:p>
          <a:p>
            <a:r>
              <a:rPr lang="es-ES" sz="4000" b="1">
                <a:latin typeface="Arial Narrow" pitchFamily="34" charset="0"/>
              </a:rPr>
              <a:t>que Dios tiene un remedio para todo.  El ha ayudados a otros vencer su enojo y puede ayudarnos a nosotros también.</a:t>
            </a:r>
          </a:p>
        </p:txBody>
      </p:sp>
    </p:spTree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 Narrow" pitchFamily="34" charset="0"/>
            </a:endParaRPr>
          </a:p>
        </p:txBody>
      </p:sp>
      <p:sp>
        <p:nvSpPr>
          <p:cNvPr id="860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800" b="1">
                <a:latin typeface="Arial Narrow" pitchFamily="34" charset="0"/>
              </a:rPr>
              <a:t>7. Separarse de “amigos” iracundos para no “aprender” sus malos hábitos.  				– Prov. 22:24-25</a:t>
            </a:r>
          </a:p>
        </p:txBody>
      </p:sp>
    </p:spTree>
  </p:cSld>
  <p:clrMapOvr>
    <a:masterClrMapping/>
  </p:clrMapOvr>
  <p:transition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 Narrow" pitchFamily="34" charset="0"/>
            </a:endParaRP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 startAt="8"/>
            </a:pPr>
            <a:r>
              <a:rPr lang="es-ES" sz="4800" b="1">
                <a:latin typeface="Arial Narrow" pitchFamily="34" charset="0"/>
              </a:rPr>
              <a:t>Siempre practicar el “dar gracias en todo” (repetidas veces), </a:t>
            </a:r>
          </a:p>
          <a:p>
            <a:pPr marL="990600" lvl="1" indent="-533400">
              <a:buFont typeface="Wingdings" pitchFamily="2" charset="2"/>
              <a:buChar char="§"/>
            </a:pPr>
            <a:r>
              <a:rPr lang="es-ES" sz="4400" b="1">
                <a:latin typeface="Arial Narrow" pitchFamily="34" charset="0"/>
              </a:rPr>
              <a:t>hasta por el ofensor y la ofensa. </a:t>
            </a:r>
          </a:p>
          <a:p>
            <a:pPr marL="990600" lvl="1" indent="-533400"/>
            <a:r>
              <a:rPr lang="es-ES" sz="4400" b="1">
                <a:solidFill>
                  <a:schemeClr val="folHlink"/>
                </a:solidFill>
                <a:latin typeface="Arial Narrow" pitchFamily="34" charset="0"/>
              </a:rPr>
              <a:t>Efesios 5:20; 1ª Tes. 5:18</a:t>
            </a:r>
          </a:p>
        </p:txBody>
      </p:sp>
    </p:spTree>
  </p:cSld>
  <p:clrMapOvr>
    <a:masterClrMapping/>
  </p:clrMapOvr>
  <p:transition>
    <p:wedg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Recuerda el remedio de Cristo para ira: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4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Lucas 6:27-28</a:t>
            </a:r>
            <a:r>
              <a:rPr lang="es-E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Pero a vosotros los que oís, os digo: </a:t>
            </a:r>
            <a:r>
              <a:rPr lang="es-ES" sz="44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Amad</a:t>
            </a:r>
            <a:r>
              <a:rPr lang="es-E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a vuestros enemigos, haced bien a los que os aborrecen; 28 bendecid a los que os maldicen, y orad por los que os calumnian.</a:t>
            </a:r>
          </a:p>
        </p:txBody>
      </p:sp>
    </p:spTree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762000"/>
            <a:ext cx="8540750" cy="533717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9"/>
            </a:pPr>
            <a:r>
              <a:rPr lang="es-E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Controlarse en el poder del Espíritu, </a:t>
            </a:r>
          </a:p>
          <a:p>
            <a:pPr marL="990600" lvl="1" indent="-533400"/>
            <a:r>
              <a:rPr lang="es-E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pero cuando hay que airarse, dirigir la ira contra la injusticia, no contra al ofensor, y </a:t>
            </a:r>
          </a:p>
          <a:p>
            <a:pPr marL="990600" lvl="1" indent="-533400"/>
            <a:r>
              <a:rPr lang="es-E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no irritarse nunca por razones egoístas, sino solo por ofensas contra Dios.</a:t>
            </a: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 3. </a:t>
            </a:r>
            <a:r>
              <a:rPr lang="es-ES" sz="4000" b="1" u="sng">
                <a:latin typeface="Arial Narrow" pitchFamily="34" charset="0"/>
              </a:rPr>
              <a:t>Destructor</a:t>
            </a:r>
            <a:r>
              <a:rPr lang="es-ES" sz="4000" b="1">
                <a:latin typeface="Arial Narrow" pitchFamily="34" charset="0"/>
              </a:rPr>
              <a:t> de un evento o causa de lo que nos desagrada. </a:t>
            </a:r>
          </a:p>
          <a:p>
            <a:pPr lvl="2">
              <a:buFont typeface="Wingdings" pitchFamily="2" charset="2"/>
              <a:buNone/>
            </a:pPr>
            <a:r>
              <a:rPr lang="es-ES" sz="3200" b="1">
                <a:latin typeface="Arial Narrow" pitchFamily="34" charset="0"/>
              </a:rPr>
              <a:t>(A veces resulta en querer vengarse y humillar al objeto de la ira, y resulta en odio de ellos.  Nota: Es peligroso en la familia con esposas e hijos a quienes uno puede dañar.)</a:t>
            </a:r>
          </a:p>
          <a:p>
            <a:pPr lvl="2">
              <a:buFont typeface="Wingdings" pitchFamily="2" charset="2"/>
              <a:buNone/>
            </a:pPr>
            <a:endParaRPr lang="es-ES" sz="3200" b="1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 4.  </a:t>
            </a:r>
            <a:r>
              <a:rPr lang="es-ES" sz="4000" b="1" u="sng">
                <a:latin typeface="Arial Narrow" pitchFamily="34" charset="0"/>
              </a:rPr>
              <a:t>Distorsión</a:t>
            </a:r>
            <a:r>
              <a:rPr lang="es-ES" sz="4000" b="1">
                <a:latin typeface="Arial Narrow" pitchFamily="34" charset="0"/>
              </a:rPr>
              <a:t> del evento que nos molesta.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II. Causas de la ira (“disgustos”)   (Números 20:1-13)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800">
                <a:latin typeface="Arial Narrow" pitchFamily="34" charset="0"/>
              </a:rPr>
              <a:t> </a:t>
            </a:r>
            <a:r>
              <a:rPr lang="es-ES" sz="3600" b="1">
                <a:latin typeface="Arial Narrow" pitchFamily="34" charset="0"/>
              </a:rPr>
              <a:t>1. </a:t>
            </a:r>
            <a:r>
              <a:rPr lang="es-ES" sz="3600" b="1" u="sng">
                <a:latin typeface="Arial Narrow" pitchFamily="34" charset="0"/>
              </a:rPr>
              <a:t>Frustración</a:t>
            </a:r>
            <a:r>
              <a:rPr lang="es-ES" sz="3600" b="1">
                <a:latin typeface="Arial Narrow" pitchFamily="34" charset="0"/>
              </a:rPr>
              <a:t> de metas y de circunstancias irritables que no se cambian</a:t>
            </a:r>
          </a:p>
          <a:p>
            <a:r>
              <a:rPr lang="es-ES" sz="2800">
                <a:latin typeface="Arial Narrow" pitchFamily="34" charset="0"/>
              </a:rPr>
              <a:t>* Muchas veces es “frustración” con las autoridades (padres, esposos, jefes, pastores, maestros) que no aprueban de nuestras acciones; otras veces viene por causa de otros seres queridos no nos respetan (esposas, hijos, hermanos)</a:t>
            </a:r>
          </a:p>
          <a:p>
            <a:r>
              <a:rPr lang="es-ES" sz="2800">
                <a:latin typeface="Arial Narrow" pitchFamily="34" charset="0"/>
              </a:rPr>
              <a:t>* Muchas veces no tiene “enfoque” y se irrita con cualquiera molestia (</a:t>
            </a:r>
            <a:r>
              <a:rPr lang="es-ES" sz="2800" b="1" u="sng">
                <a:latin typeface="Arial Narrow" pitchFamily="34" charset="0"/>
              </a:rPr>
              <a:t>Prov. 17:14</a:t>
            </a:r>
            <a:r>
              <a:rPr lang="es-ES" sz="2800">
                <a:latin typeface="Arial Narrow" pitchFamily="34" charset="0"/>
              </a:rPr>
              <a:t>)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685800"/>
            <a:ext cx="8540750" cy="54133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3600" b="1">
                <a:latin typeface="Arial Narrow" pitchFamily="34" charset="0"/>
              </a:rPr>
              <a:t> 2. </a:t>
            </a:r>
            <a:r>
              <a:rPr lang="es-ES" sz="3600" b="1" u="sng">
                <a:latin typeface="Arial Narrow" pitchFamily="34" charset="0"/>
              </a:rPr>
              <a:t>Daños</a:t>
            </a:r>
            <a:r>
              <a:rPr lang="es-ES" sz="3600" b="1">
                <a:latin typeface="Arial Narrow" pitchFamily="34" charset="0"/>
              </a:rPr>
              <a:t> o la ira dirigida a la violación de nuestros supuestos “derechos” </a:t>
            </a:r>
          </a:p>
          <a:p>
            <a:pPr lvl="1">
              <a:buFontTx/>
              <a:buNone/>
            </a:pPr>
            <a:r>
              <a:rPr lang="es-ES" sz="3200" b="1">
                <a:latin typeface="Arial Narrow" pitchFamily="34" charset="0"/>
              </a:rPr>
              <a:t>(especialmente si alguien nos causa dolor por su critica después de nuestros esfuerzos por ayudarlos—Ex. 32:7-14)</a:t>
            </a:r>
          </a:p>
          <a:p>
            <a:pPr>
              <a:buFont typeface="Wingdings" pitchFamily="2" charset="2"/>
              <a:buNone/>
            </a:pPr>
            <a:r>
              <a:rPr lang="es-ES" sz="3600" b="1">
                <a:latin typeface="Arial Narrow" pitchFamily="34" charset="0"/>
              </a:rPr>
              <a:t> 3.  </a:t>
            </a:r>
            <a:r>
              <a:rPr lang="es-ES" sz="3600" b="1" u="sng">
                <a:latin typeface="Arial Narrow" pitchFamily="34" charset="0"/>
              </a:rPr>
              <a:t>Miedo</a:t>
            </a:r>
            <a:r>
              <a:rPr lang="es-ES" sz="3600" b="1">
                <a:latin typeface="Arial Narrow" pitchFamily="34" charset="0"/>
              </a:rPr>
              <a:t> (especialmente si alguien quisiera matarnos-Ex. 17:1-4)</a:t>
            </a:r>
          </a:p>
          <a:p>
            <a:pPr lvl="2"/>
            <a:r>
              <a:rPr lang="es-ES" sz="2800" b="1">
                <a:latin typeface="Arial Narrow" pitchFamily="34" charset="0"/>
              </a:rPr>
              <a:t>Puede ser bueno si resulta en una defensa contra un agresor injusto o amenazador (produce adrenalina para fuerza especial)</a:t>
            </a: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838200"/>
            <a:ext cx="8540750" cy="5260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 4.  </a:t>
            </a:r>
            <a:r>
              <a:rPr lang="es-ES" sz="4000" b="1" u="sng">
                <a:latin typeface="Arial Narrow" pitchFamily="34" charset="0"/>
              </a:rPr>
              <a:t>Amargura</a:t>
            </a:r>
            <a:r>
              <a:rPr lang="es-ES" sz="4000" b="1">
                <a:latin typeface="Arial Narrow" pitchFamily="34" charset="0"/>
              </a:rPr>
              <a:t> – Ef. 4:31; Col. 3:19 </a:t>
            </a:r>
          </a:p>
          <a:p>
            <a:pPr lvl="1">
              <a:buFontTx/>
              <a:buNone/>
            </a:pPr>
            <a:r>
              <a:rPr lang="es-ES" sz="3600" b="1">
                <a:latin typeface="Arial Narrow" pitchFamily="34" charset="0"/>
              </a:rPr>
              <a:t>(nota: “amargo” viene de “agudo”, “con un punto”); </a:t>
            </a:r>
          </a:p>
          <a:p>
            <a:pPr lvl="1">
              <a:buFontTx/>
              <a:buNone/>
            </a:pPr>
            <a:r>
              <a:rPr lang="es-ES" sz="3600" b="1">
                <a:latin typeface="Arial Narrow" pitchFamily="34" charset="0"/>
              </a:rPr>
              <a:t>Heb. 12:15; Rom. 3:14 (marca del pecador)</a:t>
            </a:r>
          </a:p>
          <a:p>
            <a:endParaRPr lang="es-ES" sz="1400" b="1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 5.  </a:t>
            </a:r>
            <a:r>
              <a:rPr lang="es-ES" sz="4000" b="1" u="sng">
                <a:latin typeface="Arial Narrow" pitchFamily="34" charset="0"/>
              </a:rPr>
              <a:t>Indignación justa</a:t>
            </a:r>
            <a:r>
              <a:rPr lang="es-ES" sz="4000" b="1">
                <a:latin typeface="Arial Narrow" pitchFamily="34" charset="0"/>
              </a:rPr>
              <a:t> – </a:t>
            </a:r>
            <a:r>
              <a:rPr lang="es-ES" sz="4000" b="1" u="sng">
                <a:latin typeface="Arial Narrow" pitchFamily="34" charset="0"/>
              </a:rPr>
              <a:t>Marcos 11:15-17</a:t>
            </a:r>
            <a:r>
              <a:rPr lang="es-ES" sz="4000" b="1">
                <a:latin typeface="Arial Narrow" pitchFamily="34" charset="0"/>
              </a:rPr>
              <a:t> – Dirigido contra injusticia para avanzar el reino de Dios </a:t>
            </a:r>
          </a:p>
          <a:p>
            <a:pPr lvl="2">
              <a:buFont typeface="Wingdings" pitchFamily="2" charset="2"/>
              <a:buNone/>
            </a:pPr>
            <a:r>
              <a:rPr lang="es-ES" sz="3200" b="1">
                <a:latin typeface="Arial Narrow" pitchFamily="34" charset="0"/>
              </a:rPr>
              <a:t>		(nunca es por una ofensa personal)</a:t>
            </a: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762000"/>
            <a:ext cx="8540750" cy="5337175"/>
          </a:xfrm>
        </p:spPr>
        <p:txBody>
          <a:bodyPr/>
          <a:lstStyle/>
          <a:p>
            <a:r>
              <a:rPr lang="es-ES" sz="4000" b="1">
                <a:latin typeface="Arial Narrow" pitchFamily="34" charset="0"/>
              </a:rPr>
              <a:t>* Nota otras ocasiones en la vida de Cristo:  Sanidad el sábado-</a:t>
            </a:r>
            <a:r>
              <a:rPr lang="es-ES" sz="4000" b="1" u="sng">
                <a:latin typeface="Arial Narrow" pitchFamily="34" charset="0"/>
              </a:rPr>
              <a:t>Mar. 3:5</a:t>
            </a:r>
            <a:r>
              <a:rPr lang="es-ES" sz="4000" b="1">
                <a:latin typeface="Arial Narrow" pitchFamily="34" charset="0"/>
              </a:rPr>
              <a:t>;  Religiosos – Mat. 23:13-15</a:t>
            </a:r>
          </a:p>
          <a:p>
            <a:endParaRPr lang="es-ES" sz="4000" b="1">
              <a:latin typeface="Arial Narrow" pitchFamily="34" charset="0"/>
            </a:endParaRPr>
          </a:p>
          <a:p>
            <a:r>
              <a:rPr lang="es-ES" sz="4000" b="1">
                <a:latin typeface="Arial Narrow" pitchFamily="34" charset="0"/>
              </a:rPr>
              <a:t>* Nota que nunca hay “pérdida de control” emocional—uno podría escribir, predicar o estudiar con más inspiración y lógica en estos momentos</a:t>
            </a: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>
                <a:latin typeface="Arial Narrow" pitchFamily="34" charset="0"/>
              </a:rPr>
              <a:t>III.  Distorsiones causadas por el enojo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3600" b="1">
                <a:latin typeface="Arial Narrow" pitchFamily="34" charset="0"/>
              </a:rPr>
              <a:t> 1.  </a:t>
            </a:r>
            <a:r>
              <a:rPr lang="es-ES" sz="3600" b="1" u="sng">
                <a:latin typeface="Arial Narrow" pitchFamily="34" charset="0"/>
              </a:rPr>
              <a:t>Conversación</a:t>
            </a:r>
            <a:r>
              <a:rPr lang="es-ES" sz="3600" b="1">
                <a:latin typeface="Arial Narrow" pitchFamily="34" charset="0"/>
              </a:rPr>
              <a:t>  “áspera” (</a:t>
            </a:r>
            <a:r>
              <a:rPr lang="es-ES" sz="3600" b="1" u="sng">
                <a:latin typeface="Arial Narrow" pitchFamily="34" charset="0"/>
              </a:rPr>
              <a:t>Números 20:10; Ef. 4:29-30; Sal. 106:32-33</a:t>
            </a:r>
            <a:r>
              <a:rPr lang="es-ES" sz="3600" b="1">
                <a:latin typeface="Arial Narrow" pitchFamily="34" charset="0"/>
              </a:rPr>
              <a:t>) – </a:t>
            </a:r>
            <a:r>
              <a:rPr lang="es-ES" b="1">
                <a:latin typeface="Arial Narrow" pitchFamily="34" charset="0"/>
              </a:rPr>
              <a:t>palabras  ásperas y “sarcásticas” (=cortantes y carnales)</a:t>
            </a:r>
          </a:p>
          <a:p>
            <a:pPr>
              <a:buFont typeface="Wingdings" pitchFamily="2" charset="2"/>
              <a:buNone/>
            </a:pPr>
            <a:endParaRPr lang="es-ES" sz="1000" b="1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 sz="3600" b="1">
                <a:latin typeface="Arial Narrow" pitchFamily="34" charset="0"/>
              </a:rPr>
              <a:t> 2.  Concepto propio (</a:t>
            </a:r>
            <a:r>
              <a:rPr lang="es-ES" sz="3600" b="1" u="sng">
                <a:latin typeface="Arial Narrow" pitchFamily="34" charset="0"/>
              </a:rPr>
              <a:t>Rom. 12:3</a:t>
            </a:r>
            <a:r>
              <a:rPr lang="es-ES" sz="3600" b="1">
                <a:latin typeface="Arial Narrow" pitchFamily="34" charset="0"/>
              </a:rPr>
              <a:t>) – Se frustra porque piensa que </a:t>
            </a:r>
            <a:r>
              <a:rPr lang="es-ES" sz="3600" b="1" u="sng">
                <a:latin typeface="Arial Narrow" pitchFamily="34" charset="0"/>
              </a:rPr>
              <a:t>su</a:t>
            </a:r>
            <a:r>
              <a:rPr lang="es-ES" sz="3600" b="1">
                <a:latin typeface="Arial Narrow" pitchFamily="34" charset="0"/>
              </a:rPr>
              <a:t> manera de hacer las cosas es la mejor, pero nadie “la respeta” para tomarla en cuenta.</a:t>
            </a: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762000"/>
            <a:ext cx="8540750" cy="5337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 3.  Concepto de otros – Falta respeto por otros cuando usa palabras ásperas como si el otro no tuviera valor para merecer un trato mejor.</a:t>
            </a:r>
          </a:p>
          <a:p>
            <a:pPr>
              <a:buFont typeface="Wingdings" pitchFamily="2" charset="2"/>
              <a:buNone/>
            </a:pPr>
            <a:endParaRPr lang="es-ES" sz="4000" b="1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 sz="4000" b="1">
                <a:latin typeface="Arial Narrow" pitchFamily="34" charset="0"/>
              </a:rPr>
              <a:t> 4.  Mandatos de Dios – No cree que seguir Sus mandatos sería mejor o funcionaría.</a:t>
            </a: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92</TotalTime>
  <Words>1463</Words>
  <Application>Microsoft Office PowerPoint</Application>
  <PresentationFormat>On-screen Show (4:3)</PresentationFormat>
  <Paragraphs>129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Wingdings</vt:lpstr>
      <vt:lpstr>Arial Narrow</vt:lpstr>
      <vt:lpstr>Clouds</vt:lpstr>
      <vt:lpstr>La ira y la amargura</vt:lpstr>
      <vt:lpstr>I.  Sinónimos para la Ira</vt:lpstr>
      <vt:lpstr>PowerPoint Presentation</vt:lpstr>
      <vt:lpstr>II. Causas de la ira (“disgustos”)   (Números 20:1-13)</vt:lpstr>
      <vt:lpstr>PowerPoint Presentation</vt:lpstr>
      <vt:lpstr>PowerPoint Presentation</vt:lpstr>
      <vt:lpstr>PowerPoint Presentation</vt:lpstr>
      <vt:lpstr>III.  Distorsiones causadas por el enojo</vt:lpstr>
      <vt:lpstr>PowerPoint Presentation</vt:lpstr>
      <vt:lpstr>IV.  Expresiones de la ira = Reconociendo la “ira” pecaminosa:</vt:lpstr>
      <vt:lpstr>PowerPoint Presentation</vt:lpstr>
      <vt:lpstr>V.  El corazón del Asunto = Incredulidad</vt:lpstr>
      <vt:lpstr>PowerPoint Presentation</vt:lpstr>
      <vt:lpstr>El obstáculo más grande que enfrentamos en tratar con el enojo</vt:lpstr>
      <vt:lpstr>Sección 2:  Hay 2 reacciones a la manera biblica de manejar problemas:</vt:lpstr>
      <vt:lpstr>PowerPoint Presentation</vt:lpstr>
      <vt:lpstr>Recuerda:</vt:lpstr>
      <vt:lpstr>VI.  Remedios: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Recuerda el remedio de Cristo para ira:</vt:lpstr>
      <vt:lpstr>PowerPoint Presentation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ira y la amargura</dc:title>
  <dc:creator>Rick Armstrong</dc:creator>
  <cp:lastModifiedBy>Iglesia Biblica Bautista Ant</cp:lastModifiedBy>
  <cp:revision>4</cp:revision>
  <dcterms:created xsi:type="dcterms:W3CDTF">2005-10-01T21:45:45Z</dcterms:created>
  <dcterms:modified xsi:type="dcterms:W3CDTF">2011-08-18T22:37:54Z</dcterms:modified>
</cp:coreProperties>
</file>