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56" r:id="rId2"/>
    <p:sldId id="259" r:id="rId3"/>
    <p:sldId id="260" r:id="rId4"/>
    <p:sldId id="261" r:id="rId5"/>
    <p:sldId id="262" r:id="rId6"/>
    <p:sldId id="264" r:id="rId7"/>
    <p:sldId id="267" r:id="rId8"/>
    <p:sldId id="268" r:id="rId9"/>
    <p:sldId id="270" r:id="rId10"/>
    <p:sldId id="271" r:id="rId11"/>
    <p:sldId id="274" r:id="rId12"/>
    <p:sldId id="276" r:id="rId13"/>
    <p:sldId id="277" r:id="rId14"/>
    <p:sldId id="278" r:id="rId15"/>
    <p:sldId id="279" r:id="rId16"/>
    <p:sldId id="281" r:id="rId17"/>
    <p:sldId id="282" r:id="rId18"/>
    <p:sldId id="283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29944C3-4ED1-4495-A067-D9404575B65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51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5A6BAF-E159-4DFA-A504-C045240BA9B1}" type="slidenum">
              <a:rPr lang="en-US"/>
              <a:pPr/>
              <a:t>1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D347D5-7B4E-40AA-9633-111F875C247F}" type="slidenum">
              <a:rPr lang="en-US"/>
              <a:pPr/>
              <a:t>10</a:t>
            </a:fld>
            <a:endParaRPr lang="en-US"/>
          </a:p>
        </p:txBody>
      </p:sp>
      <p:sp>
        <p:nvSpPr>
          <p:cNvPr id="48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6D9D15-5A67-4D0D-9553-E03976A783EF}" type="slidenum">
              <a:rPr lang="en-US"/>
              <a:pPr/>
              <a:t>11</a:t>
            </a:fld>
            <a:endParaRPr 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10A0A-5037-40A6-94E8-BC3970A8676A}" type="slidenum">
              <a:rPr lang="en-US"/>
              <a:pPr/>
              <a:t>12</a:t>
            </a:fld>
            <a:endParaRPr 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0D7045-CDCD-4863-B78C-8FDCE2D2220A}" type="slidenum">
              <a:rPr lang="en-US"/>
              <a:pPr/>
              <a:t>13</a:t>
            </a:fld>
            <a:endParaRPr lang="en-US"/>
          </a:p>
        </p:txBody>
      </p:sp>
      <p:sp>
        <p:nvSpPr>
          <p:cNvPr id="542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575919-B17F-4C6A-8F20-0A4B729525C5}" type="slidenum">
              <a:rPr lang="en-US"/>
              <a:pPr/>
              <a:t>14</a:t>
            </a:fld>
            <a:endParaRPr 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702C99-8666-4079-811E-4B090FC1E57D}" type="slidenum">
              <a:rPr lang="en-US"/>
              <a:pPr/>
              <a:t>15</a:t>
            </a:fld>
            <a:endParaRPr lang="en-US"/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D4D530-0E1C-46F6-9084-1601193578A4}" type="slidenum">
              <a:rPr lang="en-US"/>
              <a:pPr/>
              <a:t>16</a:t>
            </a:fld>
            <a:endParaRPr lang="en-US"/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FA1C95-69A1-4FEB-95F0-83DF0E3E73B0}" type="slidenum">
              <a:rPr lang="en-US"/>
              <a:pPr/>
              <a:t>17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EEE97-70EA-4116-A0AD-F081FF1AC51C}" type="slidenum">
              <a:rPr lang="en-US"/>
              <a:pPr/>
              <a:t>18</a:t>
            </a:fld>
            <a:endParaRPr lang="en-US"/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5579E7-73C3-45E2-B126-6C381881F587}" type="slidenum">
              <a:rPr lang="en-US"/>
              <a:pPr/>
              <a:t>2</a:t>
            </a:fld>
            <a:endParaRPr lang="en-US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DA85F-095E-425A-8817-3D6DC78DDAD0}" type="slidenum">
              <a:rPr lang="en-US"/>
              <a:pPr/>
              <a:t>3</a:t>
            </a:fld>
            <a:endParaRPr lang="en-US"/>
          </a:p>
        </p:txBody>
      </p:sp>
      <p:sp>
        <p:nvSpPr>
          <p:cNvPr id="368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FA0652-0193-4205-B2E9-B217D5C3AD96}" type="slidenum">
              <a:rPr lang="en-US"/>
              <a:pPr/>
              <a:t>4</a:t>
            </a:fld>
            <a:endParaRPr lang="en-US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A5CD1-42BF-49ED-83AC-FE793B60A5B1}" type="slidenum">
              <a:rPr lang="en-US"/>
              <a:pPr/>
              <a:t>5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A802B1-00E8-424D-95E7-A594B59389C9}" type="slidenum">
              <a:rPr lang="en-US"/>
              <a:pPr/>
              <a:t>6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2979E2-4B2D-47A7-B2B9-1D861946EADB}" type="slidenum">
              <a:rPr lang="en-US"/>
              <a:pPr/>
              <a:t>7</a:t>
            </a:fld>
            <a:endParaRPr lang="en-US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54671A-50E6-446F-BF36-5D974F6DB54D}" type="slidenum">
              <a:rPr lang="en-US"/>
              <a:pPr/>
              <a:t>8</a:t>
            </a:fld>
            <a:endParaRPr 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926F7-D742-4EF6-A702-9B2E5EC44110}" type="slidenum">
              <a:rPr lang="en-US"/>
              <a:pPr/>
              <a:t>9</a:t>
            </a:fld>
            <a:endParaRPr lang="en-US"/>
          </a:p>
        </p:txBody>
      </p:sp>
      <p:sp>
        <p:nvSpPr>
          <p:cNvPr id="471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304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3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0000"/>
                  </a:schemeClr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75F9C1CB-862C-4C6A-9950-FB6AB48C2CA7}" type="slidenum">
              <a:rPr lang="es-ES_tradnl"/>
              <a:pPr/>
              <a:t>‹#›</a:t>
            </a:fld>
            <a:endParaRPr lang="es-ES_tradnl"/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s-ES_tradnl" noProof="0" smtClean="0"/>
              <a:t>Click to edit Master subtitle style</a:t>
            </a:r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pPr lvl="0"/>
            <a:r>
              <a:rPr lang="es-ES_tradnl" noProof="0" smtClean="0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E4F8A-54EB-494E-89AB-782F3C8FBC85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980563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0C4FCE-B2D1-4105-9B1B-C505B32A8D27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1393188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70C25-87F4-4A43-AEF6-7ACB704EB30C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021158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15570E-1EDB-4760-95AC-88978D4524C6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544017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BB761-168A-4CB2-802F-5D2A5C37B564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1072447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C0C77-C480-4C3C-A11A-C3A14A61BF14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883035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66D8D-1E1A-4886-A07B-A97E0F118AD6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8532814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534C0-472D-4360-BDEC-8F01348C9693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238489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CC51A-FFE1-484E-A868-726ABFE56C89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3714008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1C511-0EE0-4A0A-BE45-494A7C38438A}" type="slidenum">
              <a:rPr lang="es-ES_tradnl"/>
              <a:pPr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6642429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62467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s-ES_tradnl"/>
            </a:p>
          </p:txBody>
        </p:sp>
        <p:pic>
          <p:nvPicPr>
            <p:cNvPr id="62468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246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6247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s-ES_tradnl"/>
          </a:p>
        </p:txBody>
      </p:sp>
      <p:sp>
        <p:nvSpPr>
          <p:cNvPr id="6247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803A83FD-E1EA-4A8B-A4CC-A725BEBACC0B}" type="slidenum">
              <a:rPr lang="es-ES_tradnl"/>
              <a:pPr/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2800" b="1" u="sng">
                <a:latin typeface="Arial Narrow" pitchFamily="34" charset="0"/>
              </a:rPr>
              <a:t>El Papel del Padre en el Hogar Espiritual</a:t>
            </a:r>
            <a:endParaRPr lang="es-ES" sz="2800" b="1">
              <a:latin typeface="Arial Narrow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Deuteronomy 6:4-6; Lev. 19:18</a:t>
            </a:r>
          </a:p>
          <a:p>
            <a:endParaRPr lang="es-ES" b="1">
              <a:latin typeface="Arial Narrow" pitchFamily="34" charset="0"/>
            </a:endParaRPr>
          </a:p>
          <a:p>
            <a:r>
              <a:rPr lang="es-ES" b="1">
                <a:latin typeface="Arial Narrow" pitchFamily="34" charset="0"/>
              </a:rPr>
              <a:t>Nutrir y discipular (santificar) a su esposa e hijos con amor a ellos por el amor de Cristo.</a:t>
            </a:r>
            <a:endParaRPr lang="en-US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Planear con oración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800" b="1">
                <a:latin typeface="Arial Narrow" pitchFamily="34" charset="0"/>
              </a:rPr>
              <a:t>Luc 14:28; Sant. 4:15 </a:t>
            </a:r>
          </a:p>
          <a:p>
            <a:r>
              <a:rPr lang="es-ES" sz="2800" b="1">
                <a:latin typeface="Arial Narrow" pitchFamily="34" charset="0"/>
              </a:rPr>
              <a:t>Planean para el futuro con la esposa con mucha oración mutua por la guía del Señor para hacer su voluntad.</a:t>
            </a:r>
          </a:p>
          <a:p>
            <a:pPr lvl="1"/>
            <a:r>
              <a:rPr lang="es-ES" sz="2400" b="1">
                <a:latin typeface="Arial Narrow" pitchFamily="34" charset="0"/>
              </a:rPr>
              <a:t>Anticipa las diferentes etapas que pasará a traves de los años en su matrimonio para no irritarse o frustrarse</a:t>
            </a:r>
          </a:p>
          <a:p>
            <a:pPr lvl="1"/>
            <a:r>
              <a:rPr lang="es-ES" sz="2400" b="1">
                <a:latin typeface="Arial Narrow" pitchFamily="34" charset="0"/>
              </a:rPr>
              <a:t>Anticipa las etapas esperadas en el crecimiento y maduracion de sus hijos</a:t>
            </a:r>
            <a:endParaRPr lang="en-US" sz="2400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Ser la cabeza que eres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Efes. 5: 23; 1 Cor. 11:3; Num. 30:1-8 - Acepta la responsabilidad espiritual como cabeza de la familia</a:t>
            </a:r>
          </a:p>
          <a:p>
            <a:endParaRPr lang="es-ES" b="1">
              <a:latin typeface="Arial Narrow" pitchFamily="34" charset="0"/>
            </a:endParaRPr>
          </a:p>
          <a:p>
            <a:r>
              <a:rPr lang="es-ES" b="1">
                <a:latin typeface="Arial Narrow" pitchFamily="34" charset="0"/>
              </a:rPr>
              <a:t>Administra las responsabilidades del hogar con la esposa; consulta con ella y ayudala a delegar las tareas a los hijos</a:t>
            </a:r>
            <a:endParaRPr lang="en-US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Finanzas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Efesios 4:28; 5:23, 29;  2 Tesal. 3:8-12; 1 Tim. 5:8</a:t>
            </a:r>
          </a:p>
          <a:p>
            <a:endParaRPr lang="es-ES" b="1">
              <a:latin typeface="Arial Narrow" pitchFamily="34" charset="0"/>
            </a:endParaRPr>
          </a:p>
          <a:p>
            <a:r>
              <a:rPr lang="es-ES" b="1">
                <a:latin typeface="Arial Narrow" pitchFamily="34" charset="0"/>
              </a:rPr>
              <a:t>Provee por los gastos normales de la familia; Consulta con su esposa en cuanto a las decisiones financieras importantes, y guarda la familia de deudas.</a:t>
            </a:r>
            <a:endParaRPr lang="en-US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Provisión para emergencias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3600" b="1">
                <a:latin typeface="Arial Narrow" pitchFamily="34" charset="0"/>
              </a:rPr>
              <a:t>Lev. 25:46; Pr. 19:14; Pr. 13:22 – </a:t>
            </a:r>
          </a:p>
          <a:p>
            <a:r>
              <a:rPr lang="es-ES" sz="3600" b="1">
                <a:latin typeface="Arial Narrow" pitchFamily="34" charset="0"/>
              </a:rPr>
              <a:t>Hace un testamento para proveer por su familia en el caso de su muerte y </a:t>
            </a:r>
          </a:p>
          <a:p>
            <a:r>
              <a:rPr lang="es-ES" sz="3600" b="1">
                <a:latin typeface="Arial Narrow" pitchFamily="34" charset="0"/>
              </a:rPr>
              <a:t>Considerar tener seguros de vida para proveer por ellos.</a:t>
            </a:r>
            <a:endParaRPr lang="en-US" sz="3600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Alabanzas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3600" b="1">
                <a:latin typeface="Arial Narrow" pitchFamily="34" charset="0"/>
              </a:rPr>
              <a:t>Rom. 14:19; 1 Cor. 14:3;  Ef. 4:16, 29; Fil. 4:8; </a:t>
            </a:r>
          </a:p>
          <a:p>
            <a:r>
              <a:rPr lang="es-ES" sz="3600" b="1">
                <a:latin typeface="Arial Narrow" pitchFamily="34" charset="0"/>
              </a:rPr>
              <a:t>Alaba a su esposa A MENUDO por lo que le gusta de ella  tanto en privado como en PUBLICO</a:t>
            </a:r>
            <a:endParaRPr lang="en-US" sz="3600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Fidelidad y Comunicación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Ef. 4:15, 25 - Cumple con los compromisos que promete a su esposa e hijos</a:t>
            </a:r>
          </a:p>
          <a:p>
            <a:endParaRPr lang="es-ES" b="1">
              <a:latin typeface="Arial Narrow" pitchFamily="34" charset="0"/>
            </a:endParaRPr>
          </a:p>
          <a:p>
            <a:r>
              <a:rPr lang="es-ES" b="1">
                <a:latin typeface="Arial Narrow" pitchFamily="34" charset="0"/>
              </a:rPr>
              <a:t>Ef. 4:25, 29 - Quita distracciones para poder conversar tranquilamente con su esposa e hijos a menudo.</a:t>
            </a:r>
            <a:endParaRPr lang="en-US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Desarrollándose espiritualmente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000" b="1">
                <a:latin typeface="Arial Narrow" pitchFamily="34" charset="0"/>
              </a:rPr>
              <a:t>Ef. 5:28 - Anima su esposa a seguir desarrollando sus talentos, estudios y carácter  y le anima a tener el descanso y recreo necesario para ser feliz en la vida.</a:t>
            </a:r>
            <a:endParaRPr lang="en-US" sz="4000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Humildad y confesion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400" b="1">
                <a:latin typeface="Arial Narrow" pitchFamily="34" charset="0"/>
              </a:rPr>
              <a:t>Sant. 5:16 - Demuestra humildad al confesar sus faltas y al pedir perdon de la esposa y de los hijos</a:t>
            </a:r>
            <a:endParaRPr lang="en-US" sz="4400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Compañerismo para ánimo y consejo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000" b="1">
                <a:latin typeface="Arial Narrow" pitchFamily="34" charset="0"/>
              </a:rPr>
              <a:t>Pr. 27:17; Heb. 10:24-25</a:t>
            </a:r>
          </a:p>
          <a:p>
            <a:r>
              <a:rPr lang="es-ES" sz="4000" b="1">
                <a:latin typeface="Arial Narrow" pitchFamily="34" charset="0"/>
              </a:rPr>
              <a:t>Comunica con otros varones espirituales (Gal. 6:1-2) para guardar su propia santidad y para desarrollarse para ser mejor como cristiano, esposo y padre.</a:t>
            </a:r>
            <a:endParaRPr lang="en-US" sz="4000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Un Buen Ejemplo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5400">
                <a:latin typeface="Arial Narrow" pitchFamily="34" charset="0"/>
              </a:rPr>
              <a:t>No se puede discipular a su esposa si usted no es santo, para ser su ejemplo.</a:t>
            </a:r>
            <a:r>
              <a:rPr lang="es-ES" sz="4800">
                <a:latin typeface="Arial Narrow" pitchFamily="34" charset="0"/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s-ES" sz="4400">
                <a:latin typeface="Arial Narrow" pitchFamily="34" charset="0"/>
              </a:rPr>
              <a:t>(1 Tim. 4:12; 2 Tim.2:20-22; Heb. 5:12-14)</a:t>
            </a:r>
            <a:endParaRPr lang="en-US" sz="4400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Su Testimonio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4400" b="1">
                <a:latin typeface="Arial Narrow" pitchFamily="34" charset="0"/>
              </a:rPr>
              <a:t>Ensenar a los hijos las verdades espirituales de la Palabra usando su propio testimonio de lecciones aprendidas</a:t>
            </a:r>
            <a:endParaRPr lang="en-US" sz="4400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La Enseňanza cristiana eficaz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sz="2800" b="1">
                <a:latin typeface="Arial Narrow" pitchFamily="34" charset="0"/>
              </a:rPr>
              <a:t>Deuteronomy 6:7-9 – Ensena como ensenó Jesus, </a:t>
            </a:r>
          </a:p>
          <a:p>
            <a:pPr>
              <a:lnSpc>
                <a:spcPct val="90000"/>
              </a:lnSpc>
            </a:pPr>
            <a:r>
              <a:rPr lang="es-ES" sz="2800" b="1">
                <a:latin typeface="Arial Narrow" pitchFamily="34" charset="0"/>
              </a:rPr>
              <a:t>caminando por los campos, comiendo, etc.; </a:t>
            </a:r>
          </a:p>
          <a:p>
            <a:pPr>
              <a:lnSpc>
                <a:spcPct val="90000"/>
              </a:lnSpc>
            </a:pPr>
            <a:r>
              <a:rPr lang="es-ES" sz="2800" b="1">
                <a:latin typeface="Arial Narrow" pitchFamily="34" charset="0"/>
              </a:rPr>
              <a:t>usando ilustraciones de la naturaleza y de la vida cotidiana para ilustrar sus ideas y argumentos.  </a:t>
            </a:r>
          </a:p>
          <a:p>
            <a:pPr>
              <a:lnSpc>
                <a:spcPct val="90000"/>
              </a:lnSpc>
            </a:pPr>
            <a:r>
              <a:rPr lang="es-ES" sz="2800" b="1">
                <a:latin typeface="Arial Narrow" pitchFamily="34" charset="0"/>
              </a:rPr>
              <a:t>Habla con conviccion si ensena y demanda cosas que estan de acuerdo a la Palabra de Dios (Efes. 6:1-4).</a:t>
            </a:r>
            <a:endParaRPr lang="en-US" sz="2800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TIEMPO para enseňar lo practico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3600" b="1">
                <a:latin typeface="Arial Narrow" pitchFamily="34" charset="0"/>
              </a:rPr>
              <a:t>Toma tiempo para instruir a sus hijos en los aspectos practicos en la vida, </a:t>
            </a:r>
          </a:p>
          <a:p>
            <a:endParaRPr lang="es-ES" sz="1800" b="1">
              <a:latin typeface="Arial Narrow" pitchFamily="34" charset="0"/>
            </a:endParaRPr>
          </a:p>
          <a:p>
            <a:r>
              <a:rPr lang="es-ES" sz="3600" b="1">
                <a:latin typeface="Arial Narrow" pitchFamily="34" charset="0"/>
              </a:rPr>
              <a:t>Les da confianza para hablar de esos asuntos con sus amigos.</a:t>
            </a:r>
            <a:endParaRPr lang="en-US" sz="3600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Tradiciones familiares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Ex. 10:9; 12:14, 17; 23:14ss; Esther 9:28</a:t>
            </a:r>
          </a:p>
          <a:p>
            <a:r>
              <a:rPr lang="es-ES" b="1">
                <a:latin typeface="Arial Narrow" pitchFamily="34" charset="0"/>
              </a:rPr>
              <a:t>Comienza y sigue tradiciones familiares significantes en cumpleanos, fiestas, vacaciones, etc.; </a:t>
            </a:r>
          </a:p>
          <a:p>
            <a:pPr lvl="1"/>
            <a:r>
              <a:rPr lang="es-ES" b="1">
                <a:latin typeface="Arial Narrow" pitchFamily="34" charset="0"/>
              </a:rPr>
              <a:t>Sale con la familia para recreo, diversión, comer, etc. 1-4 veces al mes.</a:t>
            </a:r>
            <a:endParaRPr lang="en-US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Hijos puros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ES" b="1">
                <a:latin typeface="Arial Narrow" pitchFamily="34" charset="0"/>
              </a:rPr>
              <a:t>1 Ped. 3:7; Gen. 25:21; Luc. 1:13; Ex. 28:29 </a:t>
            </a:r>
          </a:p>
          <a:p>
            <a:pPr>
              <a:lnSpc>
                <a:spcPct val="90000"/>
              </a:lnSpc>
            </a:pPr>
            <a:r>
              <a:rPr lang="es-ES" b="1">
                <a:latin typeface="Arial Narrow" pitchFamily="34" charset="0"/>
              </a:rPr>
              <a:t>Ora con su esposa, con sus hijos--y por su esposa e hijos--regularmente.</a:t>
            </a:r>
            <a:endParaRPr lang="en-US" b="1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endParaRPr lang="es-ES" b="1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s-ES" b="1">
                <a:latin typeface="Arial Narrow" pitchFamily="34" charset="0"/>
              </a:rPr>
              <a:t>Deuteronomy 6:10-15 – Cria a hijos puros, alejandolos de distacciones y tentaciones de influencias mundanas.</a:t>
            </a:r>
            <a:endParaRPr lang="en-US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Normas y convicciones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Toma el liderazgo en comunicar con su esposa y establecer normas y convicciones bíblicas para los hijos</a:t>
            </a:r>
          </a:p>
          <a:p>
            <a:pPr lvl="1"/>
            <a:r>
              <a:rPr lang="es-ES" b="1">
                <a:latin typeface="Arial Narrow" pitchFamily="34" charset="0"/>
              </a:rPr>
              <a:t>Prov. 4:23; Marcos 7:23</a:t>
            </a:r>
          </a:p>
          <a:p>
            <a:r>
              <a:rPr lang="es-ES" b="1">
                <a:latin typeface="Arial Narrow" pitchFamily="34" charset="0"/>
              </a:rPr>
              <a:t>Preocuparse tanto por los pensamientos malos y las malas actitudes y el comportamiento de los hijos que la mala hierba de la yarda  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>
                <a:latin typeface="Arial Narrow" pitchFamily="34" charset="0"/>
              </a:rPr>
              <a:t>Instrucción bíblica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>
                <a:latin typeface="Arial Narrow" pitchFamily="34" charset="0"/>
              </a:rPr>
              <a:t>Gen. 24:38-40; Heb. 13:5 – Instruye a sus hijos para tener un matrimonio exitoso.  </a:t>
            </a:r>
          </a:p>
          <a:p>
            <a:r>
              <a:rPr lang="es-ES" b="1">
                <a:latin typeface="Arial Narrow" pitchFamily="34" charset="0"/>
              </a:rPr>
              <a:t>Explica la relación matrimonial a sus hijos de una manera sana y santa </a:t>
            </a:r>
            <a:r>
              <a:rPr lang="es-ES" b="1" u="sng">
                <a:latin typeface="Arial Narrow" pitchFamily="34" charset="0"/>
              </a:rPr>
              <a:t>al momento adecuado</a:t>
            </a:r>
            <a:r>
              <a:rPr lang="es-ES" b="1">
                <a:latin typeface="Arial Narrow" pitchFamily="34" charset="0"/>
              </a:rPr>
              <a:t> en la maduración de los hijos </a:t>
            </a:r>
          </a:p>
          <a:p>
            <a:pPr lvl="1"/>
            <a:r>
              <a:rPr lang="es-ES" b="1">
                <a:latin typeface="Arial Narrow" pitchFamily="34" charset="0"/>
              </a:rPr>
              <a:t>(estar pendiente, pero NO HAY PRISA).</a:t>
            </a:r>
            <a:endParaRPr lang="en-US" b="1">
              <a:latin typeface="Arial Narrow" pitchFamily="34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47</TotalTime>
  <Words>772</Words>
  <Application>Microsoft Office PowerPoint</Application>
  <PresentationFormat>On-screen Show (4:3)</PresentationFormat>
  <Paragraphs>84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Wingdings</vt:lpstr>
      <vt:lpstr>Arial Narrow</vt:lpstr>
      <vt:lpstr>Proposal</vt:lpstr>
      <vt:lpstr>El Papel del Padre en el Hogar Espiritual</vt:lpstr>
      <vt:lpstr>Un Buen Ejemplo</vt:lpstr>
      <vt:lpstr>Su Testimonio</vt:lpstr>
      <vt:lpstr>La Enseňanza cristiana eficaz</vt:lpstr>
      <vt:lpstr>TIEMPO para enseňar lo practico</vt:lpstr>
      <vt:lpstr>Tradiciones familiares</vt:lpstr>
      <vt:lpstr>Hijos puros</vt:lpstr>
      <vt:lpstr>Normas y convicciones</vt:lpstr>
      <vt:lpstr>Instrucción bíblica</vt:lpstr>
      <vt:lpstr>Planear con oración</vt:lpstr>
      <vt:lpstr>Ser la cabeza que eres</vt:lpstr>
      <vt:lpstr>Finanzas</vt:lpstr>
      <vt:lpstr>Provisión para emergencias</vt:lpstr>
      <vt:lpstr>Alabanzas</vt:lpstr>
      <vt:lpstr>Fidelidad y Comunicación </vt:lpstr>
      <vt:lpstr>Desarrollándose espiritualmente</vt:lpstr>
      <vt:lpstr>Humildad y confesion</vt:lpstr>
      <vt:lpstr>Compañerismo para ánimo y consejo</vt:lpstr>
    </vt:vector>
  </TitlesOfParts>
  <Company>IBBA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Papel del Padre en el Hogar Espiritual</dc:title>
  <dc:creator>R Armstrong</dc:creator>
  <cp:lastModifiedBy>Iglesia Biblica Bautista Ant</cp:lastModifiedBy>
  <cp:revision>8</cp:revision>
  <dcterms:created xsi:type="dcterms:W3CDTF">2007-06-14T20:13:24Z</dcterms:created>
  <dcterms:modified xsi:type="dcterms:W3CDTF">2011-08-18T22:37:35Z</dcterms:modified>
</cp:coreProperties>
</file>