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2"/>
  </p:notesMasterIdLst>
  <p:sldIdLst>
    <p:sldId id="256" r:id="rId2"/>
    <p:sldId id="257" r:id="rId3"/>
    <p:sldId id="258" r:id="rId4"/>
    <p:sldId id="259" r:id="rId5"/>
    <p:sldId id="260" r:id="rId6"/>
    <p:sldId id="281" r:id="rId7"/>
    <p:sldId id="261" r:id="rId8"/>
    <p:sldId id="282" r:id="rId9"/>
    <p:sldId id="262" r:id="rId10"/>
    <p:sldId id="283" r:id="rId11"/>
    <p:sldId id="263" r:id="rId12"/>
    <p:sldId id="284" r:id="rId13"/>
    <p:sldId id="264" r:id="rId14"/>
    <p:sldId id="265" r:id="rId15"/>
    <p:sldId id="268" r:id="rId16"/>
    <p:sldId id="278" r:id="rId17"/>
    <p:sldId id="279" r:id="rId18"/>
    <p:sldId id="269" r:id="rId19"/>
    <p:sldId id="270" r:id="rId20"/>
    <p:sldId id="271" r:id="rId21"/>
    <p:sldId id="272" r:id="rId22"/>
    <p:sldId id="273" r:id="rId23"/>
    <p:sldId id="274" r:id="rId24"/>
    <p:sldId id="277" r:id="rId25"/>
    <p:sldId id="275" r:id="rId26"/>
    <p:sldId id="276" r:id="rId27"/>
    <p:sldId id="266" r:id="rId28"/>
    <p:sldId id="285" r:id="rId29"/>
    <p:sldId id="280" r:id="rId30"/>
    <p:sldId id="26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1AD7DCA-D0C6-4B5A-9196-395061E70D8B}" type="slidenum">
              <a:rPr lang="en-US"/>
              <a:pPr/>
              <a:t>‹#›</a:t>
            </a:fld>
            <a:endParaRPr lang="en-US"/>
          </a:p>
        </p:txBody>
      </p:sp>
    </p:spTree>
    <p:extLst>
      <p:ext uri="{BB962C8B-B14F-4D97-AF65-F5344CB8AC3E}">
        <p14:creationId xmlns:p14="http://schemas.microsoft.com/office/powerpoint/2010/main" val="26992204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8A1191-0D90-4CEB-9D2E-4E0642948D10}"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D7DCA-D0C6-4B5A-9196-395061E70D8B}" type="slidenum">
              <a:rPr lang="en-US" smtClean="0"/>
              <a:pPr/>
              <a:t>10</a:t>
            </a:fld>
            <a:endParaRPr lang="en-US"/>
          </a:p>
        </p:txBody>
      </p:sp>
    </p:spTree>
    <p:extLst>
      <p:ext uri="{BB962C8B-B14F-4D97-AF65-F5344CB8AC3E}">
        <p14:creationId xmlns:p14="http://schemas.microsoft.com/office/powerpoint/2010/main" val="1875740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1F3B21-A473-4B35-BD6D-86F40EFC806D}" type="slidenum">
              <a:rPr lang="en-US"/>
              <a:pPr/>
              <a:t>11</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D7DCA-D0C6-4B5A-9196-395061E70D8B}" type="slidenum">
              <a:rPr lang="en-US" smtClean="0"/>
              <a:pPr/>
              <a:t>12</a:t>
            </a:fld>
            <a:endParaRPr lang="en-US"/>
          </a:p>
        </p:txBody>
      </p:sp>
    </p:spTree>
    <p:extLst>
      <p:ext uri="{BB962C8B-B14F-4D97-AF65-F5344CB8AC3E}">
        <p14:creationId xmlns:p14="http://schemas.microsoft.com/office/powerpoint/2010/main" val="3540891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39D26-B308-41DF-87F9-BB97CBC9667E}" type="slidenum">
              <a:rPr lang="en-US"/>
              <a:pPr/>
              <a:t>13</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C95190-D2E2-432E-822D-20E56F61F573}" type="slidenum">
              <a:rPr lang="en-US"/>
              <a:pPr/>
              <a:t>14</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0F1DD7-4C33-4531-A4E8-DC1041DEB118}" type="slidenum">
              <a:rPr lang="en-US"/>
              <a:pPr/>
              <a:t>15</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E6AB09-2A9D-4364-9E08-E84118ABE140}"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91F88-FE42-4EF5-927F-667732E916CA}" type="slidenum">
              <a:rPr lang="en-US"/>
              <a:pPr/>
              <a:t>17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283598-624A-49F5-9141-FE4E2B726BBE}" type="slidenum">
              <a:rPr lang="en-US"/>
              <a:pPr/>
              <a:t>18</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74D0A-568C-41BB-8C66-5E51191255BE}" type="slidenum">
              <a:rPr lang="en-US"/>
              <a:pPr/>
              <a:t>19</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6ACC4-5585-4213-A604-156D3821AFD3}" type="slidenum">
              <a:rPr lang="en-US"/>
              <a:pPr/>
              <a:t>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5EE2E-31C1-4D2A-ADC8-2986AFAB27CD}" type="slidenum">
              <a:rPr lang="en-US"/>
              <a:pPr/>
              <a:t>20</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45665-3E80-4D27-92F6-6D96FE658332}" type="slidenum">
              <a:rPr lang="en-US"/>
              <a:pPr/>
              <a:t>21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CCE48-52B4-4E73-B317-3033FFC34DE7}" type="slidenum">
              <a:rPr lang="en-US"/>
              <a:pPr/>
              <a:t>22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E3C2A-DB01-4DD5-948A-D041F38158DC}" type="slidenum">
              <a:rPr lang="en-US"/>
              <a:pPr/>
              <a:t>23</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322B8-6F10-453D-85F8-BA9DC4CBB30A}" type="slidenum">
              <a:rPr lang="en-US"/>
              <a:pPr/>
              <a:t>24</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29417-0887-4DD5-8042-DE0FF20AD090}" type="slidenum">
              <a:rPr lang="en-US"/>
              <a:pPr/>
              <a:t>25</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54B662-B4D8-49DF-8A81-EEB0AF4CF775}" type="slidenum">
              <a:rPr lang="en-US"/>
              <a:pPr/>
              <a:t>26</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88DFDF-ADB4-4FE0-92E6-DCCBED990967}" type="slidenum">
              <a:rPr lang="en-US"/>
              <a:pPr/>
              <a:t>27</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D7DCA-D0C6-4B5A-9196-395061E70D8B}" type="slidenum">
              <a:rPr lang="en-US" smtClean="0"/>
              <a:pPr/>
              <a:t>28</a:t>
            </a:fld>
            <a:endParaRPr lang="en-US"/>
          </a:p>
        </p:txBody>
      </p:sp>
    </p:spTree>
    <p:extLst>
      <p:ext uri="{BB962C8B-B14F-4D97-AF65-F5344CB8AC3E}">
        <p14:creationId xmlns:p14="http://schemas.microsoft.com/office/powerpoint/2010/main" val="1311074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35AE68-0F5E-4641-B979-58E1A704AB9C}" type="slidenum">
              <a:rPr lang="en-US"/>
              <a:pPr/>
              <a:t>29</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E198DB-4254-4E3C-B0D1-2B392895AFBC}" type="slidenum">
              <a:rPr lang="en-US"/>
              <a:pPr/>
              <a:t>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508B99-835D-4391-A3F4-CCF7905F6868}" type="slidenum">
              <a:rPr lang="en-US"/>
              <a:pPr/>
              <a:t>30</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8B057-2202-4AE4-8936-A3E37F2EA261}" type="slidenum">
              <a:rPr lang="en-US"/>
              <a:pPr/>
              <a:t>4</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8B1AA2-CAA6-47CA-AA9F-940475963C29}" type="slidenum">
              <a:rPr lang="en-US"/>
              <a:pPr/>
              <a:t>5</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D7DCA-D0C6-4B5A-9196-395061E70D8B}" type="slidenum">
              <a:rPr lang="en-US" smtClean="0"/>
              <a:pPr/>
              <a:t>6</a:t>
            </a:fld>
            <a:endParaRPr lang="en-US"/>
          </a:p>
        </p:txBody>
      </p:sp>
    </p:spTree>
    <p:extLst>
      <p:ext uri="{BB962C8B-B14F-4D97-AF65-F5344CB8AC3E}">
        <p14:creationId xmlns:p14="http://schemas.microsoft.com/office/powerpoint/2010/main" val="1794604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3CB5F-387B-4B84-84AF-9B832502F58D}" type="slidenum">
              <a:rPr lang="en-US"/>
              <a:pPr/>
              <a:t>7</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D7DCA-D0C6-4B5A-9196-395061E70D8B}" type="slidenum">
              <a:rPr lang="en-US" smtClean="0"/>
              <a:pPr/>
              <a:t>8</a:t>
            </a:fld>
            <a:endParaRPr lang="en-US"/>
          </a:p>
        </p:txBody>
      </p:sp>
    </p:spTree>
    <p:extLst>
      <p:ext uri="{BB962C8B-B14F-4D97-AF65-F5344CB8AC3E}">
        <p14:creationId xmlns:p14="http://schemas.microsoft.com/office/powerpoint/2010/main" val="2509092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0C677-AC88-4EF1-8E4E-BACC29F414E8}" type="slidenum">
              <a:rPr lang="en-US"/>
              <a:pPr/>
              <a:t>9</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64514"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1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noProof="0" smtClean="0"/>
              <a:t>Click to edit Master title style</a:t>
            </a:r>
          </a:p>
        </p:txBody>
      </p:sp>
      <p:sp>
        <p:nvSpPr>
          <p:cNvPr id="6451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smtClean="0"/>
              <a:t>Click to edit Master subtitle style</a:t>
            </a:r>
          </a:p>
        </p:txBody>
      </p:sp>
      <p:sp>
        <p:nvSpPr>
          <p:cNvPr id="64517"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64518"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64519" name="Rectangle 7"/>
          <p:cNvSpPr>
            <a:spLocks noGrp="1" noChangeArrowheads="1"/>
          </p:cNvSpPr>
          <p:nvPr>
            <p:ph type="sldNum" sz="quarter" idx="4"/>
          </p:nvPr>
        </p:nvSpPr>
        <p:spPr>
          <a:xfrm>
            <a:off x="6553200" y="6248400"/>
            <a:ext cx="1905000" cy="457200"/>
          </a:xfrm>
        </p:spPr>
        <p:txBody>
          <a:bodyPr/>
          <a:lstStyle>
            <a:lvl1pPr>
              <a:defRPr/>
            </a:lvl1pPr>
          </a:lstStyle>
          <a:p>
            <a:fld id="{39280651-8F6F-462A-9C21-734DCA90A6A2}" type="slidenum">
              <a:rPr lang="en-US"/>
              <a:pPr/>
              <a:t>‹#›</a:t>
            </a:fld>
            <a:endParaRPr lang="en-US"/>
          </a:p>
        </p:txBody>
      </p:sp>
      <p:grpSp>
        <p:nvGrpSpPr>
          <p:cNvPr id="64520" name="Group 8"/>
          <p:cNvGrpSpPr>
            <a:grpSpLocks/>
          </p:cNvGrpSpPr>
          <p:nvPr/>
        </p:nvGrpSpPr>
        <p:grpSpPr bwMode="auto">
          <a:xfrm>
            <a:off x="195263" y="234950"/>
            <a:ext cx="3787775" cy="1778000"/>
            <a:chOff x="123" y="148"/>
            <a:chExt cx="2386" cy="1120"/>
          </a:xfrm>
        </p:grpSpPr>
        <p:sp>
          <p:nvSpPr>
            <p:cNvPr id="64521"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2"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3"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4524" name="Group 12"/>
            <p:cNvGrpSpPr>
              <a:grpSpLocks/>
            </p:cNvGrpSpPr>
            <p:nvPr userDrawn="1"/>
          </p:nvGrpSpPr>
          <p:grpSpPr bwMode="auto">
            <a:xfrm>
              <a:off x="123" y="148"/>
              <a:ext cx="2386" cy="1081"/>
              <a:chOff x="123" y="148"/>
              <a:chExt cx="2386" cy="1081"/>
            </a:xfrm>
          </p:grpSpPr>
          <p:sp>
            <p:nvSpPr>
              <p:cNvPr id="64525"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6"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7"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8"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9"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64530" name="Group 18"/>
          <p:cNvGrpSpPr>
            <a:grpSpLocks/>
          </p:cNvGrpSpPr>
          <p:nvPr/>
        </p:nvGrpSpPr>
        <p:grpSpPr bwMode="auto">
          <a:xfrm>
            <a:off x="7915275" y="4368800"/>
            <a:ext cx="742950" cy="1058863"/>
            <a:chOff x="4986" y="2752"/>
            <a:chExt cx="468" cy="667"/>
          </a:xfrm>
        </p:grpSpPr>
        <p:sp>
          <p:nvSpPr>
            <p:cNvPr id="64531"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2"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3"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4534" name="Group 22"/>
            <p:cNvGrpSpPr>
              <a:grpSpLocks/>
            </p:cNvGrpSpPr>
            <p:nvPr userDrawn="1"/>
          </p:nvGrpSpPr>
          <p:grpSpPr bwMode="auto">
            <a:xfrm>
              <a:off x="4986" y="2752"/>
              <a:ext cx="468" cy="667"/>
              <a:chOff x="4986" y="2752"/>
              <a:chExt cx="468" cy="667"/>
            </a:xfrm>
          </p:grpSpPr>
          <p:sp>
            <p:nvSpPr>
              <p:cNvPr id="64535"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6"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7"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8"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9"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64540"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1"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fade">
                                      <p:cBhvr>
                                        <p:cTn id="7" dur="1000"/>
                                        <p:tgtEl>
                                          <p:spTgt spid="64515"/>
                                        </p:tgtEl>
                                      </p:cBhvr>
                                    </p:animEffect>
                                    <p:anim calcmode="lin" valueType="num">
                                      <p:cBhvr>
                                        <p:cTn id="8" dur="1000" fill="hold"/>
                                        <p:tgtEl>
                                          <p:spTgt spid="64515"/>
                                        </p:tgtEl>
                                        <p:attrNameLst>
                                          <p:attrName>ppt_x</p:attrName>
                                        </p:attrNameLst>
                                      </p:cBhvr>
                                      <p:tavLst>
                                        <p:tav tm="0">
                                          <p:val>
                                            <p:strVal val="#ppt_x"/>
                                          </p:val>
                                        </p:tav>
                                        <p:tav tm="100000">
                                          <p:val>
                                            <p:strVal val="#ppt_x"/>
                                          </p:val>
                                        </p:tav>
                                      </p:tavLst>
                                    </p:anim>
                                    <p:anim calcmode="lin" valueType="num">
                                      <p:cBhvr>
                                        <p:cTn id="9" dur="898" decel="100000" fill="hold"/>
                                        <p:tgtEl>
                                          <p:spTgt spid="64515"/>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451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4516">
                                            <p:txEl>
                                              <p:pRg st="0" end="0"/>
                                            </p:txEl>
                                          </p:spTgt>
                                        </p:tgtEl>
                                        <p:attrNameLst>
                                          <p:attrName>style.visibility</p:attrName>
                                        </p:attrNameLst>
                                      </p:cBhvr>
                                      <p:to>
                                        <p:strVal val="visible"/>
                                      </p:to>
                                    </p:set>
                                    <p:animEffect transition="in" filter="fade">
                                      <p:cBhvr>
                                        <p:cTn id="15" dur="1000"/>
                                        <p:tgtEl>
                                          <p:spTgt spid="64516">
                                            <p:txEl>
                                              <p:pRg st="0" end="0"/>
                                            </p:txEl>
                                          </p:spTgt>
                                        </p:tgtEl>
                                      </p:cBhvr>
                                    </p:animEffect>
                                    <p:anim calcmode="lin" valueType="num">
                                      <p:cBhvr>
                                        <p:cTn id="16" dur="1000" fill="hold"/>
                                        <p:tgtEl>
                                          <p:spTgt spid="6451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451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451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P spid="64516" grpId="0" build="p">
        <p:tmplLst>
          <p:tmpl lvl="1">
            <p:tnLst>
              <p:par>
                <p:cTn presetID="37" presetClass="entr" presetSubtype="0" fill="hold" nodeType="clickEffect">
                  <p:stCondLst>
                    <p:cond delay="0"/>
                  </p:stCondLst>
                  <p:childTnLst>
                    <p:set>
                      <p:cBhvr>
                        <p:cTn dur="1" fill="hold">
                          <p:stCondLst>
                            <p:cond delay="0"/>
                          </p:stCondLst>
                        </p:cTn>
                        <p:tgtEl>
                          <p:spTgt spid="64516"/>
                        </p:tgtEl>
                        <p:attrNameLst>
                          <p:attrName>style.visibility</p:attrName>
                        </p:attrNameLst>
                      </p:cBhvr>
                      <p:to>
                        <p:strVal val="visible"/>
                      </p:to>
                    </p:set>
                    <p:animEffect transition="in" filter="fade">
                      <p:cBhvr>
                        <p:cTn dur="1000"/>
                        <p:tgtEl>
                          <p:spTgt spid="64516"/>
                        </p:tgtEl>
                      </p:cBhvr>
                    </p:animEffect>
                    <p:anim calcmode="lin" valueType="num">
                      <p:cBhvr>
                        <p:cTn dur="1000" fill="hold"/>
                        <p:tgtEl>
                          <p:spTgt spid="64516"/>
                        </p:tgtEl>
                        <p:attrNameLst>
                          <p:attrName>ppt_x</p:attrName>
                        </p:attrNameLst>
                      </p:cBhvr>
                      <p:tavLst>
                        <p:tav tm="0">
                          <p:val>
                            <p:strVal val="#ppt_x"/>
                          </p:val>
                        </p:tav>
                        <p:tav tm="100000">
                          <p:val>
                            <p:strVal val="#ppt_x"/>
                          </p:val>
                        </p:tav>
                      </p:tavLst>
                    </p:anim>
                    <p:anim calcmode="lin" valueType="num">
                      <p:cBhvr>
                        <p:cTn dur="898" decel="100000" fill="hold"/>
                        <p:tgtEl>
                          <p:spTgt spid="6451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4516"/>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B20276-1B76-4658-9A5B-E8D2FC39CD7F}" type="slidenum">
              <a:rPr lang="en-US"/>
              <a:pPr/>
              <a:t>‹#›</a:t>
            </a:fld>
            <a:endParaRPr lang="en-US"/>
          </a:p>
        </p:txBody>
      </p:sp>
    </p:spTree>
    <p:extLst>
      <p:ext uri="{BB962C8B-B14F-4D97-AF65-F5344CB8AC3E}">
        <p14:creationId xmlns:p14="http://schemas.microsoft.com/office/powerpoint/2010/main" val="2383047730"/>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BBF4C3-A037-4508-8CD5-60E949347424}" type="slidenum">
              <a:rPr lang="en-US"/>
              <a:pPr/>
              <a:t>‹#›</a:t>
            </a:fld>
            <a:endParaRPr lang="en-US"/>
          </a:p>
        </p:txBody>
      </p:sp>
    </p:spTree>
    <p:extLst>
      <p:ext uri="{BB962C8B-B14F-4D97-AF65-F5344CB8AC3E}">
        <p14:creationId xmlns:p14="http://schemas.microsoft.com/office/powerpoint/2010/main" val="104352060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0273FF-C58D-4D0B-B046-BCFBC79A21D9}" type="slidenum">
              <a:rPr lang="en-US"/>
              <a:pPr/>
              <a:t>‹#›</a:t>
            </a:fld>
            <a:endParaRPr lang="en-US"/>
          </a:p>
        </p:txBody>
      </p:sp>
    </p:spTree>
    <p:extLst>
      <p:ext uri="{BB962C8B-B14F-4D97-AF65-F5344CB8AC3E}">
        <p14:creationId xmlns:p14="http://schemas.microsoft.com/office/powerpoint/2010/main" val="263069313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EC2DA8-4A64-4B50-8267-EBEDD55A2386}" type="slidenum">
              <a:rPr lang="en-US"/>
              <a:pPr/>
              <a:t>‹#›</a:t>
            </a:fld>
            <a:endParaRPr lang="en-US"/>
          </a:p>
        </p:txBody>
      </p:sp>
    </p:spTree>
    <p:extLst>
      <p:ext uri="{BB962C8B-B14F-4D97-AF65-F5344CB8AC3E}">
        <p14:creationId xmlns:p14="http://schemas.microsoft.com/office/powerpoint/2010/main" val="260395409"/>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941E95-9189-4252-83C2-72FC2B60AEC6}" type="slidenum">
              <a:rPr lang="en-US"/>
              <a:pPr/>
              <a:t>‹#›</a:t>
            </a:fld>
            <a:endParaRPr lang="en-US"/>
          </a:p>
        </p:txBody>
      </p:sp>
    </p:spTree>
    <p:extLst>
      <p:ext uri="{BB962C8B-B14F-4D97-AF65-F5344CB8AC3E}">
        <p14:creationId xmlns:p14="http://schemas.microsoft.com/office/powerpoint/2010/main" val="4104178305"/>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18F1C8F-0C3A-4537-B2CB-0A989ECD6292}" type="slidenum">
              <a:rPr lang="en-US"/>
              <a:pPr/>
              <a:t>‹#›</a:t>
            </a:fld>
            <a:endParaRPr lang="en-US"/>
          </a:p>
        </p:txBody>
      </p:sp>
    </p:spTree>
    <p:extLst>
      <p:ext uri="{BB962C8B-B14F-4D97-AF65-F5344CB8AC3E}">
        <p14:creationId xmlns:p14="http://schemas.microsoft.com/office/powerpoint/2010/main" val="2625727715"/>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9191DC3-BABE-4E39-A7B7-FF8CB791D54B}" type="slidenum">
              <a:rPr lang="en-US"/>
              <a:pPr/>
              <a:t>‹#›</a:t>
            </a:fld>
            <a:endParaRPr lang="en-US"/>
          </a:p>
        </p:txBody>
      </p:sp>
    </p:spTree>
    <p:extLst>
      <p:ext uri="{BB962C8B-B14F-4D97-AF65-F5344CB8AC3E}">
        <p14:creationId xmlns:p14="http://schemas.microsoft.com/office/powerpoint/2010/main" val="438380639"/>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1D4D066-DA9A-4F3A-B197-9EACC4F1BD48}" type="slidenum">
              <a:rPr lang="en-US"/>
              <a:pPr/>
              <a:t>‹#›</a:t>
            </a:fld>
            <a:endParaRPr lang="en-US"/>
          </a:p>
        </p:txBody>
      </p:sp>
    </p:spTree>
    <p:extLst>
      <p:ext uri="{BB962C8B-B14F-4D97-AF65-F5344CB8AC3E}">
        <p14:creationId xmlns:p14="http://schemas.microsoft.com/office/powerpoint/2010/main" val="3392723913"/>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108016-7A1D-409B-A228-5F220A64B24A}" type="slidenum">
              <a:rPr lang="en-US"/>
              <a:pPr/>
              <a:t>‹#›</a:t>
            </a:fld>
            <a:endParaRPr lang="en-US"/>
          </a:p>
        </p:txBody>
      </p:sp>
    </p:spTree>
    <p:extLst>
      <p:ext uri="{BB962C8B-B14F-4D97-AF65-F5344CB8AC3E}">
        <p14:creationId xmlns:p14="http://schemas.microsoft.com/office/powerpoint/2010/main" val="3770781970"/>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F09511-DEA8-4BF9-814D-AA5082AA2E01}" type="slidenum">
              <a:rPr lang="en-US"/>
              <a:pPr/>
              <a:t>‹#›</a:t>
            </a:fld>
            <a:endParaRPr lang="en-US"/>
          </a:p>
        </p:txBody>
      </p:sp>
    </p:spTree>
    <p:extLst>
      <p:ext uri="{BB962C8B-B14F-4D97-AF65-F5344CB8AC3E}">
        <p14:creationId xmlns:p14="http://schemas.microsoft.com/office/powerpoint/2010/main" val="1006149813"/>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1"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3492"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3"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63494"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63495"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8443066D-88F1-4558-B8C9-3B20E0DA445C}" type="slidenum">
              <a:rPr lang="en-US"/>
              <a:pPr/>
              <a:t>‹#›</a:t>
            </a:fld>
            <a:endParaRPr lang="en-US"/>
          </a:p>
        </p:txBody>
      </p:sp>
      <p:sp>
        <p:nvSpPr>
          <p:cNvPr id="63496"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7"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3498" name="Group 10"/>
          <p:cNvGrpSpPr>
            <a:grpSpLocks/>
          </p:cNvGrpSpPr>
          <p:nvPr/>
        </p:nvGrpSpPr>
        <p:grpSpPr bwMode="auto">
          <a:xfrm>
            <a:off x="7938" y="5540375"/>
            <a:ext cx="1784350" cy="1246188"/>
            <a:chOff x="5" y="3490"/>
            <a:chExt cx="1124" cy="785"/>
          </a:xfrm>
        </p:grpSpPr>
        <p:sp>
          <p:nvSpPr>
            <p:cNvPr id="63499"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0"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1"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2"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3"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4"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5"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6"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7"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3508" name="Group 20"/>
            <p:cNvGrpSpPr>
              <a:grpSpLocks/>
            </p:cNvGrpSpPr>
            <p:nvPr userDrawn="1"/>
          </p:nvGrpSpPr>
          <p:grpSpPr bwMode="auto">
            <a:xfrm>
              <a:off x="5" y="3490"/>
              <a:ext cx="1124" cy="780"/>
              <a:chOff x="5" y="3490"/>
              <a:chExt cx="1124" cy="780"/>
            </a:xfrm>
          </p:grpSpPr>
          <p:grpSp>
            <p:nvGrpSpPr>
              <p:cNvPr id="63509" name="Group 21"/>
              <p:cNvGrpSpPr>
                <a:grpSpLocks/>
              </p:cNvGrpSpPr>
              <p:nvPr userDrawn="1"/>
            </p:nvGrpSpPr>
            <p:grpSpPr bwMode="auto">
              <a:xfrm>
                <a:off x="499" y="3562"/>
                <a:ext cx="548" cy="708"/>
                <a:chOff x="499" y="3562"/>
                <a:chExt cx="548" cy="708"/>
              </a:xfrm>
            </p:grpSpPr>
            <p:sp>
              <p:nvSpPr>
                <p:cNvPr id="63510"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1"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2"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3513"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4"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5"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3516" name="Group 28"/>
              <p:cNvGrpSpPr>
                <a:grpSpLocks/>
              </p:cNvGrpSpPr>
              <p:nvPr userDrawn="1"/>
            </p:nvGrpSpPr>
            <p:grpSpPr bwMode="auto">
              <a:xfrm>
                <a:off x="5" y="3490"/>
                <a:ext cx="1124" cy="678"/>
                <a:chOff x="5" y="3490"/>
                <a:chExt cx="1124" cy="678"/>
              </a:xfrm>
            </p:grpSpPr>
            <p:sp>
              <p:nvSpPr>
                <p:cNvPr id="63517"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8"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9"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0"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1"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2"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3"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4"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63525" name="Group 37"/>
          <p:cNvGrpSpPr>
            <a:grpSpLocks/>
          </p:cNvGrpSpPr>
          <p:nvPr/>
        </p:nvGrpSpPr>
        <p:grpSpPr bwMode="auto">
          <a:xfrm>
            <a:off x="8680450" y="2116138"/>
            <a:ext cx="385763" cy="4308475"/>
            <a:chOff x="5468" y="1333"/>
            <a:chExt cx="243" cy="2714"/>
          </a:xfrm>
        </p:grpSpPr>
        <p:sp>
          <p:nvSpPr>
            <p:cNvPr id="63526"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7"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63528" name="Group 40"/>
          <p:cNvGrpSpPr>
            <a:grpSpLocks/>
          </p:cNvGrpSpPr>
          <p:nvPr/>
        </p:nvGrpSpPr>
        <p:grpSpPr bwMode="auto">
          <a:xfrm>
            <a:off x="7318375" y="90488"/>
            <a:ext cx="2133600" cy="1911350"/>
            <a:chOff x="4610" y="57"/>
            <a:chExt cx="1344" cy="1204"/>
          </a:xfrm>
        </p:grpSpPr>
        <p:grpSp>
          <p:nvGrpSpPr>
            <p:cNvPr id="63529" name="Group 41"/>
            <p:cNvGrpSpPr>
              <a:grpSpLocks/>
            </p:cNvGrpSpPr>
            <p:nvPr userDrawn="1"/>
          </p:nvGrpSpPr>
          <p:grpSpPr bwMode="auto">
            <a:xfrm>
              <a:off x="4610" y="57"/>
              <a:ext cx="1344" cy="1204"/>
              <a:chOff x="4610" y="57"/>
              <a:chExt cx="1344" cy="1204"/>
            </a:xfrm>
          </p:grpSpPr>
          <p:sp>
            <p:nvSpPr>
              <p:cNvPr id="63530"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3531" name="Group 43"/>
              <p:cNvGrpSpPr>
                <a:grpSpLocks/>
              </p:cNvGrpSpPr>
              <p:nvPr userDrawn="1"/>
            </p:nvGrpSpPr>
            <p:grpSpPr bwMode="auto">
              <a:xfrm>
                <a:off x="4610" y="57"/>
                <a:ext cx="1344" cy="985"/>
                <a:chOff x="4610" y="57"/>
                <a:chExt cx="1344" cy="985"/>
              </a:xfrm>
            </p:grpSpPr>
            <p:sp>
              <p:nvSpPr>
                <p:cNvPr id="63532"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3"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4"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5"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6"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7"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8"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39"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6354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3491"/>
                                        </p:tgtEl>
                                        <p:attrNameLst>
                                          <p:attrName>style.visibility</p:attrName>
                                        </p:attrNameLst>
                                      </p:cBhvr>
                                      <p:to>
                                        <p:strVal val="visible"/>
                                      </p:to>
                                    </p:set>
                                    <p:animEffect transition="in" filter="fade">
                                      <p:cBhvr>
                                        <p:cTn id="7" dur="1000"/>
                                        <p:tgtEl>
                                          <p:spTgt spid="63491"/>
                                        </p:tgtEl>
                                      </p:cBhvr>
                                    </p:animEffect>
                                    <p:anim calcmode="lin" valueType="num">
                                      <p:cBhvr>
                                        <p:cTn id="8" dur="1000" fill="hold"/>
                                        <p:tgtEl>
                                          <p:spTgt spid="63491"/>
                                        </p:tgtEl>
                                        <p:attrNameLst>
                                          <p:attrName>ppt_x</p:attrName>
                                        </p:attrNameLst>
                                      </p:cBhvr>
                                      <p:tavLst>
                                        <p:tav tm="0">
                                          <p:val>
                                            <p:strVal val="#ppt_x"/>
                                          </p:val>
                                        </p:tav>
                                        <p:tav tm="100000">
                                          <p:val>
                                            <p:strVal val="#ppt_x"/>
                                          </p:val>
                                        </p:tav>
                                      </p:tavLst>
                                    </p:anim>
                                    <p:anim calcmode="lin" valueType="num">
                                      <p:cBhvr>
                                        <p:cTn id="9" dur="898" decel="100000" fill="hold"/>
                                        <p:tgtEl>
                                          <p:spTgt spid="6349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3491"/>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3492">
                                            <p:txEl>
                                              <p:pRg st="0" end="0"/>
                                            </p:txEl>
                                          </p:spTgt>
                                        </p:tgtEl>
                                        <p:attrNameLst>
                                          <p:attrName>style.visibility</p:attrName>
                                        </p:attrNameLst>
                                      </p:cBhvr>
                                      <p:to>
                                        <p:strVal val="visible"/>
                                      </p:to>
                                    </p:set>
                                    <p:animEffect transition="in" filter="fade">
                                      <p:cBhvr>
                                        <p:cTn id="15" dur="1000"/>
                                        <p:tgtEl>
                                          <p:spTgt spid="63492">
                                            <p:txEl>
                                              <p:pRg st="0" end="0"/>
                                            </p:txEl>
                                          </p:spTgt>
                                        </p:tgtEl>
                                      </p:cBhvr>
                                    </p:animEffect>
                                    <p:anim calcmode="lin" valueType="num">
                                      <p:cBhvr>
                                        <p:cTn id="16" dur="1000" fill="hold"/>
                                        <p:tgtEl>
                                          <p:spTgt spid="63492">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349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3492">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63492">
                                            <p:txEl>
                                              <p:pRg st="1" end="1"/>
                                            </p:txEl>
                                          </p:spTgt>
                                        </p:tgtEl>
                                        <p:attrNameLst>
                                          <p:attrName>style.visibility</p:attrName>
                                        </p:attrNameLst>
                                      </p:cBhvr>
                                      <p:to>
                                        <p:strVal val="visible"/>
                                      </p:to>
                                    </p:set>
                                    <p:animEffect transition="in" filter="fade">
                                      <p:cBhvr>
                                        <p:cTn id="21" dur="1000"/>
                                        <p:tgtEl>
                                          <p:spTgt spid="63492">
                                            <p:txEl>
                                              <p:pRg st="1" end="1"/>
                                            </p:txEl>
                                          </p:spTgt>
                                        </p:tgtEl>
                                      </p:cBhvr>
                                    </p:animEffect>
                                    <p:anim calcmode="lin" valueType="num">
                                      <p:cBhvr>
                                        <p:cTn id="22" dur="1000" fill="hold"/>
                                        <p:tgtEl>
                                          <p:spTgt spid="63492">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63492">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63492">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63492">
                                            <p:txEl>
                                              <p:pRg st="2" end="2"/>
                                            </p:txEl>
                                          </p:spTgt>
                                        </p:tgtEl>
                                        <p:attrNameLst>
                                          <p:attrName>style.visibility</p:attrName>
                                        </p:attrNameLst>
                                      </p:cBhvr>
                                      <p:to>
                                        <p:strVal val="visible"/>
                                      </p:to>
                                    </p:set>
                                    <p:animEffect transition="in" filter="fade">
                                      <p:cBhvr>
                                        <p:cTn id="27" dur="1000"/>
                                        <p:tgtEl>
                                          <p:spTgt spid="63492">
                                            <p:txEl>
                                              <p:pRg st="2" end="2"/>
                                            </p:txEl>
                                          </p:spTgt>
                                        </p:tgtEl>
                                      </p:cBhvr>
                                    </p:animEffect>
                                    <p:anim calcmode="lin" valueType="num">
                                      <p:cBhvr>
                                        <p:cTn id="28" dur="1000" fill="hold"/>
                                        <p:tgtEl>
                                          <p:spTgt spid="63492">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63492">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63492">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63492">
                                            <p:txEl>
                                              <p:pRg st="3" end="3"/>
                                            </p:txEl>
                                          </p:spTgt>
                                        </p:tgtEl>
                                        <p:attrNameLst>
                                          <p:attrName>style.visibility</p:attrName>
                                        </p:attrNameLst>
                                      </p:cBhvr>
                                      <p:to>
                                        <p:strVal val="visible"/>
                                      </p:to>
                                    </p:set>
                                    <p:animEffect transition="in" filter="fade">
                                      <p:cBhvr>
                                        <p:cTn id="33" dur="1000"/>
                                        <p:tgtEl>
                                          <p:spTgt spid="63492">
                                            <p:txEl>
                                              <p:pRg st="3" end="3"/>
                                            </p:txEl>
                                          </p:spTgt>
                                        </p:tgtEl>
                                      </p:cBhvr>
                                    </p:animEffect>
                                    <p:anim calcmode="lin" valueType="num">
                                      <p:cBhvr>
                                        <p:cTn id="34" dur="1000" fill="hold"/>
                                        <p:tgtEl>
                                          <p:spTgt spid="63492">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63492">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63492">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63492">
                                            <p:txEl>
                                              <p:pRg st="4" end="4"/>
                                            </p:txEl>
                                          </p:spTgt>
                                        </p:tgtEl>
                                        <p:attrNameLst>
                                          <p:attrName>style.visibility</p:attrName>
                                        </p:attrNameLst>
                                      </p:cBhvr>
                                      <p:to>
                                        <p:strVal val="visible"/>
                                      </p:to>
                                    </p:set>
                                    <p:animEffect transition="in" filter="fade">
                                      <p:cBhvr>
                                        <p:cTn id="39" dur="1000"/>
                                        <p:tgtEl>
                                          <p:spTgt spid="63492">
                                            <p:txEl>
                                              <p:pRg st="4" end="4"/>
                                            </p:txEl>
                                          </p:spTgt>
                                        </p:tgtEl>
                                      </p:cBhvr>
                                    </p:animEffect>
                                    <p:anim calcmode="lin" valueType="num">
                                      <p:cBhvr>
                                        <p:cTn id="40" dur="1000" fill="hold"/>
                                        <p:tgtEl>
                                          <p:spTgt spid="63492">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63492">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63492">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2" grpId="0" build="p">
        <p:tmplLst>
          <p:tmpl lvl="1">
            <p:tnLst>
              <p:par>
                <p:cTn presetID="37" presetClass="entr" presetSubtype="0" fill="hold" nodeType="clickEffect">
                  <p:stCondLst>
                    <p:cond delay="0"/>
                  </p:stCondLst>
                  <p:childTnLst>
                    <p:set>
                      <p:cBhvr>
                        <p:cTn dur="1" fill="hold">
                          <p:stCondLst>
                            <p:cond delay="0"/>
                          </p:stCondLst>
                        </p:cTn>
                        <p:tgtEl>
                          <p:spTgt spid="63492"/>
                        </p:tgtEl>
                        <p:attrNameLst>
                          <p:attrName>style.visibility</p:attrName>
                        </p:attrNameLst>
                      </p:cBhvr>
                      <p:to>
                        <p:strVal val="visible"/>
                      </p:to>
                    </p:set>
                    <p:animEffect transition="in" filter="fade">
                      <p:cBhvr>
                        <p:cTn dur="1000"/>
                        <p:tgtEl>
                          <p:spTgt spid="63492"/>
                        </p:tgtEl>
                      </p:cBhvr>
                    </p:animEffect>
                    <p:anim calcmode="lin" valueType="num">
                      <p:cBhvr>
                        <p:cTn dur="1000" fill="hold"/>
                        <p:tgtEl>
                          <p:spTgt spid="63492"/>
                        </p:tgtEl>
                        <p:attrNameLst>
                          <p:attrName>ppt_x</p:attrName>
                        </p:attrNameLst>
                      </p:cBhvr>
                      <p:tavLst>
                        <p:tav tm="0">
                          <p:val>
                            <p:strVal val="#ppt_x"/>
                          </p:val>
                        </p:tav>
                        <p:tav tm="100000">
                          <p:val>
                            <p:strVal val="#ppt_x"/>
                          </p:val>
                        </p:tav>
                      </p:tavLst>
                    </p:anim>
                    <p:anim calcmode="lin" valueType="num">
                      <p:cBhvr>
                        <p:cTn dur="898" decel="100000" fill="hold"/>
                        <p:tgtEl>
                          <p:spTgt spid="63492"/>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3492"/>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63492"/>
                        </p:tgtEl>
                        <p:attrNameLst>
                          <p:attrName>style.visibility</p:attrName>
                        </p:attrNameLst>
                      </p:cBhvr>
                      <p:to>
                        <p:strVal val="visible"/>
                      </p:to>
                    </p:set>
                    <p:animEffect transition="in" filter="fade">
                      <p:cBhvr>
                        <p:cTn dur="1000"/>
                        <p:tgtEl>
                          <p:spTgt spid="63492"/>
                        </p:tgtEl>
                      </p:cBhvr>
                    </p:animEffect>
                    <p:anim calcmode="lin" valueType="num">
                      <p:cBhvr>
                        <p:cTn dur="1000" fill="hold"/>
                        <p:tgtEl>
                          <p:spTgt spid="63492"/>
                        </p:tgtEl>
                        <p:attrNameLst>
                          <p:attrName>ppt_x</p:attrName>
                        </p:attrNameLst>
                      </p:cBhvr>
                      <p:tavLst>
                        <p:tav tm="0">
                          <p:val>
                            <p:strVal val="#ppt_x"/>
                          </p:val>
                        </p:tav>
                        <p:tav tm="100000">
                          <p:val>
                            <p:strVal val="#ppt_x"/>
                          </p:val>
                        </p:tav>
                      </p:tavLst>
                    </p:anim>
                    <p:anim calcmode="lin" valueType="num">
                      <p:cBhvr>
                        <p:cTn dur="898" decel="100000" fill="hold"/>
                        <p:tgtEl>
                          <p:spTgt spid="63492"/>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3492"/>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63492"/>
                        </p:tgtEl>
                        <p:attrNameLst>
                          <p:attrName>style.visibility</p:attrName>
                        </p:attrNameLst>
                      </p:cBhvr>
                      <p:to>
                        <p:strVal val="visible"/>
                      </p:to>
                    </p:set>
                    <p:animEffect transition="in" filter="fade">
                      <p:cBhvr>
                        <p:cTn dur="1000"/>
                        <p:tgtEl>
                          <p:spTgt spid="63492"/>
                        </p:tgtEl>
                      </p:cBhvr>
                    </p:animEffect>
                    <p:anim calcmode="lin" valueType="num">
                      <p:cBhvr>
                        <p:cTn dur="1000" fill="hold"/>
                        <p:tgtEl>
                          <p:spTgt spid="63492"/>
                        </p:tgtEl>
                        <p:attrNameLst>
                          <p:attrName>ppt_x</p:attrName>
                        </p:attrNameLst>
                      </p:cBhvr>
                      <p:tavLst>
                        <p:tav tm="0">
                          <p:val>
                            <p:strVal val="#ppt_x"/>
                          </p:val>
                        </p:tav>
                        <p:tav tm="100000">
                          <p:val>
                            <p:strVal val="#ppt_x"/>
                          </p:val>
                        </p:tav>
                      </p:tavLst>
                    </p:anim>
                    <p:anim calcmode="lin" valueType="num">
                      <p:cBhvr>
                        <p:cTn dur="898" decel="100000" fill="hold"/>
                        <p:tgtEl>
                          <p:spTgt spid="63492"/>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3492"/>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63492"/>
                        </p:tgtEl>
                        <p:attrNameLst>
                          <p:attrName>style.visibility</p:attrName>
                        </p:attrNameLst>
                      </p:cBhvr>
                      <p:to>
                        <p:strVal val="visible"/>
                      </p:to>
                    </p:set>
                    <p:animEffect transition="in" filter="fade">
                      <p:cBhvr>
                        <p:cTn dur="1000"/>
                        <p:tgtEl>
                          <p:spTgt spid="63492"/>
                        </p:tgtEl>
                      </p:cBhvr>
                    </p:animEffect>
                    <p:anim calcmode="lin" valueType="num">
                      <p:cBhvr>
                        <p:cTn dur="1000" fill="hold"/>
                        <p:tgtEl>
                          <p:spTgt spid="63492"/>
                        </p:tgtEl>
                        <p:attrNameLst>
                          <p:attrName>ppt_x</p:attrName>
                        </p:attrNameLst>
                      </p:cBhvr>
                      <p:tavLst>
                        <p:tav tm="0">
                          <p:val>
                            <p:strVal val="#ppt_x"/>
                          </p:val>
                        </p:tav>
                        <p:tav tm="100000">
                          <p:val>
                            <p:strVal val="#ppt_x"/>
                          </p:val>
                        </p:tav>
                      </p:tavLst>
                    </p:anim>
                    <p:anim calcmode="lin" valueType="num">
                      <p:cBhvr>
                        <p:cTn dur="898" decel="100000" fill="hold"/>
                        <p:tgtEl>
                          <p:spTgt spid="63492"/>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3492"/>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63492"/>
                        </p:tgtEl>
                        <p:attrNameLst>
                          <p:attrName>style.visibility</p:attrName>
                        </p:attrNameLst>
                      </p:cBhvr>
                      <p:to>
                        <p:strVal val="visible"/>
                      </p:to>
                    </p:set>
                    <p:animEffect transition="in" filter="fade">
                      <p:cBhvr>
                        <p:cTn dur="1000"/>
                        <p:tgtEl>
                          <p:spTgt spid="63492"/>
                        </p:tgtEl>
                      </p:cBhvr>
                    </p:animEffect>
                    <p:anim calcmode="lin" valueType="num">
                      <p:cBhvr>
                        <p:cTn dur="1000" fill="hold"/>
                        <p:tgtEl>
                          <p:spTgt spid="63492"/>
                        </p:tgtEl>
                        <p:attrNameLst>
                          <p:attrName>ppt_x</p:attrName>
                        </p:attrNameLst>
                      </p:cBhvr>
                      <p:tavLst>
                        <p:tav tm="0">
                          <p:val>
                            <p:strVal val="#ppt_x"/>
                          </p:val>
                        </p:tav>
                        <p:tav tm="100000">
                          <p:val>
                            <p:strVal val="#ppt_x"/>
                          </p:val>
                        </p:tav>
                      </p:tavLst>
                    </p:anim>
                    <p:anim calcmode="lin" valueType="num">
                      <p:cBhvr>
                        <p:cTn dur="898" decel="100000" fill="hold"/>
                        <p:tgtEl>
                          <p:spTgt spid="63492"/>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3492"/>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
              <a:t>La Formación de Niños Respetuosos</a:t>
            </a:r>
            <a:r>
              <a:rPr lang="en-US"/>
              <a:t> </a:t>
            </a:r>
          </a:p>
        </p:txBody>
      </p:sp>
      <p:sp>
        <p:nvSpPr>
          <p:cNvPr id="2051" name="Rectangle 3"/>
          <p:cNvSpPr>
            <a:spLocks noGrp="1" noChangeArrowheads="1"/>
          </p:cNvSpPr>
          <p:nvPr>
            <p:ph type="subTitle" idx="1"/>
          </p:nvPr>
        </p:nvSpPr>
        <p:spPr/>
        <p:txBody>
          <a:bodyPr/>
          <a:lstStyle/>
          <a:p>
            <a:r>
              <a:rPr lang="es-ES" b="1"/>
              <a:t>Ef 6:1-4</a:t>
            </a:r>
          </a:p>
          <a:p>
            <a:r>
              <a:rPr lang="es-ES" b="1"/>
              <a:t>Ex 20:12</a:t>
            </a:r>
          </a:p>
          <a:p>
            <a:r>
              <a:rPr lang="es-ES" b="1"/>
              <a:t>1 Tim. 6:1-2</a:t>
            </a:r>
            <a:endParaRPr lang="en-US"/>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s-ES_tradnl"/>
              <a:t>2 Timoteo 3:16-17; 4:2</a:t>
            </a:r>
          </a:p>
        </p:txBody>
      </p:sp>
      <p:sp>
        <p:nvSpPr>
          <p:cNvPr id="75779" name="Rectangle 3"/>
          <p:cNvSpPr>
            <a:spLocks noGrp="1" noChangeArrowheads="1"/>
          </p:cNvSpPr>
          <p:nvPr>
            <p:ph type="body" idx="1"/>
          </p:nvPr>
        </p:nvSpPr>
        <p:spPr/>
        <p:txBody>
          <a:bodyPr/>
          <a:lstStyle/>
          <a:p>
            <a:pPr>
              <a:lnSpc>
                <a:spcPct val="90000"/>
              </a:lnSpc>
              <a:buFontTx/>
              <a:buNone/>
            </a:pPr>
            <a:r>
              <a:rPr lang="es-ES" b="1"/>
              <a:t>B. No “penalizar” infracciones; más bien, buscar </a:t>
            </a:r>
            <a:r>
              <a:rPr lang="es-ES" b="1" u="sng"/>
              <a:t>corregir</a:t>
            </a:r>
            <a:r>
              <a:rPr lang="es-ES" b="1"/>
              <a:t> al niño, </a:t>
            </a:r>
            <a:r>
              <a:rPr lang="es-ES" b="1" u="sng"/>
              <a:t>restaurarle</a:t>
            </a:r>
            <a:r>
              <a:rPr lang="es-ES" b="1"/>
              <a:t> al camino de rectitud y formar en él la </a:t>
            </a:r>
            <a:r>
              <a:rPr lang="es-ES" b="1" u="sng"/>
              <a:t>disciplina propia (2Tim. 1:7; Ef. 5:23)</a:t>
            </a:r>
            <a:r>
              <a:rPr lang="es-ES" b="1"/>
              <a:t>. </a:t>
            </a:r>
          </a:p>
          <a:p>
            <a:pPr lvl="1">
              <a:lnSpc>
                <a:spcPct val="90000"/>
              </a:lnSpc>
              <a:buFontTx/>
              <a:buNone/>
            </a:pPr>
            <a:r>
              <a:rPr lang="en-US" b="1"/>
              <a:t>(Hay una diferencia entre “penalizar” el acto y “disciplinar” al niño. Disciplinar es “entrenar”. Prov. 22:6)</a:t>
            </a:r>
            <a:endParaRPr lang="es-ES_tradnl" b="1"/>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a:t>VI. Utilizar una disciplina equilibrada</a:t>
            </a:r>
          </a:p>
        </p:txBody>
      </p:sp>
      <p:sp>
        <p:nvSpPr>
          <p:cNvPr id="17411" name="Rectangle 3"/>
          <p:cNvSpPr>
            <a:spLocks noGrp="1" noChangeArrowheads="1"/>
          </p:cNvSpPr>
          <p:nvPr>
            <p:ph type="body" idx="1"/>
          </p:nvPr>
        </p:nvSpPr>
        <p:spPr/>
        <p:txBody>
          <a:bodyPr/>
          <a:lstStyle/>
          <a:p>
            <a:pPr>
              <a:buFontTx/>
              <a:buNone/>
            </a:pPr>
            <a:r>
              <a:rPr lang="en-US" b="1"/>
              <a:t> Efesios 6:4; Pr. 13:24; 19:18; 22:15; 23:13; 25:11; 2Ti 4:2</a:t>
            </a:r>
          </a:p>
          <a:p>
            <a:pPr>
              <a:buFontTx/>
              <a:buNone/>
            </a:pPr>
            <a:r>
              <a:rPr lang="en-US" b="1"/>
              <a:t>A. Hace falta la disciplina corporal para niños rebeldes (más con algunos). (Dt.21:18-21) </a:t>
            </a:r>
          </a:p>
          <a:p>
            <a:pPr lvl="1"/>
            <a:r>
              <a:rPr lang="en-US" b="1"/>
              <a:t>Pero enseña al niño las razones por tal castigo cuando pueden entender</a:t>
            </a:r>
            <a:endParaRPr lang="es-ES" b="1"/>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s-ES_tradnl"/>
              <a:t>Razones por la “vara”</a:t>
            </a:r>
          </a:p>
        </p:txBody>
      </p:sp>
      <p:sp>
        <p:nvSpPr>
          <p:cNvPr id="76803" name="Rectangle 3"/>
          <p:cNvSpPr>
            <a:spLocks noGrp="1" noChangeArrowheads="1"/>
          </p:cNvSpPr>
          <p:nvPr>
            <p:ph type="body" idx="1"/>
          </p:nvPr>
        </p:nvSpPr>
        <p:spPr/>
        <p:txBody>
          <a:bodyPr/>
          <a:lstStyle/>
          <a:p>
            <a:pPr>
              <a:lnSpc>
                <a:spcPct val="90000"/>
              </a:lnSpc>
              <a:buFontTx/>
              <a:buNone/>
            </a:pPr>
            <a:r>
              <a:rPr lang="es-ES" b="1"/>
              <a:t>1. Reconocer que hay consecuencias duras del pecado (pero disciplina tan suave como posible)</a:t>
            </a:r>
          </a:p>
          <a:p>
            <a:pPr>
              <a:lnSpc>
                <a:spcPct val="90000"/>
              </a:lnSpc>
              <a:buFontTx/>
              <a:buNone/>
            </a:pPr>
            <a:r>
              <a:rPr lang="es-ES" b="1"/>
              <a:t>2. Ver que algunos pecados traen consecuencias más severas.</a:t>
            </a:r>
          </a:p>
          <a:p>
            <a:pPr>
              <a:lnSpc>
                <a:spcPct val="90000"/>
              </a:lnSpc>
              <a:buFontTx/>
              <a:buNone/>
            </a:pPr>
            <a:r>
              <a:rPr lang="es-ES" b="1"/>
              <a:t>3. Machacar que un malhechor debe temer a las autoridades.</a:t>
            </a:r>
            <a:endParaRPr lang="es-ES_tradnl" b="1"/>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6870700" cy="1066800"/>
          </a:xfrm>
        </p:spPr>
        <p:txBody>
          <a:bodyPr/>
          <a:lstStyle/>
          <a:p>
            <a:r>
              <a:rPr lang="en-US" sz="3200" b="1"/>
              <a:t>Reglas</a:t>
            </a:r>
            <a:br>
              <a:rPr lang="en-US" sz="3200" b="1"/>
            </a:br>
            <a:r>
              <a:rPr lang="en-US" sz="3200" b="1"/>
              <a:t>Ef. 6:4; Col. 3:21; Sal. 69:20</a:t>
            </a:r>
          </a:p>
        </p:txBody>
      </p:sp>
      <p:sp>
        <p:nvSpPr>
          <p:cNvPr id="19459" name="Rectangle 3"/>
          <p:cNvSpPr>
            <a:spLocks noGrp="1" noChangeArrowheads="1"/>
          </p:cNvSpPr>
          <p:nvPr>
            <p:ph type="body" idx="1"/>
          </p:nvPr>
        </p:nvSpPr>
        <p:spPr>
          <a:xfrm>
            <a:off x="685800" y="1828800"/>
            <a:ext cx="7924800" cy="3657600"/>
          </a:xfrm>
        </p:spPr>
        <p:txBody>
          <a:bodyPr/>
          <a:lstStyle/>
          <a:p>
            <a:pPr>
              <a:lnSpc>
                <a:spcPct val="90000"/>
              </a:lnSpc>
              <a:buFontTx/>
              <a:buNone/>
            </a:pPr>
            <a:r>
              <a:rPr lang="en-US" b="1"/>
              <a:t>B. Hacer tan pocas reglas como sea posible </a:t>
            </a:r>
          </a:p>
          <a:p>
            <a:pPr>
              <a:lnSpc>
                <a:spcPct val="90000"/>
              </a:lnSpc>
            </a:pPr>
            <a:r>
              <a:rPr lang="en-US" b="1"/>
              <a:t>Hacer reglas SIMPLES para comprender </a:t>
            </a:r>
          </a:p>
          <a:p>
            <a:pPr>
              <a:lnSpc>
                <a:spcPct val="90000"/>
              </a:lnSpc>
              <a:buFontTx/>
              <a:buNone/>
            </a:pPr>
            <a:endParaRPr lang="en-US" sz="1600" b="1"/>
          </a:p>
          <a:p>
            <a:pPr>
              <a:lnSpc>
                <a:spcPct val="90000"/>
              </a:lnSpc>
            </a:pPr>
            <a:r>
              <a:rPr lang="en-US" b="1"/>
              <a:t>Da un castigo adecuado segun la gravedad de la ofensa. </a:t>
            </a:r>
          </a:p>
          <a:p>
            <a:pPr lvl="1">
              <a:lnSpc>
                <a:spcPct val="90000"/>
              </a:lnSpc>
            </a:pPr>
            <a:r>
              <a:rPr lang="en-US" b="1"/>
              <a:t>Algunos castigan demasiado duro.    </a:t>
            </a: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457200"/>
            <a:ext cx="7175500" cy="1066800"/>
          </a:xfrm>
        </p:spPr>
        <p:txBody>
          <a:bodyPr/>
          <a:lstStyle/>
          <a:p>
            <a:r>
              <a:rPr lang="en-US" sz="3600" b="1"/>
              <a:t>Premios</a:t>
            </a:r>
            <a:br>
              <a:rPr lang="en-US" sz="3600" b="1"/>
            </a:br>
            <a:r>
              <a:rPr lang="en-US" sz="3200" b="1"/>
              <a:t>Pr. 3:27; 15:23; 25:11; Is. 50:4</a:t>
            </a:r>
          </a:p>
        </p:txBody>
      </p:sp>
      <p:sp>
        <p:nvSpPr>
          <p:cNvPr id="21507" name="Rectangle 3"/>
          <p:cNvSpPr>
            <a:spLocks noGrp="1" noChangeArrowheads="1"/>
          </p:cNvSpPr>
          <p:nvPr>
            <p:ph type="body" idx="1"/>
          </p:nvPr>
        </p:nvSpPr>
        <p:spPr/>
        <p:txBody>
          <a:bodyPr/>
          <a:lstStyle/>
          <a:p>
            <a:pPr>
              <a:lnSpc>
                <a:spcPct val="90000"/>
              </a:lnSpc>
              <a:buFontTx/>
              <a:buNone/>
            </a:pPr>
            <a:r>
              <a:rPr lang="es-ES" sz="2400" b="1"/>
              <a:t>C. Estimular, aprobar y apoyar BUENOS actos tanto como castigas y corriges las maldades. </a:t>
            </a:r>
          </a:p>
          <a:p>
            <a:pPr>
              <a:lnSpc>
                <a:spcPct val="90000"/>
              </a:lnSpc>
              <a:buFontTx/>
              <a:buNone/>
            </a:pPr>
            <a:endParaRPr lang="es-ES" sz="1400" b="1"/>
          </a:p>
          <a:p>
            <a:pPr>
              <a:lnSpc>
                <a:spcPct val="90000"/>
              </a:lnSpc>
            </a:pPr>
            <a:r>
              <a:rPr lang="en-US" sz="2400" b="1"/>
              <a:t>Niños hacen el bien 80% de las veces pero 80% de nuestro trato con los niños es negativo. </a:t>
            </a:r>
          </a:p>
          <a:p>
            <a:pPr lvl="1">
              <a:lnSpc>
                <a:spcPct val="90000"/>
              </a:lnSpc>
            </a:pPr>
            <a:r>
              <a:rPr lang="en-US" sz="2000" b="1"/>
              <a:t>Algunos sólo hablan con ellos cuando hacen mal.</a:t>
            </a:r>
          </a:p>
          <a:p>
            <a:pPr>
              <a:lnSpc>
                <a:spcPct val="90000"/>
              </a:lnSpc>
            </a:pPr>
            <a:endParaRPr lang="es-ES" sz="1200" b="1"/>
          </a:p>
          <a:p>
            <a:pPr>
              <a:lnSpc>
                <a:spcPct val="90000"/>
              </a:lnSpc>
            </a:pPr>
            <a:r>
              <a:rPr lang="es-ES" sz="2400" b="1"/>
              <a:t>Las palabras de ánimo y un abrazo son mejores “premios” que regalos y caramelos	para el buen comportamiento.</a:t>
            </a:r>
            <a:endParaRPr lang="en-US" sz="2400" b="1"/>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ES" sz="3200" b="1" u="sng"/>
              <a:t>La Disciplina Biblica en el Hogar</a:t>
            </a:r>
            <a:r>
              <a:rPr lang="es-ES"/>
              <a:t> </a:t>
            </a:r>
            <a:r>
              <a:rPr lang="es-ES" sz="2800"/>
              <a:t>(según </a:t>
            </a:r>
            <a:r>
              <a:rPr lang="es-ES" sz="2800" b="1" i="1"/>
              <a:t>Proverbios</a:t>
            </a:r>
            <a:r>
              <a:rPr lang="es-ES" sz="2800"/>
              <a:t>)</a:t>
            </a:r>
            <a:endParaRPr lang="en-US" sz="2800"/>
          </a:p>
        </p:txBody>
      </p:sp>
      <p:sp>
        <p:nvSpPr>
          <p:cNvPr id="27651" name="Rectangle 3"/>
          <p:cNvSpPr>
            <a:spLocks noGrp="1" noChangeArrowheads="1"/>
          </p:cNvSpPr>
          <p:nvPr>
            <p:ph type="body" idx="1"/>
          </p:nvPr>
        </p:nvSpPr>
        <p:spPr>
          <a:xfrm>
            <a:off x="685800" y="2209800"/>
            <a:ext cx="7696200" cy="2590800"/>
          </a:xfrm>
        </p:spPr>
        <p:txBody>
          <a:bodyPr/>
          <a:lstStyle/>
          <a:p>
            <a:pPr algn="ctr">
              <a:buFontTx/>
              <a:buNone/>
            </a:pPr>
            <a:r>
              <a:rPr lang="es-ES" sz="2800" b="1"/>
              <a:t>Disciplina al perezoso – Prov. 10:5 </a:t>
            </a:r>
          </a:p>
          <a:p>
            <a:pPr algn="ctr">
              <a:buFontTx/>
              <a:buNone/>
            </a:pPr>
            <a:endParaRPr lang="es-ES" sz="2800" b="1"/>
          </a:p>
          <a:p>
            <a:pPr algn="ctr">
              <a:buFontTx/>
              <a:buNone/>
            </a:pPr>
            <a:r>
              <a:rPr lang="es-ES" sz="2800" b="1"/>
              <a:t>El que recoge en el verano es un hijo sensato; pero el que duerme en el tiempo de la siega es un hijo que avergüenza. </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Evidencias de un Necio</a:t>
            </a:r>
          </a:p>
        </p:txBody>
      </p:sp>
      <p:sp>
        <p:nvSpPr>
          <p:cNvPr id="65539" name="Rectangle 3"/>
          <p:cNvSpPr>
            <a:spLocks noGrp="1" noChangeArrowheads="1"/>
          </p:cNvSpPr>
          <p:nvPr>
            <p:ph type="body" idx="1"/>
          </p:nvPr>
        </p:nvSpPr>
        <p:spPr>
          <a:xfrm>
            <a:off x="381000" y="1828800"/>
            <a:ext cx="8001000" cy="3657600"/>
          </a:xfrm>
        </p:spPr>
        <p:txBody>
          <a:bodyPr/>
          <a:lstStyle/>
          <a:p>
            <a:pPr>
              <a:lnSpc>
                <a:spcPct val="90000"/>
              </a:lnSpc>
            </a:pPr>
            <a:r>
              <a:rPr lang="es-ES" sz="2400" b="1"/>
              <a:t>Pr 11:2; Pr 12:16 (da a conocer su </a:t>
            </a:r>
            <a:r>
              <a:rPr lang="es-ES" sz="2400" b="1" u="sng"/>
              <a:t>IRA</a:t>
            </a:r>
            <a:r>
              <a:rPr lang="es-ES" sz="2400" b="1"/>
              <a:t>)</a:t>
            </a:r>
          </a:p>
          <a:p>
            <a:pPr lvl="1">
              <a:lnSpc>
                <a:spcPct val="90000"/>
              </a:lnSpc>
            </a:pPr>
            <a:r>
              <a:rPr lang="es-ES" sz="2000" b="1"/>
              <a:t>Padres, No ser “necios” al dar de conocer SU ira- Hijos siguen su ejemplo </a:t>
            </a:r>
            <a:r>
              <a:rPr lang="es-ES" sz="2000" b="1">
                <a:sym typeface="Wingdings" pitchFamily="2" charset="2"/>
              </a:rPr>
              <a:t></a:t>
            </a:r>
            <a:r>
              <a:rPr lang="es-ES" sz="2000" b="1"/>
              <a:t>… </a:t>
            </a:r>
          </a:p>
          <a:p>
            <a:pPr lvl="1">
              <a:lnSpc>
                <a:spcPct val="90000"/>
              </a:lnSpc>
            </a:pPr>
            <a:r>
              <a:rPr lang="es-ES" sz="2000" b="1" u="sng"/>
              <a:t>NO levantar su voz en ira</a:t>
            </a:r>
            <a:r>
              <a:rPr lang="es-ES" sz="2000" b="1"/>
              <a:t>:  Recuerda Sant 1:19-20; 1 Tim. 3:3; 2 Tim. 2:24;  </a:t>
            </a:r>
          </a:p>
          <a:p>
            <a:pPr lvl="1">
              <a:lnSpc>
                <a:spcPct val="90000"/>
              </a:lnSpc>
            </a:pPr>
            <a:r>
              <a:rPr lang="es-ES" sz="2000" b="1"/>
              <a:t>Dios no estaba en el trueno con Elias—le habla con voz “suave y apacible”  </a:t>
            </a:r>
          </a:p>
          <a:p>
            <a:pPr>
              <a:lnSpc>
                <a:spcPct val="90000"/>
              </a:lnSpc>
            </a:pPr>
            <a:r>
              <a:rPr lang="es-ES" sz="2400" b="1"/>
              <a:t>13:5-mentira; </a:t>
            </a:r>
          </a:p>
          <a:p>
            <a:pPr>
              <a:lnSpc>
                <a:spcPct val="90000"/>
              </a:lnSpc>
            </a:pPr>
            <a:r>
              <a:rPr lang="es-ES" sz="2400" b="1"/>
              <a:t>13:18-desprecia la disciplina; </a:t>
            </a:r>
          </a:p>
          <a:p>
            <a:pPr>
              <a:lnSpc>
                <a:spcPct val="90000"/>
              </a:lnSpc>
            </a:pPr>
            <a:r>
              <a:rPr lang="es-ES" sz="2400" b="1"/>
              <a:t>14:35; 17:2;18:13 -responde antes de oír;</a:t>
            </a:r>
            <a:endParaRPr lang="en-US" sz="2400" b="1"/>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Corrigiendo al necio</a:t>
            </a:r>
          </a:p>
        </p:txBody>
      </p:sp>
      <p:sp>
        <p:nvSpPr>
          <p:cNvPr id="67587" name="Rectangle 3"/>
          <p:cNvSpPr>
            <a:spLocks noGrp="1" noChangeArrowheads="1"/>
          </p:cNvSpPr>
          <p:nvPr>
            <p:ph type="body" idx="1"/>
          </p:nvPr>
        </p:nvSpPr>
        <p:spPr>
          <a:xfrm>
            <a:off x="685800" y="1828800"/>
            <a:ext cx="7696200" cy="2971800"/>
          </a:xfrm>
        </p:spPr>
        <p:txBody>
          <a:bodyPr/>
          <a:lstStyle/>
          <a:p>
            <a:r>
              <a:rPr lang="es-ES" b="1"/>
              <a:t>19:26; 25:8-12; 29:15  </a:t>
            </a:r>
          </a:p>
          <a:p>
            <a:pPr>
              <a:buFontTx/>
              <a:buNone/>
            </a:pPr>
            <a:r>
              <a:rPr lang="es-ES" b="1"/>
              <a:t>La vara y la corrección dan sabiduría, pero el muchacho dejado por su cuenta avergüenza a su madre.</a:t>
            </a:r>
            <a:endParaRPr lang="en-US" b="1"/>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S" i="1"/>
              <a:t>El quinto Mandamiento</a:t>
            </a:r>
            <a:r>
              <a:rPr lang="es-ES"/>
              <a:t> </a:t>
            </a:r>
            <a:endParaRPr lang="en-US"/>
          </a:p>
        </p:txBody>
      </p:sp>
      <p:sp>
        <p:nvSpPr>
          <p:cNvPr id="29699" name="Rectangle 3"/>
          <p:cNvSpPr>
            <a:spLocks noGrp="1" noChangeArrowheads="1"/>
          </p:cNvSpPr>
          <p:nvPr>
            <p:ph type="body" idx="1"/>
          </p:nvPr>
        </p:nvSpPr>
        <p:spPr/>
        <p:txBody>
          <a:bodyPr/>
          <a:lstStyle/>
          <a:p>
            <a:r>
              <a:rPr lang="es-ES" sz="2800" b="1" i="1"/>
              <a:t>El quinto Mandamiento es un puente entre el amor y honor a Dios y el amor y honor al prójimo.  </a:t>
            </a:r>
          </a:p>
          <a:p>
            <a:r>
              <a:rPr lang="es-ES" sz="2800" b="1" i="1"/>
              <a:t>Los hijos aprenden a relacionarse con Dios y con los otros por medio de su relación con sus padres.  (Ef. 6:1)  </a:t>
            </a:r>
          </a:p>
          <a:p>
            <a:r>
              <a:rPr lang="es-ES" sz="2800" b="1"/>
              <a:t>Dios establece un simple requisito para padres e hijos:  </a:t>
            </a:r>
            <a:endParaRPr lang="es-ES" sz="2800" b="1" i="1"/>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Tareas de Padres e Hijos</a:t>
            </a:r>
          </a:p>
        </p:txBody>
      </p:sp>
      <p:sp>
        <p:nvSpPr>
          <p:cNvPr id="31747" name="Rectangle 3"/>
          <p:cNvSpPr>
            <a:spLocks noGrp="1" noChangeArrowheads="1"/>
          </p:cNvSpPr>
          <p:nvPr>
            <p:ph type="body" idx="1"/>
          </p:nvPr>
        </p:nvSpPr>
        <p:spPr/>
        <p:txBody>
          <a:bodyPr/>
          <a:lstStyle/>
          <a:p>
            <a:r>
              <a:rPr lang="es-ES" sz="2800" b="1" i="1"/>
              <a:t>Para padres:  Disciplinar con amor.</a:t>
            </a:r>
          </a:p>
          <a:p>
            <a:r>
              <a:rPr lang="es-ES" sz="2800" b="1" i="1"/>
              <a:t>Para hijos:     Obedecer con respeto.</a:t>
            </a:r>
            <a:endParaRPr lang="es-ES" sz="2800" b="1"/>
          </a:p>
          <a:p>
            <a:pPr lvl="1"/>
            <a:endParaRPr lang="es-ES" sz="2000" b="1"/>
          </a:p>
          <a:p>
            <a:pPr lvl="1"/>
            <a:r>
              <a:rPr lang="es-ES" sz="2000" b="1"/>
              <a:t>La tarea de los padres es más difícil que la de los hijos.  Es más fácil obedecer que tomar la responsabilidad por dar órdenes sabias (nota el juicio de los maestros en </a:t>
            </a:r>
            <a:r>
              <a:rPr lang="es-ES" sz="2000" b="1" i="1"/>
              <a:t>Santiago 3</a:t>
            </a:r>
            <a:r>
              <a:rPr lang="es-ES" sz="2000" b="1"/>
              <a:t>).  </a:t>
            </a:r>
          </a:p>
          <a:p>
            <a:pPr lvl="1"/>
            <a:r>
              <a:rPr lang="es-ES" sz="2000" b="1"/>
              <a:t>Los padres necesitan la sabiduría que sólo Dios les puede dar a entrenar a los hijos a obedecer “en todo” “como al Señor.” </a:t>
            </a:r>
            <a:endParaRPr lang="en-US" sz="2000" b="1"/>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a:t>Ef. 6:1 – Aclarar que DIOS es la autoridad final</a:t>
            </a:r>
          </a:p>
        </p:txBody>
      </p:sp>
      <p:sp>
        <p:nvSpPr>
          <p:cNvPr id="5123" name="Rectangle 3"/>
          <p:cNvSpPr>
            <a:spLocks noGrp="1" noChangeArrowheads="1"/>
          </p:cNvSpPr>
          <p:nvPr>
            <p:ph type="body" idx="1"/>
          </p:nvPr>
        </p:nvSpPr>
        <p:spPr/>
        <p:txBody>
          <a:bodyPr/>
          <a:lstStyle/>
          <a:p>
            <a:pPr algn="ctr"/>
            <a:r>
              <a:rPr lang="en-US" sz="2800"/>
              <a:t>El respeto por las autoridades establecidas por Dios es necesario para disfrutar de una vida feliz y pacífica.</a:t>
            </a:r>
            <a:endParaRPr lang="en-US" sz="1600"/>
          </a:p>
          <a:p>
            <a:pPr algn="ctr">
              <a:buFontTx/>
              <a:buNone/>
            </a:pPr>
            <a:r>
              <a:rPr lang="en-US" sz="1600"/>
              <a:t> </a:t>
            </a:r>
          </a:p>
          <a:p>
            <a:pPr algn="ctr"/>
            <a:r>
              <a:rPr lang="es-ES"/>
              <a:t>A. Por lo normal, los </a:t>
            </a:r>
            <a:r>
              <a:rPr lang="es-ES" u="sng"/>
              <a:t>PADRES</a:t>
            </a:r>
            <a:r>
              <a:rPr lang="es-ES"/>
              <a:t> son primarios y delegan autoridad. </a:t>
            </a:r>
            <a:r>
              <a:rPr lang="en-US"/>
              <a:t>Maestros, suegros, etc. deben respetar esa autoridad.</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El Hogar en la vida del Hijo</a:t>
            </a:r>
          </a:p>
        </p:txBody>
      </p:sp>
      <p:sp>
        <p:nvSpPr>
          <p:cNvPr id="33795" name="Rectangle 3"/>
          <p:cNvSpPr>
            <a:spLocks noGrp="1" noChangeArrowheads="1"/>
          </p:cNvSpPr>
          <p:nvPr>
            <p:ph type="body" idx="1"/>
          </p:nvPr>
        </p:nvSpPr>
        <p:spPr/>
        <p:txBody>
          <a:bodyPr/>
          <a:lstStyle/>
          <a:p>
            <a:r>
              <a:rPr lang="es-ES" b="1" i="1"/>
              <a:t>El hogar es el mejor vehículo que Dios tiene para esparcir Su verdad al mundo y evangelizarlo.</a:t>
            </a:r>
            <a:endParaRPr lang="es-ES" sz="2400" b="1" i="1"/>
          </a:p>
          <a:p>
            <a:pPr>
              <a:buFontTx/>
              <a:buNone/>
            </a:pPr>
            <a:r>
              <a:rPr lang="es-ES" sz="1400" b="1" i="1"/>
              <a:t> </a:t>
            </a:r>
            <a:r>
              <a:rPr lang="es-ES" sz="2400" b="1" i="1"/>
              <a:t> </a:t>
            </a:r>
          </a:p>
          <a:p>
            <a:r>
              <a:rPr lang="es-ES" b="1" i="1"/>
              <a:t>Por lo tanto, Satanás quiere destruir este vehículo principal de la evangelización sobre todo.</a:t>
            </a:r>
            <a:endParaRPr lang="en-US" b="1" i="1"/>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 b="1" u="sng"/>
              <a:t>I.  Los motivos por la disciplina  </a:t>
            </a:r>
            <a:r>
              <a:rPr lang="es-ES" sz="3200" b="1" i="1" u="sng"/>
              <a:t>Efesios 6:4</a:t>
            </a:r>
            <a:endParaRPr lang="en-US" sz="3200" b="1"/>
          </a:p>
        </p:txBody>
      </p:sp>
      <p:sp>
        <p:nvSpPr>
          <p:cNvPr id="35843" name="Rectangle 3"/>
          <p:cNvSpPr>
            <a:spLocks noGrp="1" noChangeArrowheads="1"/>
          </p:cNvSpPr>
          <p:nvPr>
            <p:ph type="body" idx="1"/>
          </p:nvPr>
        </p:nvSpPr>
        <p:spPr/>
        <p:txBody>
          <a:bodyPr/>
          <a:lstStyle/>
          <a:p>
            <a:pPr marL="609600" indent="-609600">
              <a:buFontTx/>
              <a:buAutoNum type="alphaUcPeriod"/>
            </a:pPr>
            <a:r>
              <a:rPr lang="es-ES" b="1"/>
              <a:t>Dios lo manda  </a:t>
            </a:r>
            <a:r>
              <a:rPr lang="es-ES" b="1" i="1" u="sng"/>
              <a:t>Prov 23:13;</a:t>
            </a:r>
            <a:endParaRPr lang="es-ES" b="1" u="sng"/>
          </a:p>
          <a:p>
            <a:pPr marL="609600" indent="-609600">
              <a:buFontTx/>
              <a:buAutoNum type="alphaUcPeriod"/>
            </a:pPr>
            <a:r>
              <a:rPr lang="es-ES" b="1"/>
              <a:t>El Amor del Padre  </a:t>
            </a:r>
            <a:r>
              <a:rPr lang="es-ES" b="1" i="1" u="sng"/>
              <a:t>Prov 13:24</a:t>
            </a:r>
            <a:endParaRPr lang="es-ES"/>
          </a:p>
          <a:p>
            <a:pPr marL="609600" indent="-609600"/>
            <a:r>
              <a:rPr lang="es-ES" sz="2800"/>
              <a:t>Dios (que es Amor) nos da el ejemplo.</a:t>
            </a:r>
            <a:endParaRPr lang="es-ES" b="1" i="1"/>
          </a:p>
          <a:p>
            <a:pPr marL="609600" indent="-609600"/>
            <a:r>
              <a:rPr lang="en-US" sz="2000" b="1" i="1"/>
              <a:t>(Pr.3:17; Heb.12:5-8; Sal.103:13-14)</a:t>
            </a:r>
            <a:endParaRPr lang="es-ES" sz="2000" b="1"/>
          </a:p>
          <a:p>
            <a:pPr marL="609600" indent="-609600"/>
            <a:endParaRPr lang="es-ES" sz="2000" b="1"/>
          </a:p>
          <a:p>
            <a:pPr marL="609600" indent="-609600"/>
            <a:r>
              <a:rPr lang="es-ES" sz="2000" b="1"/>
              <a:t>Unos dicen: “le amo demasiado para disciplinarle.”</a:t>
            </a:r>
            <a:r>
              <a:rPr lang="es-ES" b="1"/>
              <a:t> </a:t>
            </a:r>
          </a:p>
          <a:p>
            <a:pPr marL="609600" indent="-609600"/>
            <a:r>
              <a:rPr lang="es-ES" sz="2000" b="1"/>
              <a:t>Es mejor amar</a:t>
            </a:r>
            <a:r>
              <a:rPr lang="es-ES" sz="2000" b="1" i="1"/>
              <a:t> sabiamente </a:t>
            </a:r>
            <a:r>
              <a:rPr lang="es-ES" sz="2000" b="1"/>
              <a:t>más que amar </a:t>
            </a:r>
            <a:r>
              <a:rPr lang="es-ES" sz="2000" b="1" i="1"/>
              <a:t>“mucho”.</a:t>
            </a:r>
            <a:r>
              <a:rPr lang="es-ES" sz="2000"/>
              <a:t> </a:t>
            </a:r>
            <a:endParaRPr lang="en-US" sz="200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81000"/>
            <a:ext cx="6870700" cy="762000"/>
          </a:xfrm>
        </p:spPr>
        <p:txBody>
          <a:bodyPr/>
          <a:lstStyle/>
          <a:p>
            <a:r>
              <a:rPr lang="es-ES" sz="3600" b="1"/>
              <a:t>C.  La Naturaleza del Niño</a:t>
            </a:r>
            <a:endParaRPr lang="en-US" sz="3600" b="1"/>
          </a:p>
        </p:txBody>
      </p:sp>
      <p:sp>
        <p:nvSpPr>
          <p:cNvPr id="37891" name="Rectangle 3"/>
          <p:cNvSpPr>
            <a:spLocks noGrp="1" noChangeArrowheads="1"/>
          </p:cNvSpPr>
          <p:nvPr>
            <p:ph type="body" idx="1"/>
          </p:nvPr>
        </p:nvSpPr>
        <p:spPr/>
        <p:txBody>
          <a:bodyPr/>
          <a:lstStyle/>
          <a:p>
            <a:r>
              <a:rPr lang="es-ES" b="1"/>
              <a:t>1. El propósito de Dios por crearle así.  </a:t>
            </a:r>
            <a:r>
              <a:rPr lang="es-ES" sz="2800" b="1" i="1" u="sng"/>
              <a:t>Proverbios 22:6</a:t>
            </a:r>
            <a:r>
              <a:rPr lang="es-ES" sz="2800" b="1" i="1"/>
              <a:t> </a:t>
            </a:r>
          </a:p>
          <a:p>
            <a:pPr lvl="1"/>
            <a:r>
              <a:rPr lang="es-ES" sz="2400" b="1"/>
              <a:t>(Nota el propósito para cada uno en Sal.139; Jer.1; Jn 1; Filip. 3)</a:t>
            </a:r>
          </a:p>
          <a:p>
            <a:pPr lvl="1"/>
            <a:endParaRPr lang="es-ES" sz="1600" b="1"/>
          </a:p>
          <a:p>
            <a:r>
              <a:rPr lang="es-ES" b="1"/>
              <a:t>2. La necedad ligada en su corazón </a:t>
            </a:r>
            <a:r>
              <a:rPr lang="es-ES" sz="2800" b="1" i="1" u="sng"/>
              <a:t>Proverbios 22:15</a:t>
            </a:r>
            <a:endParaRPr lang="en-US" sz="2800" b="1" i="1" u="sng"/>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
              <a:t> </a:t>
            </a:r>
            <a:r>
              <a:rPr lang="es-ES" b="1"/>
              <a:t>D.  Los Resultados de la Disciplina</a:t>
            </a:r>
            <a:r>
              <a:rPr lang="en-US"/>
              <a:t> </a:t>
            </a:r>
          </a:p>
        </p:txBody>
      </p:sp>
      <p:sp>
        <p:nvSpPr>
          <p:cNvPr id="39939" name="Rectangle 3"/>
          <p:cNvSpPr>
            <a:spLocks noGrp="1" noChangeArrowheads="1"/>
          </p:cNvSpPr>
          <p:nvPr>
            <p:ph type="body" idx="1"/>
          </p:nvPr>
        </p:nvSpPr>
        <p:spPr/>
        <p:txBody>
          <a:bodyPr/>
          <a:lstStyle/>
          <a:p>
            <a:pPr>
              <a:lnSpc>
                <a:spcPct val="80000"/>
              </a:lnSpc>
              <a:buFontTx/>
              <a:buNone/>
            </a:pPr>
            <a:r>
              <a:rPr lang="es-ES" sz="2800" b="1"/>
              <a:t>1.  Medicina y Pureza  </a:t>
            </a:r>
            <a:r>
              <a:rPr lang="es-ES" sz="2800" b="1" u="sng"/>
              <a:t>Prov 20:30</a:t>
            </a:r>
            <a:r>
              <a:rPr lang="es-ES" sz="2800" b="1"/>
              <a:t>  </a:t>
            </a:r>
          </a:p>
          <a:p>
            <a:pPr>
              <a:lnSpc>
                <a:spcPct val="80000"/>
              </a:lnSpc>
              <a:buFontTx/>
              <a:buNone/>
            </a:pPr>
            <a:r>
              <a:rPr lang="es-ES" sz="2800" b="1"/>
              <a:t>2.  Librar al alma del niño del infierno y de la muerte temprana.   </a:t>
            </a:r>
            <a:r>
              <a:rPr lang="es-ES" sz="2800" b="1" i="1" u="sng"/>
              <a:t>Prov 23:13-14</a:t>
            </a:r>
            <a:endParaRPr lang="es-ES" sz="2800" b="1"/>
          </a:p>
          <a:p>
            <a:pPr>
              <a:lnSpc>
                <a:spcPct val="80000"/>
              </a:lnSpc>
              <a:buFontTx/>
              <a:buNone/>
            </a:pPr>
            <a:r>
              <a:rPr lang="es-ES" sz="2800" b="1"/>
              <a:t>3.  Darle sabiduría y evitar que se averguenza a sí mismo y a la familia.</a:t>
            </a:r>
          </a:p>
          <a:p>
            <a:pPr lvl="1">
              <a:lnSpc>
                <a:spcPct val="80000"/>
              </a:lnSpc>
              <a:buFontTx/>
              <a:buNone/>
            </a:pPr>
            <a:r>
              <a:rPr lang="es-ES" sz="2400" b="1" i="1" u="sng"/>
              <a:t>Prov 23:24-25; 29:15</a:t>
            </a:r>
            <a:endParaRPr lang="es-ES" sz="2400" b="1"/>
          </a:p>
          <a:p>
            <a:pPr>
              <a:lnSpc>
                <a:spcPct val="80000"/>
              </a:lnSpc>
              <a:buFontTx/>
              <a:buNone/>
            </a:pPr>
            <a:r>
              <a:rPr lang="es-ES" sz="2800" b="1"/>
              <a:t>*Si “consentido” </a:t>
            </a:r>
            <a:r>
              <a:rPr lang="es-ES" sz="2400" b="1"/>
              <a:t>(“enviado afuera”; “dejado a sí mismo”)</a:t>
            </a:r>
            <a:r>
              <a:rPr lang="es-ES" sz="2800" b="1"/>
              <a:t> averguenza. (1 Reyes 1:6; 2:24)</a:t>
            </a:r>
            <a:endParaRPr lang="en-US" sz="2800" b="1"/>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s-ES" sz="4000" b="1"/>
              <a:t>II. </a:t>
            </a:r>
            <a:r>
              <a:rPr lang="es-ES" sz="4000" b="1" u="sng"/>
              <a:t>Dos Clases de Disciplina</a:t>
            </a:r>
            <a:r>
              <a:rPr lang="es-ES" sz="4000"/>
              <a:t> </a:t>
            </a:r>
            <a:endParaRPr lang="en-US" sz="4000"/>
          </a:p>
        </p:txBody>
      </p:sp>
      <p:sp>
        <p:nvSpPr>
          <p:cNvPr id="46083" name="Rectangle 3"/>
          <p:cNvSpPr>
            <a:spLocks noGrp="1" noChangeArrowheads="1"/>
          </p:cNvSpPr>
          <p:nvPr>
            <p:ph type="body" idx="1"/>
          </p:nvPr>
        </p:nvSpPr>
        <p:spPr>
          <a:xfrm>
            <a:off x="609600" y="1828800"/>
            <a:ext cx="8153400" cy="4191000"/>
          </a:xfrm>
        </p:spPr>
        <p:txBody>
          <a:bodyPr/>
          <a:lstStyle/>
          <a:p>
            <a:pPr>
              <a:buFontTx/>
              <a:buNone/>
            </a:pPr>
            <a:r>
              <a:rPr lang="es-ES" b="1"/>
              <a:t> A.  Preventativo</a:t>
            </a:r>
          </a:p>
          <a:p>
            <a:pPr>
              <a:buFontTx/>
              <a:buNone/>
            </a:pPr>
            <a:r>
              <a:rPr lang="es-ES" b="1"/>
              <a:t>1. “Temprano”</a:t>
            </a:r>
            <a:r>
              <a:rPr lang="es-ES" b="1" i="1" u="sng"/>
              <a:t>Proverbios 19:18</a:t>
            </a:r>
          </a:p>
          <a:p>
            <a:pPr>
              <a:buFontTx/>
              <a:buNone/>
            </a:pPr>
            <a:r>
              <a:rPr lang="es-ES" sz="2400" b="1"/>
              <a:t>(El diablo y el pecado comienzan a obrar temprano. Hay que comenzar la disciplina temprano.)</a:t>
            </a:r>
          </a:p>
          <a:p>
            <a:pPr lvl="1">
              <a:buFontTx/>
              <a:buNone/>
            </a:pPr>
            <a:r>
              <a:rPr lang="es-ES" b="1"/>
              <a:t>a.  En edad temprana   </a:t>
            </a:r>
            <a:r>
              <a:rPr lang="es-ES" b="1" i="1" u="sng"/>
              <a:t>Salmo 58:3</a:t>
            </a:r>
            <a:r>
              <a:rPr lang="es-ES" b="1"/>
              <a:t> </a:t>
            </a:r>
          </a:p>
          <a:p>
            <a:pPr lvl="1">
              <a:buFontTx/>
              <a:buNone/>
            </a:pPr>
            <a:r>
              <a:rPr lang="es-ES" b="1"/>
              <a:t>b.  En las primeras evidencias de problemas en acciones desobedientes o actitudes de falta de respeto.</a:t>
            </a: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Disciplina de prevencion</a:t>
            </a:r>
          </a:p>
        </p:txBody>
      </p:sp>
      <p:sp>
        <p:nvSpPr>
          <p:cNvPr id="41987" name="Rectangle 3"/>
          <p:cNvSpPr>
            <a:spLocks noGrp="1" noChangeArrowheads="1"/>
          </p:cNvSpPr>
          <p:nvPr>
            <p:ph type="body" idx="1"/>
          </p:nvPr>
        </p:nvSpPr>
        <p:spPr/>
        <p:txBody>
          <a:bodyPr/>
          <a:lstStyle/>
          <a:p>
            <a:pPr>
              <a:lnSpc>
                <a:spcPct val="80000"/>
              </a:lnSpc>
              <a:buFontTx/>
              <a:buNone/>
            </a:pPr>
            <a:r>
              <a:rPr lang="es-ES" sz="2800" b="1"/>
              <a:t>2.  Con “instrucción” y mandatos   </a:t>
            </a:r>
            <a:r>
              <a:rPr lang="es-ES" sz="2800" b="1" i="1" u="sng"/>
              <a:t>Proverbios 6:20-23</a:t>
            </a:r>
          </a:p>
          <a:p>
            <a:pPr>
              <a:lnSpc>
                <a:spcPct val="80000"/>
              </a:lnSpc>
              <a:buFontTx/>
              <a:buNone/>
            </a:pPr>
            <a:endParaRPr lang="es-ES" sz="2800" b="1" i="1" u="sng"/>
          </a:p>
          <a:p>
            <a:pPr algn="ctr">
              <a:lnSpc>
                <a:spcPct val="80000"/>
              </a:lnSpc>
              <a:buFontTx/>
              <a:buNone/>
            </a:pPr>
            <a:r>
              <a:rPr lang="es-ES" sz="2800" b="1"/>
              <a:t>3.  Con ejemplo “día y noche” Dt. 6:7-9</a:t>
            </a:r>
          </a:p>
          <a:p>
            <a:pPr>
              <a:lnSpc>
                <a:spcPct val="80000"/>
              </a:lnSpc>
            </a:pPr>
            <a:endParaRPr lang="es-ES" sz="2000" b="1" i="1"/>
          </a:p>
          <a:p>
            <a:pPr>
              <a:lnSpc>
                <a:spcPct val="80000"/>
              </a:lnSpc>
            </a:pPr>
            <a:r>
              <a:rPr lang="es-ES" sz="2000" b="1" i="1"/>
              <a:t>El que no disciplina correctamente no ama mucho.  </a:t>
            </a:r>
            <a:r>
              <a:rPr lang="es-ES" sz="2000" b="1"/>
              <a:t>Sólo uno que ama de verdad usaría tanta energía que se necesita para disiplinar con cariño y persistencia hasta que el niño aprenda.  </a:t>
            </a:r>
          </a:p>
          <a:p>
            <a:pPr>
              <a:lnSpc>
                <a:spcPct val="80000"/>
              </a:lnSpc>
            </a:pPr>
            <a:r>
              <a:rPr lang="es-ES" sz="2000" b="1"/>
              <a:t>Pocos quisieran criar a hijos que no son </a:t>
            </a:r>
            <a:r>
              <a:rPr lang="es-ES" sz="2000" b="1" i="1"/>
              <a:t>suyos</a:t>
            </a:r>
            <a:r>
              <a:rPr lang="es-ES" sz="2000" b="1"/>
              <a:t>, pues hace falta demasiado esfuerzo de amor.</a:t>
            </a:r>
            <a:endParaRPr lang="en-US" sz="2800" b="1"/>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457200"/>
            <a:ext cx="6870700" cy="838200"/>
          </a:xfrm>
        </p:spPr>
        <p:txBody>
          <a:bodyPr/>
          <a:lstStyle/>
          <a:p>
            <a:r>
              <a:rPr lang="es-ES" b="1"/>
              <a:t>B.  Correctivo </a:t>
            </a:r>
            <a:r>
              <a:rPr lang="es-ES" b="1" i="1"/>
              <a:t>Pr 20:30</a:t>
            </a:r>
            <a:endParaRPr lang="en-US" b="1" i="1"/>
          </a:p>
        </p:txBody>
      </p:sp>
      <p:sp>
        <p:nvSpPr>
          <p:cNvPr id="44035" name="Rectangle 3"/>
          <p:cNvSpPr>
            <a:spLocks noGrp="1" noChangeArrowheads="1"/>
          </p:cNvSpPr>
          <p:nvPr>
            <p:ph type="body" idx="1"/>
          </p:nvPr>
        </p:nvSpPr>
        <p:spPr>
          <a:xfrm>
            <a:off x="685800" y="1524000"/>
            <a:ext cx="7696200" cy="3962400"/>
          </a:xfrm>
        </p:spPr>
        <p:txBody>
          <a:bodyPr/>
          <a:lstStyle/>
          <a:p>
            <a:pPr marL="533400" indent="-533400">
              <a:buFontTx/>
              <a:buNone/>
            </a:pPr>
            <a:r>
              <a:rPr lang="es-ES" sz="2800" b="1"/>
              <a:t> 1.  Demostrar la severidad y consecuencias del pecado  </a:t>
            </a:r>
          </a:p>
          <a:p>
            <a:pPr marL="914400" lvl="1" indent="-457200">
              <a:buFontTx/>
              <a:buNone/>
            </a:pPr>
            <a:r>
              <a:rPr lang="es-ES" sz="2000" b="1"/>
              <a:t>(Desarrollar un temor respetuoso por las autoridades)</a:t>
            </a:r>
          </a:p>
          <a:p>
            <a:pPr marL="533400" indent="-533400">
              <a:buFontTx/>
              <a:buNone/>
            </a:pPr>
            <a:r>
              <a:rPr lang="es-ES" sz="2800" b="1"/>
              <a:t>2.  Desanimar la repetición del pecado</a:t>
            </a:r>
          </a:p>
          <a:p>
            <a:pPr marL="914400" lvl="1" indent="-457200">
              <a:buFontTx/>
              <a:buNone/>
            </a:pPr>
            <a:r>
              <a:rPr lang="es-ES" sz="2000" b="1"/>
              <a:t>(Ninguna es vengativa--No “penalizar” un acto solo porque le moslesta y menos con ira)</a:t>
            </a:r>
          </a:p>
          <a:p>
            <a:pPr marL="533400" indent="-533400">
              <a:buFontTx/>
              <a:buNone/>
            </a:pPr>
            <a:r>
              <a:rPr lang="es-ES" sz="2800" b="1"/>
              <a:t>3.  Llevarle al arrepentimiento y y al aprecio del  perdón   </a:t>
            </a:r>
          </a:p>
          <a:p>
            <a:pPr marL="914400" lvl="1" indent="-457200">
              <a:buFontTx/>
              <a:buNone/>
            </a:pPr>
            <a:r>
              <a:rPr lang="es-ES" sz="2400" b="1"/>
              <a:t>1 Jn. 1:9; Gálatas 3:24</a:t>
            </a:r>
            <a:endParaRPr lang="en-US" sz="2400" b="1"/>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52400"/>
            <a:ext cx="6870700" cy="1066800"/>
          </a:xfrm>
        </p:spPr>
        <p:txBody>
          <a:bodyPr/>
          <a:lstStyle/>
          <a:p>
            <a:r>
              <a:rPr lang="en-US" sz="3200" b="1"/>
              <a:t>Influyendo a hijos jovenes a ser Campeones espirituales-encuesta</a:t>
            </a:r>
          </a:p>
        </p:txBody>
      </p:sp>
      <p:sp>
        <p:nvSpPr>
          <p:cNvPr id="23555" name="Rectangle 3"/>
          <p:cNvSpPr>
            <a:spLocks noGrp="1" noChangeArrowheads="1"/>
          </p:cNvSpPr>
          <p:nvPr>
            <p:ph type="body" idx="1"/>
          </p:nvPr>
        </p:nvSpPr>
        <p:spPr>
          <a:xfrm>
            <a:off x="685800" y="1219200"/>
            <a:ext cx="7696200" cy="4267200"/>
          </a:xfrm>
        </p:spPr>
        <p:txBody>
          <a:bodyPr/>
          <a:lstStyle/>
          <a:p>
            <a:pPr>
              <a:lnSpc>
                <a:spcPct val="80000"/>
              </a:lnSpc>
            </a:pPr>
            <a:r>
              <a:rPr lang="es-ES" b="1"/>
              <a:t>Lo padres de hijos campeones establecieron normas mas altas que los otros:  </a:t>
            </a:r>
          </a:p>
          <a:p>
            <a:pPr>
              <a:lnSpc>
                <a:spcPct val="80000"/>
              </a:lnSpc>
            </a:pPr>
            <a:r>
              <a:rPr lang="es-ES" b="1"/>
              <a:t>No era suficiente tener hijos “buenos”, no alcoholicos o en pandillas, no criminales, saludables, etc.  </a:t>
            </a:r>
          </a:p>
          <a:p>
            <a:pPr>
              <a:lnSpc>
                <a:spcPct val="80000"/>
              </a:lnSpc>
            </a:pPr>
            <a:r>
              <a:rPr lang="en-US" b="1"/>
              <a:t>No se satifacian con el “evangelismo” del nino—enfatizaban el “discipulado” (Mat. 28)</a:t>
            </a:r>
            <a:endParaRPr lang="es-ES" b="1"/>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152400"/>
            <a:ext cx="6870700" cy="838200"/>
          </a:xfrm>
        </p:spPr>
        <p:txBody>
          <a:bodyPr/>
          <a:lstStyle/>
          <a:p>
            <a:r>
              <a:rPr lang="es-ES_tradnl"/>
              <a:t>Campeones</a:t>
            </a:r>
          </a:p>
        </p:txBody>
      </p:sp>
      <p:sp>
        <p:nvSpPr>
          <p:cNvPr id="77827" name="Rectangle 3"/>
          <p:cNvSpPr>
            <a:spLocks noGrp="1" noChangeArrowheads="1"/>
          </p:cNvSpPr>
          <p:nvPr>
            <p:ph type="body" idx="1"/>
          </p:nvPr>
        </p:nvSpPr>
        <p:spPr>
          <a:xfrm>
            <a:off x="685800" y="1295400"/>
            <a:ext cx="7696200" cy="4191000"/>
          </a:xfrm>
        </p:spPr>
        <p:txBody>
          <a:bodyPr/>
          <a:lstStyle/>
          <a:p>
            <a:r>
              <a:rPr lang="es-ES" b="1"/>
              <a:t>75% Ayudan a los hijos a escoger sus amigos…. Y siempre vigila sus actividades </a:t>
            </a:r>
          </a:p>
          <a:p>
            <a:pPr lvl="1"/>
            <a:r>
              <a:rPr lang="es-ES" b="1"/>
              <a:t>siempre habia un limite de la hora de llegar a casa, las peliculas, los libros, etc. que los entretienen… </a:t>
            </a:r>
          </a:p>
          <a:p>
            <a:pPr lvl="1"/>
            <a:r>
              <a:rPr lang="es-ES" b="1"/>
              <a:t>los padres tenian que aprobar todo lo que leian o veian.</a:t>
            </a:r>
            <a:endParaRPr lang="es-ES_tradnl"/>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304800"/>
            <a:ext cx="6870700" cy="762000"/>
          </a:xfrm>
        </p:spPr>
        <p:txBody>
          <a:bodyPr/>
          <a:lstStyle/>
          <a:p>
            <a:r>
              <a:rPr lang="en-US"/>
              <a:t>Campeones</a:t>
            </a:r>
            <a:endParaRPr lang="en-US" sz="2400"/>
          </a:p>
        </p:txBody>
      </p:sp>
      <p:sp>
        <p:nvSpPr>
          <p:cNvPr id="71683" name="Rectangle 3"/>
          <p:cNvSpPr>
            <a:spLocks noGrp="1" noChangeArrowheads="1"/>
          </p:cNvSpPr>
          <p:nvPr>
            <p:ph type="body" idx="1"/>
          </p:nvPr>
        </p:nvSpPr>
        <p:spPr>
          <a:xfrm>
            <a:off x="685800" y="1295400"/>
            <a:ext cx="7696200" cy="4191000"/>
          </a:xfrm>
        </p:spPr>
        <p:txBody>
          <a:bodyPr/>
          <a:lstStyle/>
          <a:p>
            <a:r>
              <a:rPr lang="es-ES" sz="2800" b="1"/>
              <a:t>Ponen mucho enfasis en la ACTITUD y el CARÁCTER del nino, y no solo en el cumplimiento de ciertas acciones.</a:t>
            </a:r>
          </a:p>
          <a:p>
            <a:endParaRPr lang="es-ES" sz="1800" b="1"/>
          </a:p>
          <a:p>
            <a:r>
              <a:rPr lang="es-ES" sz="2800" b="1"/>
              <a:t>Hacen el hogar un “albergue” de estabilidad, paz y felicidad con conversaciones amenas.</a:t>
            </a:r>
          </a:p>
          <a:p>
            <a:endParaRPr lang="es-ES" sz="1600" b="1"/>
          </a:p>
          <a:p>
            <a:r>
              <a:rPr lang="es-ES" sz="2800" b="1"/>
              <a:t>Oraban mucho por sus hijos cada dia</a:t>
            </a:r>
            <a:endParaRPr lang="en-US" sz="2800" b="1"/>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696200" cy="1066800"/>
          </a:xfrm>
        </p:spPr>
        <p:txBody>
          <a:bodyPr/>
          <a:lstStyle/>
          <a:p>
            <a:r>
              <a:rPr lang="es-ES" sz="3600"/>
              <a:t>B. Los padres necesitan estar </a:t>
            </a:r>
            <a:r>
              <a:rPr lang="es-ES" sz="3600" u="sng"/>
              <a:t>UNIDOS</a:t>
            </a:r>
            <a:r>
              <a:rPr lang="es-ES" sz="3600"/>
              <a:t> delante de los hijos.</a:t>
            </a:r>
            <a:endParaRPr lang="en-US" sz="3600"/>
          </a:p>
        </p:txBody>
      </p:sp>
      <p:sp>
        <p:nvSpPr>
          <p:cNvPr id="7171" name="Rectangle 3"/>
          <p:cNvSpPr>
            <a:spLocks noGrp="1" noChangeArrowheads="1"/>
          </p:cNvSpPr>
          <p:nvPr>
            <p:ph type="body" idx="1"/>
          </p:nvPr>
        </p:nvSpPr>
        <p:spPr>
          <a:xfrm>
            <a:off x="609600" y="1524000"/>
            <a:ext cx="7772400" cy="4114800"/>
          </a:xfrm>
        </p:spPr>
        <p:txBody>
          <a:bodyPr/>
          <a:lstStyle/>
          <a:p>
            <a:pPr>
              <a:buFontTx/>
              <a:buNone/>
            </a:pPr>
            <a:r>
              <a:rPr lang="es-ES"/>
              <a:t>1. No dar permisos sin pensarlo si tu conyuge este de acuerdo. </a:t>
            </a:r>
            <a:r>
              <a:rPr lang="en-US"/>
              <a:t>Dile al niño que está de acuerdo sólo si la otra pareja da permiso también.</a:t>
            </a:r>
            <a:endParaRPr lang="es-ES"/>
          </a:p>
          <a:p>
            <a:pPr>
              <a:buFontTx/>
              <a:buNone/>
            </a:pPr>
            <a:r>
              <a:rPr lang="es-ES"/>
              <a:t>2. Apoyar la disciplina del otro—aun cuando no este de acuerdo—hasta que puedes consultar con el otro.</a:t>
            </a:r>
            <a:endParaRPr lang="en-US"/>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457200"/>
            <a:ext cx="6870700" cy="609600"/>
          </a:xfrm>
        </p:spPr>
        <p:txBody>
          <a:bodyPr/>
          <a:lstStyle/>
          <a:p>
            <a:r>
              <a:rPr lang="en-US" sz="3200" b="1"/>
              <a:t>Practicas de padres campeones</a:t>
            </a:r>
          </a:p>
        </p:txBody>
      </p:sp>
      <p:sp>
        <p:nvSpPr>
          <p:cNvPr id="25603" name="Rectangle 3"/>
          <p:cNvSpPr>
            <a:spLocks noGrp="1" noChangeArrowheads="1"/>
          </p:cNvSpPr>
          <p:nvPr>
            <p:ph type="body" idx="1"/>
          </p:nvPr>
        </p:nvSpPr>
        <p:spPr>
          <a:xfrm>
            <a:off x="685800" y="1295400"/>
            <a:ext cx="8001000" cy="4876800"/>
          </a:xfrm>
        </p:spPr>
        <p:txBody>
          <a:bodyPr/>
          <a:lstStyle/>
          <a:p>
            <a:pPr marL="609600" indent="-609600">
              <a:lnSpc>
                <a:spcPct val="80000"/>
              </a:lnSpc>
              <a:buFontTx/>
              <a:buAutoNum type="arabicPeriod"/>
            </a:pPr>
            <a:r>
              <a:rPr lang="en-US" sz="2800" b="1"/>
              <a:t>Casi TODOS aceptaban la responsabilidad para hallar un remedio para sus hijos.</a:t>
            </a:r>
          </a:p>
          <a:p>
            <a:pPr marL="609600" indent="-609600">
              <a:lnSpc>
                <a:spcPct val="80000"/>
              </a:lnSpc>
              <a:buFontTx/>
              <a:buNone/>
            </a:pPr>
            <a:endParaRPr lang="en-US" sz="1400" b="1"/>
          </a:p>
          <a:p>
            <a:pPr marL="609600" indent="-609600">
              <a:lnSpc>
                <a:spcPct val="80000"/>
              </a:lnSpc>
              <a:buFontTx/>
              <a:buAutoNum type="arabicPeriod" startAt="2"/>
            </a:pPr>
            <a:r>
              <a:rPr lang="en-US" sz="2800" b="1"/>
              <a:t>Reconocian que no era SU tarea tener éxito –sino ser OBEDIENTE a los mandatos de Dios y confiar en DIOS para obrar</a:t>
            </a:r>
            <a:r>
              <a:rPr lang="en-US" sz="2400" b="1"/>
              <a:t> (Dios les ama tambien)</a:t>
            </a:r>
          </a:p>
          <a:p>
            <a:pPr marL="609600" indent="-609600">
              <a:lnSpc>
                <a:spcPct val="80000"/>
              </a:lnSpc>
              <a:buFontTx/>
              <a:buAutoNum type="arabicPeriod" startAt="2"/>
            </a:pPr>
            <a:endParaRPr lang="en-US" sz="1000" b="1"/>
          </a:p>
          <a:p>
            <a:pPr marL="609600" indent="-609600">
              <a:lnSpc>
                <a:spcPct val="80000"/>
              </a:lnSpc>
              <a:buFontTx/>
              <a:buNone/>
            </a:pPr>
            <a:r>
              <a:rPr lang="en-US" sz="2800" b="1"/>
              <a:t>3. No se veían como “dictadores benignos” </a:t>
            </a:r>
            <a:r>
              <a:rPr lang="en-US" sz="2400" b="1"/>
              <a:t>(dando mandatos a los hijos)</a:t>
            </a:r>
            <a:r>
              <a:rPr lang="en-US" sz="2800" b="1"/>
              <a:t> sino como </a:t>
            </a:r>
            <a:r>
              <a:rPr lang="en-US" sz="2800" b="1" u="sng"/>
              <a:t>entrenadores</a:t>
            </a:r>
            <a:r>
              <a:rPr lang="en-US" sz="2800" b="1"/>
              <a:t> </a:t>
            </a:r>
            <a:r>
              <a:rPr lang="en-US" sz="2800" b="1" u="sng"/>
              <a:t>espirituales</a:t>
            </a:r>
            <a:r>
              <a:rPr lang="en-US" sz="2800" b="1"/>
              <a:t>, que todavia ejercen el “control” en la familia </a:t>
            </a:r>
          </a:p>
          <a:p>
            <a:pPr marL="609600" indent="-609600">
              <a:lnSpc>
                <a:spcPct val="80000"/>
              </a:lnSpc>
              <a:buFontTx/>
              <a:buNone/>
            </a:pPr>
            <a:r>
              <a:rPr lang="en-US" sz="2800" b="1"/>
              <a:t>	     (Amor firme, pero no “democratico”)</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28600"/>
            <a:ext cx="8610600" cy="1066800"/>
          </a:xfrm>
        </p:spPr>
        <p:txBody>
          <a:bodyPr/>
          <a:lstStyle/>
          <a:p>
            <a:r>
              <a:rPr lang="en-US" sz="3200" b="1"/>
              <a:t>Entrena a tratar a la madre con HONOR:  </a:t>
            </a:r>
            <a:br>
              <a:rPr lang="en-US" sz="3200" b="1"/>
            </a:br>
            <a:r>
              <a:rPr lang="en-US" sz="3200" b="1"/>
              <a:t>La Falta de respeto NO es Permitido</a:t>
            </a:r>
          </a:p>
        </p:txBody>
      </p:sp>
      <p:sp>
        <p:nvSpPr>
          <p:cNvPr id="9219" name="Rectangle 3"/>
          <p:cNvSpPr>
            <a:spLocks noGrp="1" noChangeArrowheads="1"/>
          </p:cNvSpPr>
          <p:nvPr>
            <p:ph type="body" idx="1"/>
          </p:nvPr>
        </p:nvSpPr>
        <p:spPr>
          <a:xfrm>
            <a:off x="381000" y="1676400"/>
            <a:ext cx="8153400" cy="3352800"/>
          </a:xfrm>
        </p:spPr>
        <p:txBody>
          <a:bodyPr/>
          <a:lstStyle/>
          <a:p>
            <a:pPr>
              <a:buFontTx/>
              <a:buNone/>
            </a:pPr>
            <a:r>
              <a:rPr lang="en-US" sz="4000" b="1"/>
              <a:t>Efesios 6:2</a:t>
            </a:r>
            <a:r>
              <a:rPr lang="es-ES" sz="4000" b="1"/>
              <a:t> </a:t>
            </a:r>
          </a:p>
          <a:p>
            <a:pPr>
              <a:buFontTx/>
              <a:buNone/>
            </a:pPr>
            <a:r>
              <a:rPr lang="es-ES" sz="4000" b="1"/>
              <a:t>C. No permitir expresiones de IRRESPETO a la pareja—o a cualquier autoridad—sin dar un castigo o una “charla seria”. </a:t>
            </a: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b="1"/>
              <a:t>II. Ser </a:t>
            </a:r>
            <a:r>
              <a:rPr lang="en-US" sz="4000" b="1" u="sng"/>
              <a:t>CONSECUENTES</a:t>
            </a:r>
            <a:r>
              <a:rPr lang="en-US" sz="4000" b="1"/>
              <a:t> </a:t>
            </a:r>
            <a:br>
              <a:rPr lang="en-US" sz="4000" b="1"/>
            </a:br>
            <a:r>
              <a:rPr lang="en-US" sz="4000" b="1"/>
              <a:t>Heb 13:8; Efesios 6:4</a:t>
            </a:r>
          </a:p>
        </p:txBody>
      </p:sp>
      <p:sp>
        <p:nvSpPr>
          <p:cNvPr id="11267" name="Rectangle 3"/>
          <p:cNvSpPr>
            <a:spLocks noGrp="1" noChangeArrowheads="1"/>
          </p:cNvSpPr>
          <p:nvPr>
            <p:ph type="body" idx="1"/>
          </p:nvPr>
        </p:nvSpPr>
        <p:spPr>
          <a:xfrm>
            <a:off x="762000" y="1828800"/>
            <a:ext cx="7620000" cy="4038600"/>
          </a:xfrm>
        </p:spPr>
        <p:txBody>
          <a:bodyPr/>
          <a:lstStyle/>
          <a:p>
            <a:pPr>
              <a:buFontTx/>
              <a:buNone/>
            </a:pPr>
            <a:r>
              <a:rPr lang="en-US" sz="4000"/>
              <a:t>A. Asegura que cada mandato se lleve a cabo por completo</a:t>
            </a:r>
          </a:p>
          <a:p>
            <a:pPr lvl="1"/>
            <a:r>
              <a:rPr lang="en-US" sz="3600"/>
              <a:t>a tiempo</a:t>
            </a:r>
          </a:p>
          <a:p>
            <a:pPr lvl="3"/>
            <a:r>
              <a:rPr lang="en-US" sz="2800"/>
              <a:t>Poner un tiempo “justo” para el cumplimiento del mandato (5 minutos o 5 horas)</a:t>
            </a:r>
          </a:p>
          <a:p>
            <a:pPr lvl="1"/>
            <a:r>
              <a:rPr lang="en-US" sz="3600"/>
              <a:t>y sin quejas.</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s-ES_tradnl" b="1"/>
              <a:t>No “exasperar”</a:t>
            </a:r>
            <a:br>
              <a:rPr lang="es-ES_tradnl" b="1"/>
            </a:br>
            <a:r>
              <a:rPr lang="es-ES_tradnl" b="1"/>
              <a:t>Colosenses 3:21</a:t>
            </a:r>
          </a:p>
        </p:txBody>
      </p:sp>
      <p:sp>
        <p:nvSpPr>
          <p:cNvPr id="73731" name="Rectangle 3"/>
          <p:cNvSpPr>
            <a:spLocks noGrp="1" noChangeArrowheads="1"/>
          </p:cNvSpPr>
          <p:nvPr>
            <p:ph type="body" idx="1"/>
          </p:nvPr>
        </p:nvSpPr>
        <p:spPr/>
        <p:txBody>
          <a:bodyPr/>
          <a:lstStyle/>
          <a:p>
            <a:pPr>
              <a:buFontTx/>
              <a:buNone/>
            </a:pPr>
            <a:r>
              <a:rPr lang="en-US" sz="3600" b="1"/>
              <a:t>B. No cambiar las reglas y la severidad del castigo de un día a otro sin buenas razones </a:t>
            </a:r>
          </a:p>
          <a:p>
            <a:pPr lvl="1"/>
            <a:r>
              <a:rPr lang="en-US" b="1"/>
              <a:t>explica las reglas al niño de manera </a:t>
            </a:r>
            <a:r>
              <a:rPr lang="en-US" b="1" u="sng"/>
              <a:t>sencilla</a:t>
            </a:r>
            <a:r>
              <a:rPr lang="en-US" b="1"/>
              <a:t> y de </a:t>
            </a:r>
            <a:r>
              <a:rPr lang="en-US" b="1" u="sng"/>
              <a:t>antemano</a:t>
            </a:r>
            <a:r>
              <a:rPr lang="en-US" b="1"/>
              <a:t> o las reglas parecen injustas, severas y confusas al niño.</a:t>
            </a:r>
            <a:endParaRPr lang="es-ES_tradnl" b="1"/>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6870700" cy="762000"/>
          </a:xfrm>
        </p:spPr>
        <p:txBody>
          <a:bodyPr/>
          <a:lstStyle/>
          <a:p>
            <a:r>
              <a:rPr lang="en-US"/>
              <a:t>Ejemplo y Tiempo</a:t>
            </a:r>
          </a:p>
        </p:txBody>
      </p:sp>
      <p:sp>
        <p:nvSpPr>
          <p:cNvPr id="13315" name="Rectangle 3"/>
          <p:cNvSpPr>
            <a:spLocks noGrp="1" noChangeArrowheads="1"/>
          </p:cNvSpPr>
          <p:nvPr>
            <p:ph type="body" idx="1"/>
          </p:nvPr>
        </p:nvSpPr>
        <p:spPr>
          <a:xfrm>
            <a:off x="762000" y="1143000"/>
            <a:ext cx="7696200" cy="4648200"/>
          </a:xfrm>
        </p:spPr>
        <p:txBody>
          <a:bodyPr/>
          <a:lstStyle/>
          <a:p>
            <a:pPr>
              <a:buFontTx/>
              <a:buNone/>
            </a:pPr>
            <a:r>
              <a:rPr lang="en-US" sz="4000" b="1"/>
              <a:t>III. Dar un buen ejemplo de </a:t>
            </a:r>
            <a:r>
              <a:rPr lang="en-US" sz="4000" b="1" u="sng"/>
              <a:t>RESPETO</a:t>
            </a:r>
            <a:r>
              <a:rPr lang="en-US" sz="4000" b="1"/>
              <a:t> a las autoridades en tu vida por tu trato de ellos y por tu forma de hablar de ellos. </a:t>
            </a:r>
          </a:p>
          <a:p>
            <a:pPr>
              <a:buFontTx/>
              <a:buNone/>
            </a:pPr>
            <a:r>
              <a:rPr lang="en-US" sz="4000" b="1"/>
              <a:t>Ex 20:12; 1 Thes. 5:12-13; Rom 13:1-2</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b="1"/>
              <a:t>Deuteronomio 6:6-9</a:t>
            </a:r>
            <a:br>
              <a:rPr lang="en-US" b="1"/>
            </a:br>
            <a:r>
              <a:rPr lang="en-US" b="1"/>
              <a:t>Proverbios 22:6</a:t>
            </a:r>
            <a:endParaRPr lang="es-ES_tradnl" b="1"/>
          </a:p>
        </p:txBody>
      </p:sp>
      <p:sp>
        <p:nvSpPr>
          <p:cNvPr id="74755" name="Rectangle 3"/>
          <p:cNvSpPr>
            <a:spLocks noGrp="1" noChangeArrowheads="1"/>
          </p:cNvSpPr>
          <p:nvPr>
            <p:ph type="body" idx="1"/>
          </p:nvPr>
        </p:nvSpPr>
        <p:spPr/>
        <p:txBody>
          <a:bodyPr/>
          <a:lstStyle/>
          <a:p>
            <a:r>
              <a:rPr lang="en-US" sz="4000" b="1"/>
              <a:t>IV. Dedicar tiempo y paciencia para educar a los niños a ser respetuosos. </a:t>
            </a:r>
          </a:p>
          <a:p>
            <a:pPr lvl="2"/>
            <a:r>
              <a:rPr lang="en-US" sz="3200" b="1"/>
              <a:t>La clave de la educación es la </a:t>
            </a:r>
            <a:r>
              <a:rPr lang="en-US" sz="3200" b="1" u="sng"/>
              <a:t>REPETICIÓN</a:t>
            </a:r>
            <a:r>
              <a:rPr lang="en-US" sz="3200" b="1"/>
              <a:t>; los niños se olvidan rápido.</a:t>
            </a:r>
            <a:endParaRPr lang="es-ES_tradnl" sz="3200" b="1"/>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6870700" cy="838200"/>
          </a:xfrm>
        </p:spPr>
        <p:txBody>
          <a:bodyPr/>
          <a:lstStyle/>
          <a:p>
            <a:r>
              <a:rPr lang="en-US" b="1"/>
              <a:t>Disciplina con Amor</a:t>
            </a:r>
          </a:p>
        </p:txBody>
      </p:sp>
      <p:sp>
        <p:nvSpPr>
          <p:cNvPr id="15363" name="Rectangle 3"/>
          <p:cNvSpPr>
            <a:spLocks noGrp="1" noChangeArrowheads="1"/>
          </p:cNvSpPr>
          <p:nvPr>
            <p:ph type="body" idx="1"/>
          </p:nvPr>
        </p:nvSpPr>
        <p:spPr>
          <a:xfrm>
            <a:off x="685800" y="1219200"/>
            <a:ext cx="7696200" cy="4267200"/>
          </a:xfrm>
        </p:spPr>
        <p:txBody>
          <a:bodyPr/>
          <a:lstStyle/>
          <a:p>
            <a:pPr>
              <a:lnSpc>
                <a:spcPct val="90000"/>
              </a:lnSpc>
              <a:buFontTx/>
              <a:buNone/>
            </a:pPr>
            <a:r>
              <a:rPr lang="es-ES" sz="2800" b="1"/>
              <a:t>Pr 3:12; Heb 12:5-11; Ef 6:1-4; 		Col 3:20-21</a:t>
            </a:r>
            <a:r>
              <a:rPr lang="es-ES" b="1"/>
              <a:t> </a:t>
            </a:r>
          </a:p>
          <a:p>
            <a:pPr>
              <a:lnSpc>
                <a:spcPct val="90000"/>
              </a:lnSpc>
              <a:buFontTx/>
              <a:buNone/>
            </a:pPr>
            <a:endParaRPr lang="es-ES" sz="1800" b="1"/>
          </a:p>
          <a:p>
            <a:pPr>
              <a:lnSpc>
                <a:spcPct val="90000"/>
              </a:lnSpc>
              <a:buFontTx/>
              <a:buNone/>
            </a:pPr>
            <a:r>
              <a:rPr lang="es-ES" b="1"/>
              <a:t>V. Disciplinar con </a:t>
            </a:r>
            <a:r>
              <a:rPr lang="es-ES" b="1" u="sng"/>
              <a:t>AMOR, justicia y ENSENANZA</a:t>
            </a:r>
            <a:endParaRPr lang="en-US" sz="2800" b="1"/>
          </a:p>
          <a:p>
            <a:pPr lvl="1">
              <a:lnSpc>
                <a:spcPct val="90000"/>
              </a:lnSpc>
              <a:buFontTx/>
              <a:buNone/>
            </a:pPr>
            <a:r>
              <a:rPr lang="en-US" b="1"/>
              <a:t>	</a:t>
            </a:r>
          </a:p>
          <a:p>
            <a:pPr lvl="1">
              <a:lnSpc>
                <a:spcPct val="90000"/>
              </a:lnSpc>
              <a:buFontTx/>
              <a:buNone/>
            </a:pPr>
            <a:r>
              <a:rPr lang="en-US" b="1"/>
              <a:t>A. No ser severo, inflexible o literalista en la aplicación de reglas; pero no ser inconsistente tampoco.</a:t>
            </a:r>
            <a:endParaRPr lang="es-ES" b="1"/>
          </a:p>
        </p:txBody>
      </p:sp>
    </p:spTree>
  </p:cSld>
  <p:clrMapOvr>
    <a:masterClrMapping/>
  </p:clrMapOvr>
  <p:transition>
    <p:wipe dir="d"/>
  </p:transition>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136</TotalTime>
  <Words>1595</Words>
  <Application>Microsoft Office PowerPoint</Application>
  <PresentationFormat>On-screen Show (4:3)</PresentationFormat>
  <Paragraphs>177</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Crayons</vt:lpstr>
      <vt:lpstr>La Formación de Niños Respetuosos </vt:lpstr>
      <vt:lpstr>Ef. 6:1 – Aclarar que DIOS es la autoridad final</vt:lpstr>
      <vt:lpstr>B. Los padres necesitan estar UNIDOS delante de los hijos.</vt:lpstr>
      <vt:lpstr>Entrena a tratar a la madre con HONOR:   La Falta de respeto NO es Permitido</vt:lpstr>
      <vt:lpstr>II. Ser CONSECUENTES  Heb 13:8; Efesios 6:4</vt:lpstr>
      <vt:lpstr>No “exasperar” Colosenses 3:21</vt:lpstr>
      <vt:lpstr>Ejemplo y Tiempo</vt:lpstr>
      <vt:lpstr>Deuteronomio 6:6-9 Proverbios 22:6</vt:lpstr>
      <vt:lpstr>Disciplina con Amor</vt:lpstr>
      <vt:lpstr>2 Timoteo 3:16-17; 4:2</vt:lpstr>
      <vt:lpstr>VI. Utilizar una disciplina equilibrada</vt:lpstr>
      <vt:lpstr>Razones por la “vara”</vt:lpstr>
      <vt:lpstr>Reglas Ef. 6:4; Col. 3:21; Sal. 69:20</vt:lpstr>
      <vt:lpstr>Premios Pr. 3:27; 15:23; 25:11; Is. 50:4</vt:lpstr>
      <vt:lpstr>La Disciplina Biblica en el Hogar (según Proverbios)</vt:lpstr>
      <vt:lpstr>Evidencias de un Necio</vt:lpstr>
      <vt:lpstr>Corrigiendo al necio</vt:lpstr>
      <vt:lpstr>El quinto Mandamiento </vt:lpstr>
      <vt:lpstr>Tareas de Padres e Hijos</vt:lpstr>
      <vt:lpstr>El Hogar en la vida del Hijo</vt:lpstr>
      <vt:lpstr>I.  Los motivos por la disciplina  Efesios 6:4</vt:lpstr>
      <vt:lpstr>C.  La Naturaleza del Niño</vt:lpstr>
      <vt:lpstr> D.  Los Resultados de la Disciplina </vt:lpstr>
      <vt:lpstr>II. Dos Clases de Disciplina </vt:lpstr>
      <vt:lpstr>Disciplina de prevencion</vt:lpstr>
      <vt:lpstr>B.  Correctivo Pr 20:30</vt:lpstr>
      <vt:lpstr>Influyendo a hijos jovenes a ser Campeones espirituales-encuesta</vt:lpstr>
      <vt:lpstr>Campeones</vt:lpstr>
      <vt:lpstr>Campeones</vt:lpstr>
      <vt:lpstr>Practicas de padres campeones</vt:lpstr>
    </vt:vector>
  </TitlesOfParts>
  <Company>IBBA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Formación de Niños Respetuosos </dc:title>
  <dc:creator>R Armstrong</dc:creator>
  <cp:lastModifiedBy>Iglesia Biblica Bautista Ant</cp:lastModifiedBy>
  <cp:revision>14</cp:revision>
  <dcterms:created xsi:type="dcterms:W3CDTF">2007-06-14T20:47:09Z</dcterms:created>
  <dcterms:modified xsi:type="dcterms:W3CDTF">2011-08-19T00:40:30Z</dcterms:modified>
</cp:coreProperties>
</file>