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sldIdLst>
    <p:sldId id="256" r:id="rId2"/>
    <p:sldId id="258" r:id="rId3"/>
    <p:sldId id="262" r:id="rId4"/>
    <p:sldId id="266" r:id="rId5"/>
    <p:sldId id="267" r:id="rId6"/>
    <p:sldId id="271" r:id="rId7"/>
    <p:sldId id="273" r:id="rId8"/>
    <p:sldId id="275" r:id="rId9"/>
    <p:sldId id="277" r:id="rId10"/>
    <p:sldId id="280" r:id="rId11"/>
    <p:sldId id="282" r:id="rId12"/>
    <p:sldId id="285" r:id="rId13"/>
    <p:sldId id="292" r:id="rId14"/>
    <p:sldId id="293" r:id="rId15"/>
    <p:sldId id="296" r:id="rId16"/>
    <p:sldId id="299" r:id="rId17"/>
    <p:sldId id="303" r:id="rId18"/>
    <p:sldId id="307" r:id="rId19"/>
    <p:sldId id="311" r:id="rId20"/>
    <p:sldId id="315" r:id="rId21"/>
    <p:sldId id="318" r:id="rId22"/>
    <p:sldId id="322" r:id="rId23"/>
    <p:sldId id="326" r:id="rId24"/>
    <p:sldId id="328" r:id="rId25"/>
    <p:sldId id="334" r:id="rId26"/>
    <p:sldId id="337" r:id="rId27"/>
    <p:sldId id="341" r:id="rId28"/>
    <p:sldId id="343" r:id="rId29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BC971-5766-43B1-9AAA-CDDC5AC8805B}" type="datetimeFigureOut">
              <a:rPr lang="en-US" smtClean="0"/>
              <a:t>8/18/2011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3A11F-072C-4BD8-86BD-611DC09CB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2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3A11F-072C-4BD8-86BD-611DC09CB0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872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3A11F-072C-4BD8-86BD-611DC09CB00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00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3A11F-072C-4BD8-86BD-611DC09CB00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56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3A11F-072C-4BD8-86BD-611DC09CB00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259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3A11F-072C-4BD8-86BD-611DC09CB00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806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3A11F-072C-4BD8-86BD-611DC09CB00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595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3A11F-072C-4BD8-86BD-611DC09CB00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189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3A11F-072C-4BD8-86BD-611DC09CB00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993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3A11F-072C-4BD8-86BD-611DC09CB00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521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3A11F-072C-4BD8-86BD-611DC09CB00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076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3A11F-072C-4BD8-86BD-611DC09CB00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8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3A11F-072C-4BD8-86BD-611DC09CB0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957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3A11F-072C-4BD8-86BD-611DC09CB00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694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3A11F-072C-4BD8-86BD-611DC09CB00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26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3A11F-072C-4BD8-86BD-611DC09CB00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872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3A11F-072C-4BD8-86BD-611DC09CB00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41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3A11F-072C-4BD8-86BD-611DC09CB00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129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3A11F-072C-4BD8-86BD-611DC09CB00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308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3A11F-072C-4BD8-86BD-611DC09CB00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39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3A11F-072C-4BD8-86BD-611DC09CB00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652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3A11F-072C-4BD8-86BD-611DC09CB00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74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3A11F-072C-4BD8-86BD-611DC09CB0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46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3A11F-072C-4BD8-86BD-611DC09CB0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7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3A11F-072C-4BD8-86BD-611DC09CB0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88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3A11F-072C-4BD8-86BD-611DC09CB0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67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3A11F-072C-4BD8-86BD-611DC09CB0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17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3A11F-072C-4BD8-86BD-611DC09CB00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806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3A11F-072C-4BD8-86BD-611DC09CB00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35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58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9625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6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261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6262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626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626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9626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6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6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6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6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627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627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96272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73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74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75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76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77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27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s-ES_tradnl" noProof="0" smtClean="0"/>
              <a:t>Click to edit Master title style</a:t>
            </a:r>
          </a:p>
        </p:txBody>
      </p:sp>
      <p:sp>
        <p:nvSpPr>
          <p:cNvPr id="9627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s-ES_tradnl" noProof="0" smtClean="0"/>
              <a:t>Click to edit Master subtitle style</a:t>
            </a:r>
          </a:p>
        </p:txBody>
      </p:sp>
      <p:sp>
        <p:nvSpPr>
          <p:cNvPr id="96280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6281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923510A-C7E8-41FB-A94C-7DAAFA3D6485}" type="slidenum">
              <a:rPr lang="es-ES_tradnl"/>
              <a:pPr/>
              <a:t>‹#›</a:t>
            </a:fld>
            <a:endParaRPr lang="es-ES_tradnl"/>
          </a:p>
        </p:txBody>
      </p:sp>
      <p:sp>
        <p:nvSpPr>
          <p:cNvPr id="96282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79204-07DB-4E02-82D0-C5E59D9BEF50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4284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CADE8-540E-4890-ABCB-14C9DCBF2692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0218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7C98D-BF55-43FD-A9F1-05EEBC6C7E7F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3571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7C4B1-F82A-4DB5-965F-D586757CAE84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3357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B0410-4519-42B7-AC64-88FF86814EA0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1130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255D5-7676-4353-AB38-8B7A9DC0B671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5474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A73D6-C61A-4015-8FB7-B4960283DB50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6930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30058-127F-476B-9AB9-E698CA15E2FC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7422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3232-ADB6-40F3-88C9-E4AC685089F7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3445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92A0A-7C50-4AFF-80ED-E32A20F9C37A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2411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523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3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23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523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9523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524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9524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4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4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4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4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524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524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95248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49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50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51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52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53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25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9525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9525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_tradnl"/>
          </a:p>
        </p:txBody>
      </p:sp>
      <p:sp>
        <p:nvSpPr>
          <p:cNvPr id="9525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_tradnl"/>
          </a:p>
        </p:txBody>
      </p:sp>
      <p:sp>
        <p:nvSpPr>
          <p:cNvPr id="9525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533ECC8-F55C-43EF-886A-D4E175575CC7}" type="slidenum">
              <a:rPr lang="es-ES_tradnl"/>
              <a:pPr/>
              <a:t>‹#›</a:t>
            </a:fld>
            <a:endParaRPr lang="es-ES_trad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u="sng">
                <a:latin typeface="Times New Roman" pitchFamily="18" charset="0"/>
              </a:rPr>
              <a:t>Las Etapas del Matrimonio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4000" b="1">
                <a:latin typeface="Times New Roman" pitchFamily="18" charset="0"/>
              </a:rPr>
              <a:t>Intro: Todos cambiamos y tenemos que aprender a amar al otro que cambia por los años.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latin typeface="Times New Roman" pitchFamily="18" charset="0"/>
              </a:rPr>
              <a:t>Ana—</a:t>
            </a:r>
            <a:r>
              <a:rPr lang="es-ES_tradnl" u="sng">
                <a:latin typeface="Times New Roman" pitchFamily="18" charset="0"/>
              </a:rPr>
              <a:t>1ª Samuel 1:8, 10, 27-28</a:t>
            </a:r>
            <a:endParaRPr lang="es-ES_tradnl">
              <a:latin typeface="Times New Roman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s-ES_tradnl" sz="3600" b="1">
                <a:latin typeface="Times New Roman" pitchFamily="18" charset="0"/>
              </a:rPr>
              <a:t>Orar por hijos y dedicarlos al Señor</a:t>
            </a:r>
          </a:p>
          <a:p>
            <a:pPr lvl="1"/>
            <a:endParaRPr lang="es-ES_tradnl" sz="3600" b="1">
              <a:latin typeface="Times New Roman" pitchFamily="18" charset="0"/>
            </a:endParaRPr>
          </a:p>
          <a:p>
            <a:pPr lvl="1"/>
            <a:r>
              <a:rPr lang="es-ES_tradnl" sz="3600" b="1">
                <a:latin typeface="Times New Roman" pitchFamily="18" charset="0"/>
              </a:rPr>
              <a:t>No deje que los hijos tomen el lugar del esposo  (persigue el amor romántico como en Cantar de los Cantares cuando “se pierde”).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latin typeface="Times New Roman" pitchFamily="18" charset="0"/>
              </a:rPr>
              <a:t>Criando a ninos pequenos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_tradnl">
                <a:latin typeface="Times New Roman" pitchFamily="18" charset="0"/>
              </a:rPr>
              <a:t>Criarlos como posesiones del Señor y futuros líderes.</a:t>
            </a:r>
          </a:p>
          <a:p>
            <a:pPr>
              <a:lnSpc>
                <a:spcPct val="90000"/>
              </a:lnSpc>
            </a:pPr>
            <a:endParaRPr lang="es-ES_tradnl" sz="120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ES_tradnl">
                <a:latin typeface="Times New Roman" pitchFamily="18" charset="0"/>
              </a:rPr>
              <a:t>Esperar lo mejor de ellos—pero reconoce que nacen como pecadores.</a:t>
            </a:r>
          </a:p>
          <a:p>
            <a:pPr>
              <a:lnSpc>
                <a:spcPct val="90000"/>
              </a:lnSpc>
            </a:pPr>
            <a:endParaRPr lang="es-ES_tradnl" sz="160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ES_tradnl" u="sng">
                <a:latin typeface="Times New Roman" pitchFamily="18" charset="0"/>
              </a:rPr>
              <a:t>Proverbios 22:6; Efesios 6:1-4; Colosenses 3:21</a:t>
            </a:r>
            <a:r>
              <a:rPr lang="es-ES_tradnl">
                <a:latin typeface="Times New Roman" pitchFamily="18" charset="0"/>
              </a:rPr>
              <a:t> – Criarlos según su carácter y dones del Señor (disciplina corporal para unos y social para otros.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latin typeface="Times New Roman" pitchFamily="18" charset="0"/>
              </a:rPr>
              <a:t>PADRES varones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r>
              <a:rPr lang="es-ES_tradnl" sz="3600" b="1">
                <a:latin typeface="Times New Roman" pitchFamily="18" charset="0"/>
              </a:rPr>
              <a:t>Tomar el liderazgo (como “Cabeza”) en la crianza </a:t>
            </a:r>
          </a:p>
          <a:p>
            <a:pPr lvl="1"/>
            <a:r>
              <a:rPr lang="es-ES_tradnl" sz="3200" b="1">
                <a:latin typeface="Times New Roman" pitchFamily="18" charset="0"/>
              </a:rPr>
              <a:t>(especialmente la crianza espiritual y la disciplina amorosa) de los niños</a:t>
            </a:r>
          </a:p>
          <a:p>
            <a:r>
              <a:rPr lang="es-ES_tradnl" sz="3600" b="1">
                <a:latin typeface="Times New Roman" pitchFamily="18" charset="0"/>
              </a:rPr>
              <a:t>Malos ejemplos:  </a:t>
            </a:r>
            <a:r>
              <a:rPr lang="es-ES_tradnl" b="1">
                <a:latin typeface="Times New Roman" pitchFamily="18" charset="0"/>
              </a:rPr>
              <a:t>Elí y David con Absalom </a:t>
            </a:r>
          </a:p>
          <a:p>
            <a:r>
              <a:rPr lang="es-ES_tradnl" sz="3600" b="1">
                <a:latin typeface="Times New Roman" pitchFamily="18" charset="0"/>
              </a:rPr>
              <a:t>Espera “obediencia EN TODO” </a:t>
            </a:r>
          </a:p>
          <a:p>
            <a:pPr>
              <a:buFontTx/>
              <a:buNone/>
            </a:pPr>
            <a:r>
              <a:rPr lang="es-ES_tradnl" sz="3600" b="1">
                <a:latin typeface="Times New Roman" pitchFamily="18" charset="0"/>
              </a:rPr>
              <a:t>Obediencia= “Bajo VOZ”  (Efes 6:1-4)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>
                <a:latin typeface="Times New Roman" pitchFamily="18" charset="0"/>
              </a:rPr>
              <a:t>Criarlos con admoniciones del Señor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r>
              <a:rPr lang="es-ES_tradnl" sz="3600" b="1">
                <a:latin typeface="Times New Roman" pitchFamily="18" charset="0"/>
              </a:rPr>
              <a:t>Enfatizar a obedecer a los padres para agradar al </a:t>
            </a:r>
            <a:r>
              <a:rPr lang="es-ES_tradnl" sz="3600" b="1" u="sng">
                <a:latin typeface="Times New Roman" pitchFamily="18" charset="0"/>
              </a:rPr>
              <a:t>Señor</a:t>
            </a:r>
            <a:r>
              <a:rPr lang="es-ES_tradnl" sz="3600" b="1">
                <a:latin typeface="Times New Roman" pitchFamily="18" charset="0"/>
              </a:rPr>
              <a:t> (no a los padres)</a:t>
            </a:r>
          </a:p>
          <a:p>
            <a:pPr lvl="1"/>
            <a:r>
              <a:rPr lang="es-ES_tradnl" sz="3200" b="1">
                <a:latin typeface="Times New Roman" pitchFamily="18" charset="0"/>
              </a:rPr>
              <a:t>no hacer muchas reglas propias. </a:t>
            </a:r>
          </a:p>
          <a:p>
            <a:r>
              <a:rPr lang="es-ES_tradnl" sz="3600" b="1">
                <a:latin typeface="Times New Roman" pitchFamily="18" charset="0"/>
              </a:rPr>
              <a:t>Enseña que la aprobación de </a:t>
            </a:r>
            <a:r>
              <a:rPr lang="es-ES_tradnl" sz="3600" b="1" u="sng">
                <a:latin typeface="Times New Roman" pitchFamily="18" charset="0"/>
              </a:rPr>
              <a:t>Dios</a:t>
            </a:r>
            <a:r>
              <a:rPr lang="es-ES_tradnl" sz="3600" b="1">
                <a:latin typeface="Times New Roman" pitchFamily="18" charset="0"/>
              </a:rPr>
              <a:t> es lo más importante </a:t>
            </a:r>
            <a:r>
              <a:rPr lang="es-ES_tradnl" sz="3600" b="1" i="1">
                <a:latin typeface="Times New Roman" pitchFamily="18" charset="0"/>
              </a:rPr>
              <a:t>(</a:t>
            </a:r>
            <a:r>
              <a:rPr lang="es-ES_tradnl" sz="3600" b="1" i="1" u="sng">
                <a:latin typeface="Times New Roman" pitchFamily="18" charset="0"/>
              </a:rPr>
              <a:t>Gén 4:3-4, 7</a:t>
            </a:r>
            <a:r>
              <a:rPr lang="es-ES_tradnl" sz="3600" b="1" i="1">
                <a:latin typeface="Times New Roman" pitchFamily="18" charset="0"/>
              </a:rPr>
              <a:t>)</a:t>
            </a:r>
          </a:p>
          <a:p>
            <a:r>
              <a:rPr lang="es-ES_tradnl" sz="3600" b="1">
                <a:latin typeface="Times New Roman" pitchFamily="18" charset="0"/>
              </a:rPr>
              <a:t>Criarlos a vivir por lo espiritual y estar contento con poco – </a:t>
            </a:r>
            <a:r>
              <a:rPr lang="es-ES_tradnl" sz="3600" b="1" i="1" u="sng">
                <a:latin typeface="Times New Roman" pitchFamily="18" charset="0"/>
              </a:rPr>
              <a:t>1ªTim. 6:6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latin typeface="Times New Roman" pitchFamily="18" charset="0"/>
              </a:rPr>
              <a:t>Respeto y el temor de Dios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s-ES_tradnl" sz="4000">
                <a:latin typeface="Times New Roman" pitchFamily="18" charset="0"/>
              </a:rPr>
              <a:t>Criarlos con </a:t>
            </a:r>
            <a:r>
              <a:rPr lang="es-ES_tradnl" sz="4000" u="sng">
                <a:latin typeface="Times New Roman" pitchFamily="18" charset="0"/>
              </a:rPr>
              <a:t>temor y reverencia a las autoridades</a:t>
            </a:r>
            <a:r>
              <a:rPr lang="es-ES_tradnl" sz="4000">
                <a:latin typeface="Times New Roman" pitchFamily="18" charset="0"/>
              </a:rPr>
              <a:t>—comenzando con la autoridad de los padres. </a:t>
            </a:r>
          </a:p>
          <a:p>
            <a:pPr lvl="1"/>
            <a:r>
              <a:rPr lang="es-ES_tradnl" sz="4000" i="1" u="sng">
                <a:latin typeface="Times New Roman" pitchFamily="18" charset="0"/>
              </a:rPr>
              <a:t>2ª Reyes 2:23-24</a:t>
            </a:r>
            <a:r>
              <a:rPr lang="es-ES_tradnl" sz="4000" i="1">
                <a:latin typeface="Times New Roman" pitchFamily="18" charset="0"/>
              </a:rPr>
              <a:t> </a:t>
            </a:r>
            <a:r>
              <a:rPr lang="es-ES_tradnl" sz="4000" i="1">
                <a:latin typeface="Arial Narrow" pitchFamily="34" charset="0"/>
              </a:rPr>
              <a:t>(ve la importancia que da Dios al respeto)</a:t>
            </a:r>
          </a:p>
          <a:p>
            <a:pPr lvl="1"/>
            <a:endParaRPr lang="es-ES_tradnl" sz="4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latin typeface="Times New Roman" pitchFamily="18" charset="0"/>
              </a:rPr>
              <a:t>III. Confortando y confrontando:  Amor Sacrificante  (11-25 años)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5400" u="sng">
                <a:latin typeface="Times New Roman" pitchFamily="18" charset="0"/>
              </a:rPr>
              <a:t>Gál. 5:22-25</a:t>
            </a:r>
            <a:r>
              <a:rPr lang="es-ES_tradnl" sz="5400">
                <a:latin typeface="Times New Roman" pitchFamily="18" charset="0"/>
              </a:rPr>
              <a:t> –Cultivar el fruto del </a:t>
            </a:r>
            <a:r>
              <a:rPr lang="es-ES_tradnl" sz="5400" b="1" i="1" u="sng">
                <a:latin typeface="Times New Roman" pitchFamily="18" charset="0"/>
              </a:rPr>
              <a:t>Espíritu</a:t>
            </a:r>
            <a:r>
              <a:rPr lang="es-ES_tradnl" sz="5400">
                <a:latin typeface="Times New Roman" pitchFamily="18" charset="0"/>
              </a:rPr>
              <a:t> y la sabiduría divina en </a:t>
            </a:r>
            <a:r>
              <a:rPr lang="es-ES_tradnl" sz="5400" b="1" i="1">
                <a:latin typeface="Times New Roman" pitchFamily="18" charset="0"/>
              </a:rPr>
              <a:t>su</a:t>
            </a:r>
            <a:r>
              <a:rPr lang="es-ES_tradnl" sz="5400">
                <a:latin typeface="Times New Roman" pitchFamily="18" charset="0"/>
              </a:rPr>
              <a:t> vida primero y sobre todo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u="sng">
                <a:latin typeface="Times New Roman" pitchFamily="18" charset="0"/>
              </a:rPr>
              <a:t>Gén. 22:6</a:t>
            </a:r>
            <a:r>
              <a:rPr lang="es-ES_tradnl">
                <a:latin typeface="Times New Roman" pitchFamily="18" charset="0"/>
              </a:rPr>
              <a:t> - </a:t>
            </a:r>
            <a:r>
              <a:rPr lang="es-ES_tradnl" u="sng">
                <a:latin typeface="Times New Roman" pitchFamily="18" charset="0"/>
              </a:rPr>
              <a:t>Criando a Jóvenes:  Ejemplos: Abraham y Jacob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4000" b="1">
                <a:latin typeface="Times New Roman" pitchFamily="18" charset="0"/>
              </a:rPr>
              <a:t>Enseña </a:t>
            </a:r>
            <a:r>
              <a:rPr lang="es-ES_tradnl" sz="4000" b="1" u="sng">
                <a:latin typeface="Times New Roman" pitchFamily="18" charset="0"/>
              </a:rPr>
              <a:t>sumisión</a:t>
            </a:r>
            <a:r>
              <a:rPr lang="es-ES_tradnl" sz="4000" b="1">
                <a:latin typeface="Times New Roman" pitchFamily="18" charset="0"/>
              </a:rPr>
              <a:t> hasta la muerte para que lleguen a ser “tipos” de Cristo</a:t>
            </a:r>
          </a:p>
          <a:p>
            <a:pPr lvl="1"/>
            <a:r>
              <a:rPr lang="es-ES_tradnl" sz="3600" b="1">
                <a:latin typeface="Times New Roman" pitchFamily="18" charset="0"/>
              </a:rPr>
              <a:t>(Nota que el ejemplo de los padres es más importante que sus palabras.)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u="sng">
                <a:latin typeface="Times New Roman" pitchFamily="18" charset="0"/>
              </a:rPr>
              <a:t>Efesios 6:4</a:t>
            </a:r>
            <a:r>
              <a:rPr lang="es-ES_tradnl">
                <a:latin typeface="Times New Roman" pitchFamily="18" charset="0"/>
              </a:rPr>
              <a:t>  --No provocar a </a:t>
            </a:r>
            <a:r>
              <a:rPr lang="es-ES_tradnl" b="1" i="1" u="sng">
                <a:latin typeface="Times New Roman" pitchFamily="18" charset="0"/>
              </a:rPr>
              <a:t>ira</a:t>
            </a:r>
            <a:r>
              <a:rPr lang="es-ES_tradnl">
                <a:latin typeface="Times New Roman" pitchFamily="18" charset="0"/>
              </a:rPr>
              <a:t>: 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4400" b="1">
                <a:latin typeface="Times New Roman" pitchFamily="18" charset="0"/>
              </a:rPr>
              <a:t>consecuentes y cumplidos, </a:t>
            </a:r>
          </a:p>
          <a:p>
            <a:endParaRPr lang="es-ES_tradnl" sz="2800" b="1">
              <a:latin typeface="Times New Roman" pitchFamily="18" charset="0"/>
            </a:endParaRPr>
          </a:p>
          <a:p>
            <a:r>
              <a:rPr lang="es-ES_tradnl" sz="4400" b="1">
                <a:latin typeface="Times New Roman" pitchFamily="18" charset="0"/>
              </a:rPr>
              <a:t>palabra suave quita ira, </a:t>
            </a:r>
          </a:p>
          <a:p>
            <a:endParaRPr lang="es-ES_tradnl" sz="2800" b="1">
              <a:latin typeface="Times New Roman" pitchFamily="18" charset="0"/>
            </a:endParaRPr>
          </a:p>
          <a:p>
            <a:r>
              <a:rPr lang="es-ES_tradnl" sz="4400" b="1">
                <a:latin typeface="Times New Roman" pitchFamily="18" charset="0"/>
              </a:rPr>
              <a:t>justos pero misericordiosos</a:t>
            </a:r>
            <a:r>
              <a:rPr lang="es-ES_tradnl" sz="4000" b="1">
                <a:latin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 u="sng">
                <a:latin typeface="Times New Roman" pitchFamily="18" charset="0"/>
              </a:rPr>
              <a:t>Preparando hijos para el matrimonio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4000" b="1">
                <a:latin typeface="Times New Roman" pitchFamily="18" charset="0"/>
              </a:rPr>
              <a:t>Genesis</a:t>
            </a:r>
            <a:r>
              <a:rPr lang="es-ES_tradnl" sz="4000" b="1" u="sng">
                <a:latin typeface="Times New Roman" pitchFamily="18" charset="0"/>
              </a:rPr>
              <a:t> 24: 2-7, 12-14</a:t>
            </a:r>
            <a:r>
              <a:rPr lang="es-ES_tradnl" sz="4000" b="1">
                <a:latin typeface="Times New Roman" pitchFamily="18" charset="0"/>
              </a:rPr>
              <a:t> -- </a:t>
            </a:r>
            <a:r>
              <a:rPr lang="es-ES_tradnl" sz="4000" b="1" i="1" u="sng">
                <a:latin typeface="Times New Roman" pitchFamily="18" charset="0"/>
              </a:rPr>
              <a:t>Bendice</a:t>
            </a:r>
            <a:r>
              <a:rPr lang="es-ES_tradnl" sz="4000" b="1">
                <a:latin typeface="Times New Roman" pitchFamily="18" charset="0"/>
              </a:rPr>
              <a:t> lo que Dios bendice</a:t>
            </a:r>
          </a:p>
          <a:p>
            <a:r>
              <a:rPr lang="es-ES_tradnl" sz="4000" b="1">
                <a:latin typeface="Times New Roman" pitchFamily="18" charset="0"/>
              </a:rPr>
              <a:t>Enseña a hijos a buscar a cónyuges que sean </a:t>
            </a:r>
            <a:r>
              <a:rPr lang="es-ES_tradnl" sz="4000" b="1" i="1">
                <a:latin typeface="Times New Roman" pitchFamily="18" charset="0"/>
              </a:rPr>
              <a:t>cristianos consagrados y trabajadores</a:t>
            </a:r>
            <a:r>
              <a:rPr lang="es-ES_tradnl">
                <a:latin typeface="Times New Roman" pitchFamily="18" charset="0"/>
              </a:rPr>
              <a:t>  </a:t>
            </a:r>
          </a:p>
          <a:p>
            <a:r>
              <a:rPr lang="es-ES_tradnl" sz="4400" b="1">
                <a:latin typeface="Times New Roman" pitchFamily="18" charset="0"/>
              </a:rPr>
              <a:t>y </a:t>
            </a:r>
            <a:r>
              <a:rPr lang="es-ES_tradnl" sz="4400" b="1" i="1">
                <a:latin typeface="Times New Roman" pitchFamily="18" charset="0"/>
              </a:rPr>
              <a:t>aprobados por los padres</a:t>
            </a:r>
            <a:endParaRPr lang="es-ES_tradnl" sz="5400" b="1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latin typeface="Times New Roman" pitchFamily="18" charset="0"/>
              </a:rPr>
              <a:t>Hijos creciendo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495800"/>
          </a:xfrm>
        </p:spPr>
        <p:txBody>
          <a:bodyPr/>
          <a:lstStyle/>
          <a:p>
            <a:pPr lvl="1"/>
            <a:r>
              <a:rPr lang="es-ES_tradnl" sz="3600" b="1">
                <a:latin typeface="Times New Roman" pitchFamily="18" charset="0"/>
              </a:rPr>
              <a:t>No permitir que los niños jueguen padre contra madre.</a:t>
            </a:r>
          </a:p>
          <a:p>
            <a:endParaRPr lang="es-ES_tradnl" sz="1600" b="1">
              <a:latin typeface="Times New Roman" pitchFamily="18" charset="0"/>
            </a:endParaRPr>
          </a:p>
          <a:p>
            <a:pPr lvl="1"/>
            <a:r>
              <a:rPr lang="es-ES_tradnl" sz="3600" b="1">
                <a:latin typeface="Times New Roman" pitchFamily="18" charset="0"/>
              </a:rPr>
              <a:t>Reconocer que nuestros pecados (mal ejemplo) afectan su carácter, </a:t>
            </a:r>
            <a:r>
              <a:rPr lang="es-ES_tradnl" sz="3600" b="1" i="1">
                <a:latin typeface="Times New Roman" pitchFamily="18" charset="0"/>
              </a:rPr>
              <a:t>pero no culparse de todo</a:t>
            </a:r>
            <a:r>
              <a:rPr lang="es-ES_tradnl" sz="3600" b="1">
                <a:latin typeface="Times New Roman" pitchFamily="18" charset="0"/>
              </a:rPr>
              <a:t>, pues el pecado está “a la puerta” de cada individuo, así que, no podemos culpar a nuestros padres.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latin typeface="Times New Roman" pitchFamily="18" charset="0"/>
              </a:rPr>
              <a:t>I. </a:t>
            </a:r>
            <a:r>
              <a:rPr lang="es-ES_tradnl" u="sng">
                <a:latin typeface="Times New Roman" pitchFamily="18" charset="0"/>
              </a:rPr>
              <a:t>Comenzando:  Amor Joven  (primeros 2 años)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3600" b="1" i="1" u="sng">
                <a:latin typeface="Times New Roman" pitchFamily="18" charset="0"/>
              </a:rPr>
              <a:t>Dificultades</a:t>
            </a:r>
            <a:r>
              <a:rPr lang="es-ES_tradnl" sz="3600" b="1" i="1">
                <a:latin typeface="Times New Roman" pitchFamily="18" charset="0"/>
              </a:rPr>
              <a:t>:</a:t>
            </a:r>
          </a:p>
          <a:p>
            <a:endParaRPr lang="es-ES_tradnl" sz="1800" b="1" i="1">
              <a:latin typeface="Times New Roman" pitchFamily="18" charset="0"/>
            </a:endParaRPr>
          </a:p>
          <a:p>
            <a:r>
              <a:rPr lang="es-ES_tradnl" sz="3600" b="1" i="1">
                <a:latin typeface="Times New Roman" pitchFamily="18" charset="0"/>
              </a:rPr>
              <a:t> *  2 personas independientes llegan a ser de una mente en amor, sumisión y respeto.</a:t>
            </a:r>
          </a:p>
          <a:p>
            <a:endParaRPr lang="es-ES_tradnl" sz="1800" b="1" i="1">
              <a:latin typeface="Times New Roman" pitchFamily="18" charset="0"/>
            </a:endParaRPr>
          </a:p>
          <a:p>
            <a:r>
              <a:rPr lang="es-ES_tradnl" sz="3600" b="1" i="1">
                <a:latin typeface="Times New Roman" pitchFamily="18" charset="0"/>
              </a:rPr>
              <a:t> *  Ajustar esperanzas idealistas (usted no se casó con un ángel perfecto)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 b="1" u="sng">
                <a:latin typeface="Times New Roman" pitchFamily="18" charset="0"/>
              </a:rPr>
              <a:t>Gén 31:41</a:t>
            </a:r>
            <a:r>
              <a:rPr lang="es-ES_tradnl" sz="3200" b="1">
                <a:latin typeface="Times New Roman" pitchFamily="18" charset="0"/>
              </a:rPr>
              <a:t>—Avances y reajustes de carrera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4800" b="1">
                <a:latin typeface="Times New Roman" pitchFamily="18" charset="0"/>
              </a:rPr>
              <a:t>Vive por la </a:t>
            </a:r>
            <a:r>
              <a:rPr lang="es-ES_tradnl" sz="4800" b="1" i="1" u="sng">
                <a:latin typeface="Times New Roman" pitchFamily="18" charset="0"/>
              </a:rPr>
              <a:t>espiritualidad</a:t>
            </a:r>
            <a:r>
              <a:rPr lang="es-ES_tradnl" sz="4800" b="1">
                <a:latin typeface="Times New Roman" pitchFamily="18" charset="0"/>
              </a:rPr>
              <a:t> de los niño aunque le cueste (no ser como Lot)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57800"/>
          </a:xfrm>
        </p:spPr>
        <p:txBody>
          <a:bodyPr/>
          <a:lstStyle/>
          <a:p>
            <a:r>
              <a:rPr lang="es-ES_tradnl" sz="4000" b="1" u="sng">
                <a:latin typeface="Times New Roman" pitchFamily="18" charset="0"/>
              </a:rPr>
              <a:t>Génesis 37:3</a:t>
            </a:r>
            <a:r>
              <a:rPr lang="es-ES_tradnl" sz="4000" b="1">
                <a:latin typeface="Times New Roman" pitchFamily="18" charset="0"/>
              </a:rPr>
              <a:t> --La llegada de los hijos “tardíos”.  </a:t>
            </a:r>
          </a:p>
          <a:p>
            <a:endParaRPr lang="es-ES_tradnl" sz="1800" b="1">
              <a:latin typeface="Times New Roman" pitchFamily="18" charset="0"/>
            </a:endParaRPr>
          </a:p>
          <a:p>
            <a:r>
              <a:rPr lang="es-ES_tradnl" sz="4000" b="1">
                <a:latin typeface="Times New Roman" pitchFamily="18" charset="0"/>
              </a:rPr>
              <a:t>Será más sabio en su crianza, pero no sea más </a:t>
            </a:r>
            <a:r>
              <a:rPr lang="es-ES_tradnl" sz="4000" b="1" i="1">
                <a:latin typeface="Times New Roman" pitchFamily="18" charset="0"/>
              </a:rPr>
              <a:t>perezoso y </a:t>
            </a:r>
            <a:r>
              <a:rPr lang="es-ES_tradnl" sz="4000" b="1" i="1" u="sng">
                <a:latin typeface="Times New Roman" pitchFamily="18" charset="0"/>
              </a:rPr>
              <a:t>consentido</a:t>
            </a:r>
            <a:r>
              <a:rPr lang="es-ES_tradnl" sz="4000" b="1">
                <a:latin typeface="Times New Roman" pitchFamily="18" charset="0"/>
              </a:rPr>
              <a:t> con ellos.</a:t>
            </a:r>
          </a:p>
          <a:p>
            <a:r>
              <a:rPr lang="es-ES_tradnl" sz="4000" b="1">
                <a:latin typeface="Times New Roman" pitchFamily="18" charset="0"/>
              </a:rPr>
              <a:t>Prov. 29:15 </a:t>
            </a:r>
            <a:r>
              <a:rPr lang="es-ES_tradnl" sz="4000" b="1" i="1">
                <a:latin typeface="Times New Roman" pitchFamily="18" charset="0"/>
              </a:rPr>
              <a:t>(consentido =”uno enviado afuera; dejado a sí mismo)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u="sng">
                <a:solidFill>
                  <a:schemeClr val="tx1"/>
                </a:solidFill>
                <a:latin typeface="Times New Roman" pitchFamily="18" charset="0"/>
              </a:rPr>
              <a:t>1 Ped. 3:6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4800" b="1">
                <a:latin typeface="Times New Roman" pitchFamily="18" charset="0"/>
              </a:rPr>
              <a:t>Mantener el fuego de amor y compasión;</a:t>
            </a:r>
          </a:p>
          <a:p>
            <a:r>
              <a:rPr lang="es-ES_tradnl" sz="6000" b="1">
                <a:latin typeface="Times New Roman" pitchFamily="18" charset="0"/>
              </a:rPr>
              <a:t> </a:t>
            </a:r>
            <a:r>
              <a:rPr lang="es-ES_tradnl" sz="4800" b="1">
                <a:latin typeface="Times New Roman" pitchFamily="18" charset="0"/>
              </a:rPr>
              <a:t>Vive bien con el esposo más que con los hijos</a:t>
            </a:r>
          </a:p>
          <a:p>
            <a:r>
              <a:rPr lang="es-ES_tradnl" i="1">
                <a:latin typeface="Times New Roman" pitchFamily="18" charset="0"/>
              </a:rPr>
              <a:t>(y los hijos serán más contentos y mejor entrenados para su propios matrimonios).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>
                <a:latin typeface="Times New Roman" pitchFamily="18" charset="0"/>
              </a:rPr>
              <a:t>Consolando:  Amor renovado  (26-35 años)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b="1" u="sng">
                <a:latin typeface="Times New Roman" pitchFamily="18" charset="0"/>
              </a:rPr>
              <a:t>Ejemplos:  Abraham y Jacob</a:t>
            </a:r>
          </a:p>
          <a:p>
            <a:r>
              <a:rPr lang="es-ES_tradnl" b="1" u="sng">
                <a:latin typeface="Times New Roman" pitchFamily="18" charset="0"/>
              </a:rPr>
              <a:t>Génesis 27:4-5; 39:1; 42:38; </a:t>
            </a:r>
            <a:r>
              <a:rPr lang="es-ES_tradnl" b="1">
                <a:latin typeface="Times New Roman" pitchFamily="18" charset="0"/>
              </a:rPr>
              <a:t>-- Despidiendo a los hijos mayores:   </a:t>
            </a:r>
          </a:p>
          <a:p>
            <a:pPr lvl="1"/>
            <a:r>
              <a:rPr lang="es-ES_tradnl" b="1">
                <a:latin typeface="Times New Roman" pitchFamily="18" charset="0"/>
              </a:rPr>
              <a:t>Universidad, carreras y matrimonios </a:t>
            </a:r>
          </a:p>
          <a:p>
            <a:pPr lvl="1"/>
            <a:endParaRPr lang="es-ES_tradnl" sz="1600" b="1">
              <a:latin typeface="Times New Roman" pitchFamily="18" charset="0"/>
            </a:endParaRPr>
          </a:p>
          <a:p>
            <a:r>
              <a:rPr lang="es-ES_tradnl" b="1">
                <a:latin typeface="Times New Roman" pitchFamily="18" charset="0"/>
              </a:rPr>
              <a:t>Darles su “bendición” según vea en su </a:t>
            </a:r>
            <a:r>
              <a:rPr lang="es-ES_tradnl" b="1" i="1" u="sng">
                <a:latin typeface="Times New Roman" pitchFamily="18" charset="0"/>
              </a:rPr>
              <a:t>carácter</a:t>
            </a:r>
            <a:r>
              <a:rPr lang="es-ES_tradnl" b="1">
                <a:latin typeface="Times New Roman" pitchFamily="18" charset="0"/>
              </a:rPr>
              <a:t> (Genesis 49)</a:t>
            </a:r>
          </a:p>
          <a:p>
            <a:pPr lvl="1"/>
            <a:r>
              <a:rPr lang="es-ES_tradnl" b="1">
                <a:latin typeface="Times New Roman" pitchFamily="18" charset="0"/>
              </a:rPr>
              <a:t>con advertencias de las debilidades en su carácter, pero con confianza de vencer</a:t>
            </a:r>
            <a:endParaRPr lang="es-ES_tradnl" b="1" u="sng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latin typeface="Times New Roman" pitchFamily="18" charset="0"/>
              </a:rPr>
              <a:t>Los nietos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3600" b="1" u="sng">
                <a:latin typeface="Times New Roman" pitchFamily="18" charset="0"/>
              </a:rPr>
              <a:t>Gén. 48:14</a:t>
            </a:r>
            <a:endParaRPr lang="es-ES_tradnl" sz="3600" b="1">
              <a:latin typeface="Times New Roman" pitchFamily="18" charset="0"/>
            </a:endParaRPr>
          </a:p>
          <a:p>
            <a:r>
              <a:rPr lang="es-ES_tradnl" sz="3600" b="1">
                <a:latin typeface="Times New Roman" pitchFamily="18" charset="0"/>
              </a:rPr>
              <a:t>Son la tarea de su hijos a criar en primer lugar-no interfiere salvo por su espiritualidad o seguridad fisica.</a:t>
            </a:r>
          </a:p>
          <a:p>
            <a:endParaRPr lang="es-ES_tradnl" sz="3600" b="1">
              <a:latin typeface="Times New Roman" pitchFamily="18" charset="0"/>
            </a:endParaRPr>
          </a:p>
          <a:p>
            <a:r>
              <a:rPr lang="es-ES_tradnl" sz="3600" b="1">
                <a:latin typeface="Times New Roman" pitchFamily="18" charset="0"/>
              </a:rPr>
              <a:t>Bendecirlos y guíarlos espiritualmente con experiencia y sabiduría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u="sng">
                <a:latin typeface="Times New Roman" pitchFamily="18" charset="0"/>
              </a:rPr>
              <a:t>1ª Timoteo 5:</a:t>
            </a:r>
            <a:r>
              <a:rPr lang="es-ES_tradnl">
                <a:latin typeface="Times New Roman" pitchFamily="18" charset="0"/>
              </a:rPr>
              <a:t>8 - </a:t>
            </a:r>
            <a:r>
              <a:rPr lang="es-ES_tradnl" b="1" i="1" u="sng">
                <a:latin typeface="Times New Roman" pitchFamily="18" charset="0"/>
              </a:rPr>
              <a:t>Preparándose</a:t>
            </a:r>
            <a:r>
              <a:rPr lang="es-ES_tradnl">
                <a:latin typeface="Times New Roman" pitchFamily="18" charset="0"/>
              </a:rPr>
              <a:t> para  la jubilación:  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4400" b="1">
                <a:latin typeface="Times New Roman" pitchFamily="18" charset="0"/>
              </a:rPr>
              <a:t>Cuida a hijos y nietos</a:t>
            </a:r>
          </a:p>
          <a:p>
            <a:r>
              <a:rPr lang="es-ES_tradnl" sz="4400" b="1">
                <a:latin typeface="Times New Roman" pitchFamily="18" charset="0"/>
              </a:rPr>
              <a:t>Ayuda a padres ancianos (</a:t>
            </a:r>
            <a:r>
              <a:rPr lang="es-ES_tradnl" sz="4400" b="1" u="sng">
                <a:latin typeface="Times New Roman" pitchFamily="18" charset="0"/>
              </a:rPr>
              <a:t>Mateo 15:5-6</a:t>
            </a:r>
            <a:r>
              <a:rPr lang="es-ES_tradnl" sz="4400" b="1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>
                <a:latin typeface="Times New Roman" pitchFamily="18" charset="0"/>
              </a:rPr>
              <a:t>Concluyendo:  Amor trascendente (36+ años)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u="sng">
                <a:latin typeface="Times New Roman" pitchFamily="18" charset="0"/>
              </a:rPr>
              <a:t>Ejemplos:  Abraham, Jacob, Salomón (</a:t>
            </a:r>
            <a:r>
              <a:rPr lang="es-ES_tradnl" i="1" u="sng">
                <a:latin typeface="Times New Roman" pitchFamily="18" charset="0"/>
              </a:rPr>
              <a:t>Proverbios</a:t>
            </a:r>
            <a:r>
              <a:rPr lang="es-ES_tradnl" u="sng">
                <a:latin typeface="Times New Roman" pitchFamily="18" charset="0"/>
              </a:rPr>
              <a:t>)</a:t>
            </a:r>
          </a:p>
          <a:p>
            <a:endParaRPr lang="es-ES_tradnl" u="sng">
              <a:latin typeface="Times New Roman" pitchFamily="18" charset="0"/>
            </a:endParaRPr>
          </a:p>
          <a:p>
            <a:r>
              <a:rPr lang="es-ES_tradnl" u="sng">
                <a:latin typeface="Times New Roman" pitchFamily="18" charset="0"/>
              </a:rPr>
              <a:t>Gén. 23:20-24:1</a:t>
            </a:r>
            <a:r>
              <a:rPr lang="es-ES_tradnl">
                <a:latin typeface="Times New Roman" pitchFamily="18" charset="0"/>
              </a:rPr>
              <a:t>--Acostumbrándose a la jubilación:  </a:t>
            </a:r>
            <a:r>
              <a:rPr lang="es-ES_tradnl" i="1">
                <a:latin typeface="Times New Roman" pitchFamily="18" charset="0"/>
              </a:rPr>
              <a:t>un nuevo</a:t>
            </a:r>
            <a:r>
              <a:rPr lang="es-ES_tradnl" b="1" i="1" u="sng">
                <a:latin typeface="Times New Roman" pitchFamily="18" charset="0"/>
              </a:rPr>
              <a:t> ministerio</a:t>
            </a:r>
            <a:endParaRPr lang="es-ES_tradnl" u="sng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latin typeface="Times New Roman" pitchFamily="18" charset="0"/>
              </a:rPr>
              <a:t>Conviviendo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u="sng">
                <a:latin typeface="Times New Roman" pitchFamily="18" charset="0"/>
              </a:rPr>
              <a:t>Gén. 47:9</a:t>
            </a:r>
            <a:r>
              <a:rPr lang="es-ES_tradnl">
                <a:latin typeface="Times New Roman" pitchFamily="18" charset="0"/>
              </a:rPr>
              <a:t> Conviviendo con achaques de la ancianidad </a:t>
            </a:r>
            <a:r>
              <a:rPr lang="es-ES_tradnl" i="1">
                <a:latin typeface="Times New Roman" pitchFamily="18" charset="0"/>
              </a:rPr>
              <a:t>(sin ser un anciano quejoso o amargado)</a:t>
            </a:r>
          </a:p>
          <a:p>
            <a:endParaRPr lang="es-ES_tradnl" i="1">
              <a:latin typeface="Times New Roman" pitchFamily="18" charset="0"/>
            </a:endParaRPr>
          </a:p>
          <a:p>
            <a:r>
              <a:rPr lang="es-ES_tradnl" u="sng">
                <a:latin typeface="Times New Roman" pitchFamily="18" charset="0"/>
              </a:rPr>
              <a:t>Prov. 13:22</a:t>
            </a:r>
            <a:r>
              <a:rPr lang="es-ES_tradnl">
                <a:latin typeface="Times New Roman" pitchFamily="18" charset="0"/>
              </a:rPr>
              <a:t>—Preparando la </a:t>
            </a:r>
            <a:r>
              <a:rPr lang="es-ES_tradnl" b="1" i="1" u="sng">
                <a:latin typeface="Times New Roman" pitchFamily="18" charset="0"/>
              </a:rPr>
              <a:t>herencia</a:t>
            </a:r>
            <a:r>
              <a:rPr lang="es-ES_tradnl">
                <a:latin typeface="Times New Roman" pitchFamily="18" charset="0"/>
              </a:rPr>
              <a:t> (reconociendo que su testimonio es la mejor herencia).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latin typeface="Times New Roman" pitchFamily="18" charset="0"/>
              </a:rPr>
              <a:t>Aconsejando a la 3ª y 4ª generaciones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5400" b="1" u="sng">
                <a:latin typeface="Times New Roman" pitchFamily="18" charset="0"/>
              </a:rPr>
              <a:t>Sal. 71:18;  Prov. 20:29</a:t>
            </a:r>
            <a:r>
              <a:rPr lang="es-ES_tradnl" sz="5400" b="1">
                <a:latin typeface="Times New Roman" pitchFamily="18" charset="0"/>
              </a:rPr>
              <a:t> </a:t>
            </a:r>
            <a:endParaRPr lang="es-ES_tradnl" sz="5400" b="1" u="sng">
              <a:latin typeface="Times New Roman" pitchFamily="18" charset="0"/>
            </a:endParaRPr>
          </a:p>
          <a:p>
            <a:r>
              <a:rPr lang="es-ES_tradnl" sz="5400" b="1" u="sng">
                <a:latin typeface="Times New Roman" pitchFamily="18" charset="0"/>
              </a:rPr>
              <a:t>Sal. 90</a:t>
            </a:r>
            <a:r>
              <a:rPr lang="es-ES_tradnl" sz="5400" b="1">
                <a:latin typeface="Times New Roman" pitchFamily="18" charset="0"/>
              </a:rPr>
              <a:t> –Enfrentando la pérdida de seres queridos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u="sng">
                <a:latin typeface="Times New Roman" pitchFamily="18" charset="0"/>
              </a:rPr>
              <a:t>Génesis 2:18-19, 22-25</a:t>
            </a:r>
            <a:endParaRPr lang="es-ES_tradnl">
              <a:latin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b="1">
                <a:latin typeface="Times New Roman" pitchFamily="18" charset="0"/>
              </a:rPr>
              <a:t>-“le haré ayuda idónea...la trajo a Adán” -- Dios sabe cuál compañero/a sería el mejor para cada uno.... y tenemos que:</a:t>
            </a:r>
          </a:p>
          <a:p>
            <a:pPr marL="609600" indent="-609600">
              <a:lnSpc>
                <a:spcPct val="90000"/>
              </a:lnSpc>
              <a:buFontTx/>
              <a:buAutoNum type="arabicParenBoth"/>
            </a:pPr>
            <a:r>
              <a:rPr lang="es-ES_tradnl" b="1">
                <a:latin typeface="Times New Roman" pitchFamily="18" charset="0"/>
              </a:rPr>
              <a:t>ser paciente y sumiso para esperarlo </a:t>
            </a:r>
          </a:p>
          <a:p>
            <a:pPr marL="1371600" lvl="2" indent="-457200">
              <a:lnSpc>
                <a:spcPct val="90000"/>
              </a:lnSpc>
              <a:buFontTx/>
              <a:buAutoNum type="arabicParenBoth"/>
            </a:pPr>
            <a:r>
              <a:rPr lang="es-ES_tradnl" b="1">
                <a:latin typeface="Times New Roman" pitchFamily="18" charset="0"/>
              </a:rPr>
              <a:t>(no escoger al que quiera como en </a:t>
            </a:r>
            <a:r>
              <a:rPr lang="es-ES_tradnl" b="1" i="1">
                <a:latin typeface="Times New Roman" pitchFamily="18" charset="0"/>
              </a:rPr>
              <a:t>Gén. 6:2</a:t>
            </a:r>
            <a:r>
              <a:rPr lang="es-ES_tradnl" b="1">
                <a:latin typeface="Times New Roman" pitchFamily="18" charset="0"/>
              </a:rPr>
              <a:t>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b="1">
                <a:latin typeface="Times New Roman" pitchFamily="18" charset="0"/>
              </a:rPr>
              <a:t>(2) Estar contentos cuando lo provee y creer que </a:t>
            </a:r>
            <a:r>
              <a:rPr lang="es-ES_tradnl" b="1" u="sng">
                <a:latin typeface="Times New Roman" pitchFamily="18" charset="0"/>
              </a:rPr>
              <a:t>El</a:t>
            </a:r>
            <a:r>
              <a:rPr lang="es-ES_tradnl" b="1">
                <a:latin typeface="Times New Roman" pitchFamily="18" charset="0"/>
              </a:rPr>
              <a:t> lo proveyó.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s-ES_tradnl" b="1">
                <a:latin typeface="Times New Roman" pitchFamily="18" charset="0"/>
              </a:rPr>
              <a:t>“de la costilla” – trato como iguales; amar y proteger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latin typeface="Times New Roman" pitchFamily="18" charset="0"/>
              </a:rPr>
              <a:t>“una sola carne”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5400">
                <a:latin typeface="Times New Roman" pitchFamily="18" charset="0"/>
              </a:rPr>
              <a:t>ayuda mutua, sin dañarse; determinar a NO separarse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latin typeface="Times New Roman" pitchFamily="18" charset="0"/>
              </a:rPr>
              <a:t>“deja a padre y madre”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4800">
                <a:latin typeface="Times New Roman" pitchFamily="18" charset="0"/>
              </a:rPr>
              <a:t>dependencia mutua para compartir ideas y quejas</a:t>
            </a:r>
          </a:p>
          <a:p>
            <a:endParaRPr lang="es-ES_tradnl" sz="1600">
              <a:latin typeface="Times New Roman" pitchFamily="18" charset="0"/>
            </a:endParaRPr>
          </a:p>
          <a:p>
            <a:r>
              <a:rPr lang="es-ES_tradnl" sz="4400" b="1" i="1" u="sng">
                <a:latin typeface="Times New Roman" pitchFamily="18" charset="0"/>
              </a:rPr>
              <a:t>Gen. 24:67; Deut. 24:5; </a:t>
            </a:r>
          </a:p>
          <a:p>
            <a:pPr>
              <a:buFontTx/>
              <a:buNone/>
            </a:pPr>
            <a:r>
              <a:rPr lang="es-ES_tradnl" sz="4400" b="1" i="1" u="sng">
                <a:latin typeface="Times New Roman" pitchFamily="18" charset="0"/>
              </a:rPr>
              <a:t>Prov. 5:18; Heb. 13:4-5 </a:t>
            </a:r>
            <a:endParaRPr lang="es-ES_tradnl" sz="4400" b="1" i="1">
              <a:latin typeface="Times New Roman" pitchFamily="18" charset="0"/>
            </a:endParaRPr>
          </a:p>
          <a:p>
            <a:r>
              <a:rPr lang="es-ES_tradnl" sz="4400" b="1" i="1">
                <a:latin typeface="Times New Roman" pitchFamily="18" charset="0"/>
              </a:rPr>
              <a:t>Vivir para regocijar al otro.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u="sng">
                <a:latin typeface="Times New Roman" pitchFamily="18" charset="0"/>
              </a:rPr>
              <a:t>Colosenses 3:18-19; Ef. 5:33; </a:t>
            </a:r>
            <a:br>
              <a:rPr lang="es-ES_tradnl" u="sng">
                <a:latin typeface="Times New Roman" pitchFamily="18" charset="0"/>
              </a:rPr>
            </a:br>
            <a:r>
              <a:rPr lang="es-ES_tradnl" u="sng">
                <a:latin typeface="Times New Roman" pitchFamily="18" charset="0"/>
              </a:rPr>
              <a:t>1ª Ped. 3: 1-7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_tradnl" sz="3600">
                <a:latin typeface="Times New Roman" pitchFamily="18" charset="0"/>
              </a:rPr>
              <a:t>Amor = considerado  y honrar (exaltar);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3600">
                <a:latin typeface="Times New Roman" pitchFamily="18" charset="0"/>
              </a:rPr>
              <a:t>no áspero = “amargado”;  </a:t>
            </a:r>
          </a:p>
          <a:p>
            <a:pPr>
              <a:lnSpc>
                <a:spcPct val="90000"/>
              </a:lnSpc>
            </a:pPr>
            <a:r>
              <a:rPr lang="es-ES_tradnl" sz="3600">
                <a:latin typeface="Times New Roman" pitchFamily="18" charset="0"/>
              </a:rPr>
              <a:t>Sumisión y respeto “como al Señor” con buena actitud</a:t>
            </a:r>
          </a:p>
          <a:p>
            <a:pPr>
              <a:lnSpc>
                <a:spcPct val="90000"/>
              </a:lnSpc>
            </a:pPr>
            <a:r>
              <a:rPr lang="es-ES_tradnl" sz="3600">
                <a:latin typeface="Times New Roman" pitchFamily="18" charset="0"/>
              </a:rPr>
              <a:t>determinado a dejar al otro tener la “última palabra”, </a:t>
            </a:r>
          </a:p>
          <a:p>
            <a:pPr lvl="1">
              <a:lnSpc>
                <a:spcPct val="90000"/>
              </a:lnSpc>
            </a:pPr>
            <a:r>
              <a:rPr lang="es-ES_tradnl" sz="3200">
                <a:latin typeface="Times New Roman" pitchFamily="18" charset="0"/>
              </a:rPr>
              <a:t>recordando que él que lo tenga “tiene mayor condenación” (Sant.3)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u="sng">
                <a:latin typeface="Times New Roman" pitchFamily="18" charset="0"/>
              </a:rPr>
              <a:t>Efesios 4:25-27, 29-32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4800" b="1">
                <a:latin typeface="Times New Roman" pitchFamily="18" charset="0"/>
              </a:rPr>
              <a:t>Comunicación “suave”, razonable y respetuosa sin ira y palabras corrompidas o acusaciones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latin typeface="Times New Roman" pitchFamily="18" charset="0"/>
              </a:rPr>
              <a:t>II. </a:t>
            </a:r>
            <a:r>
              <a:rPr lang="es-ES_tradnl" u="sng">
                <a:latin typeface="Times New Roman" pitchFamily="18" charset="0"/>
              </a:rPr>
              <a:t>Creciendo:  Amor Realista</a:t>
            </a:r>
            <a:r>
              <a:rPr lang="es-ES_tradnl">
                <a:latin typeface="Times New Roman" pitchFamily="18" charset="0"/>
              </a:rPr>
              <a:t>  </a:t>
            </a:r>
            <a:br>
              <a:rPr lang="es-ES_tradnl">
                <a:latin typeface="Times New Roman" pitchFamily="18" charset="0"/>
              </a:rPr>
            </a:br>
            <a:r>
              <a:rPr lang="es-ES_tradnl">
                <a:latin typeface="Times New Roman" pitchFamily="18" charset="0"/>
              </a:rPr>
              <a:t>(3-10 años)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4400" b="1" i="1" u="sng">
                <a:latin typeface="Times New Roman" pitchFamily="18" charset="0"/>
              </a:rPr>
              <a:t>Dificultades</a:t>
            </a:r>
            <a:r>
              <a:rPr lang="es-ES_tradnl" sz="4400" b="1" i="1">
                <a:latin typeface="Times New Roman" pitchFamily="18" charset="0"/>
              </a:rPr>
              <a:t>:   </a:t>
            </a:r>
          </a:p>
          <a:p>
            <a:r>
              <a:rPr lang="es-ES_tradnl" sz="4400" b="1" i="1">
                <a:latin typeface="Times New Roman" pitchFamily="18" charset="0"/>
              </a:rPr>
              <a:t>*  Llegada y crianza de hijos              </a:t>
            </a:r>
          </a:p>
          <a:p>
            <a:r>
              <a:rPr lang="es-ES_tradnl" sz="4400" b="1" i="1">
                <a:latin typeface="Times New Roman" pitchFamily="18" charset="0"/>
              </a:rPr>
              <a:t>*  Problemas financieros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latin typeface="Times New Roman" pitchFamily="18" charset="0"/>
              </a:rPr>
              <a:t>Ejemplos:  Adán, Agar y Ana</a:t>
            </a:r>
            <a:r>
              <a:rPr lang="es-ES_tradnl" u="sng">
                <a:latin typeface="Times New Roman" pitchFamily="18" charset="0"/>
              </a:rPr>
              <a:t> </a:t>
            </a:r>
            <a:r>
              <a:rPr lang="es-ES_tradnl">
                <a:latin typeface="Times New Roman" pitchFamily="18" charset="0"/>
              </a:rPr>
              <a:t>(</a:t>
            </a:r>
            <a:r>
              <a:rPr lang="es-ES_tradnl" u="sng">
                <a:latin typeface="Times New Roman" pitchFamily="18" charset="0"/>
              </a:rPr>
              <a:t>Gen. 1:27; Sal. 127</a:t>
            </a:r>
            <a:r>
              <a:rPr lang="es-ES_tradnl">
                <a:latin typeface="Times New Roman" pitchFamily="18" charset="0"/>
              </a:rPr>
              <a:t>). 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>
                <a:latin typeface="Times New Roman" pitchFamily="18" charset="0"/>
              </a:rPr>
              <a:t>Adán–</a:t>
            </a:r>
            <a:r>
              <a:rPr lang="es-ES_tradnl" u="sng">
                <a:latin typeface="Times New Roman" pitchFamily="18" charset="0"/>
              </a:rPr>
              <a:t>Génesis 4:1-4, 7</a:t>
            </a:r>
            <a:r>
              <a:rPr lang="es-ES_tradnl">
                <a:latin typeface="Times New Roman" pitchFamily="18" charset="0"/>
              </a:rPr>
              <a:t> –Desear que lleguen MUCHOS hijos par criar para DIOS, pues los hijos son de EL</a:t>
            </a:r>
          </a:p>
          <a:p>
            <a:pPr lvl="1"/>
            <a:r>
              <a:rPr lang="es-ES_tradnl">
                <a:latin typeface="Times New Roman" pitchFamily="18" charset="0"/>
              </a:rPr>
              <a:t>(aunque puede ser que Dios tiene un plan para usarnos de otra manera especial si no los da)</a:t>
            </a:r>
          </a:p>
          <a:p>
            <a:r>
              <a:rPr lang="es-ES_tradnl">
                <a:latin typeface="Times New Roman" pitchFamily="18" charset="0"/>
              </a:rPr>
              <a:t>Agar–</a:t>
            </a:r>
            <a:r>
              <a:rPr lang="es-ES_tradnl" u="sng">
                <a:latin typeface="Times New Roman" pitchFamily="18" charset="0"/>
              </a:rPr>
              <a:t>Gén. 21:15-18</a:t>
            </a:r>
            <a:r>
              <a:rPr lang="es-ES_tradnl">
                <a:latin typeface="Times New Roman" pitchFamily="18" charset="0"/>
              </a:rPr>
              <a:t>—Confía en provisión y cuidado del Señor cuando hijos nacen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58</TotalTime>
  <Words>1107</Words>
  <Application>Microsoft Office PowerPoint</Application>
  <PresentationFormat>On-screen Show (4:3)</PresentationFormat>
  <Paragraphs>145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Wingdings</vt:lpstr>
      <vt:lpstr>Times New Roman</vt:lpstr>
      <vt:lpstr>Arial Narrow</vt:lpstr>
      <vt:lpstr>Mountain Top</vt:lpstr>
      <vt:lpstr>Las Etapas del Matrimonio</vt:lpstr>
      <vt:lpstr>I. Comenzando:  Amor Joven  (primeros 2 años)</vt:lpstr>
      <vt:lpstr>Génesis 2:18-19, 22-25</vt:lpstr>
      <vt:lpstr>“una sola carne”</vt:lpstr>
      <vt:lpstr>“deja a padre y madre”</vt:lpstr>
      <vt:lpstr>Colosenses 3:18-19; Ef. 5:33;  1ª Ped. 3: 1-7</vt:lpstr>
      <vt:lpstr>Efesios 4:25-27, 29-32</vt:lpstr>
      <vt:lpstr>II. Creciendo:  Amor Realista   (3-10 años)</vt:lpstr>
      <vt:lpstr>Ejemplos:  Adán, Agar y Ana (Gen. 1:27; Sal. 127).  </vt:lpstr>
      <vt:lpstr>Ana—1ª Samuel 1:8, 10, 27-28</vt:lpstr>
      <vt:lpstr>Criando a ninos pequenos</vt:lpstr>
      <vt:lpstr>PADRES varones</vt:lpstr>
      <vt:lpstr>Criarlos con admoniciones del Señor</vt:lpstr>
      <vt:lpstr>Respeto y el temor de Dios</vt:lpstr>
      <vt:lpstr>III. Confortando y confrontando:  Amor Sacrificante  (11-25 años)</vt:lpstr>
      <vt:lpstr>Gén. 22:6 - Criando a Jóvenes:  Ejemplos: Abraham y Jacob</vt:lpstr>
      <vt:lpstr>Efesios 6:4  --No provocar a ira:  </vt:lpstr>
      <vt:lpstr>Preparando hijos para el matrimonio</vt:lpstr>
      <vt:lpstr>Hijos creciendo</vt:lpstr>
      <vt:lpstr>Gén 31:41—Avances y reajustes de carrera</vt:lpstr>
      <vt:lpstr>PowerPoint Presentation</vt:lpstr>
      <vt:lpstr>1 Ped. 3:6</vt:lpstr>
      <vt:lpstr>Consolando:  Amor renovado  (26-35 años)</vt:lpstr>
      <vt:lpstr>Los nietos</vt:lpstr>
      <vt:lpstr>1ª Timoteo 5:8 - Preparándose para  la jubilación:  </vt:lpstr>
      <vt:lpstr>Concluyendo:  Amor trascendente (36+ años)</vt:lpstr>
      <vt:lpstr>Conviviendo</vt:lpstr>
      <vt:lpstr>Aconsejando a la 3ª y 4ª generaciones</vt:lpstr>
    </vt:vector>
  </TitlesOfParts>
  <Company>IBBA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Etapas del Matrimonio</dc:title>
  <dc:creator>Administrator</dc:creator>
  <cp:lastModifiedBy>Iglesia Biblica Bautista Ant</cp:lastModifiedBy>
  <cp:revision>4</cp:revision>
  <dcterms:created xsi:type="dcterms:W3CDTF">2008-08-19T06:22:57Z</dcterms:created>
  <dcterms:modified xsi:type="dcterms:W3CDTF">2011-08-18T22:36:00Z</dcterms:modified>
</cp:coreProperties>
</file>