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</p:sldMasterIdLst>
  <p:notesMasterIdLst>
    <p:notesMasterId r:id="rId48"/>
  </p:notesMasterIdLst>
  <p:handoutMasterIdLst>
    <p:handoutMasterId r:id="rId49"/>
  </p:handoutMasterIdLst>
  <p:sldIdLst>
    <p:sldId id="276" r:id="rId4"/>
    <p:sldId id="258" r:id="rId5"/>
    <p:sldId id="312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291" r:id="rId14"/>
    <p:sldId id="293" r:id="rId15"/>
    <p:sldId id="310" r:id="rId16"/>
    <p:sldId id="307" r:id="rId17"/>
    <p:sldId id="279" r:id="rId18"/>
    <p:sldId id="280" r:id="rId19"/>
    <p:sldId id="305" r:id="rId20"/>
    <p:sldId id="281" r:id="rId21"/>
    <p:sldId id="284" r:id="rId22"/>
    <p:sldId id="282" r:id="rId23"/>
    <p:sldId id="283" r:id="rId24"/>
    <p:sldId id="292" r:id="rId25"/>
    <p:sldId id="308" r:id="rId26"/>
    <p:sldId id="294" r:id="rId27"/>
    <p:sldId id="306" r:id="rId28"/>
    <p:sldId id="296" r:id="rId29"/>
    <p:sldId id="295" r:id="rId30"/>
    <p:sldId id="309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17" r:id="rId42"/>
    <p:sldId id="313" r:id="rId43"/>
    <p:sldId id="314" r:id="rId44"/>
    <p:sldId id="315" r:id="rId45"/>
    <p:sldId id="316" r:id="rId46"/>
    <p:sldId id="318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8E4E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s-ES_tradnl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s-ES_tradnl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s-ES_tradnl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957D334-A800-4B2B-8682-FC1F7F91ABF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78935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6B7DA98-F6C5-489A-8199-3CA44D7367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781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C486E-9306-44E1-9673-62228A9503F4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ECBB8-56B6-4E0C-928B-1E5C2DC96B90}" type="slidenum">
              <a:rPr lang="en-US"/>
              <a:pPr/>
              <a:t>10</a:t>
            </a:fld>
            <a:endParaRPr lang="en-US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B1BAF3-50D8-4037-B8A8-E1BDA082A171}" type="slidenum">
              <a:rPr lang="en-US"/>
              <a:pPr/>
              <a:t>11</a:t>
            </a:fld>
            <a:endParaRPr lang="en-US"/>
          </a:p>
        </p:txBody>
      </p:sp>
      <p:sp>
        <p:nvSpPr>
          <p:cNvPr id="156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240D0-D5FA-461A-9DDC-84181C1D4CE9}" type="slidenum">
              <a:rPr lang="en-US"/>
              <a:pPr/>
              <a:t>12</a:t>
            </a:fld>
            <a:endParaRPr lang="en-US"/>
          </a:p>
        </p:txBody>
      </p:sp>
      <p:sp>
        <p:nvSpPr>
          <p:cNvPr id="157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6BDA9-3C2A-467C-A46E-3515AAEF58D1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2D214-7FAE-4964-841B-CD9467E55173}" type="slidenum">
              <a:rPr lang="en-US"/>
              <a:pPr/>
              <a:t>14</a:t>
            </a:fld>
            <a:endParaRPr lang="en-US"/>
          </a:p>
        </p:txBody>
      </p:sp>
      <p:sp>
        <p:nvSpPr>
          <p:cNvPr id="159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6C7FCB-E2AB-4CD8-8ECD-4C8FA1DE29D6}" type="slidenum">
              <a:rPr lang="en-US"/>
              <a:pPr/>
              <a:t>15</a:t>
            </a:fld>
            <a:endParaRPr 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88180-CD56-424F-BA4B-232526742191}" type="slidenum">
              <a:rPr lang="en-US"/>
              <a:pPr/>
              <a:t>16</a:t>
            </a:fld>
            <a:endParaRPr 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3511A-FCB6-41B9-85B1-712F0C9BBD7C}" type="slidenum">
              <a:rPr lang="en-US"/>
              <a:pPr/>
              <a:t>17</a:t>
            </a:fld>
            <a:endParaRPr lang="en-US"/>
          </a:p>
        </p:txBody>
      </p:sp>
      <p:sp>
        <p:nvSpPr>
          <p:cNvPr id="160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BD48C-65A1-4A27-9213-602FF27B9BAC}" type="slidenum">
              <a:rPr lang="en-US"/>
              <a:pPr/>
              <a:t>18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B7B21-6ECB-4478-987E-0F8ADE4CD413}" type="slidenum">
              <a:rPr lang="en-US"/>
              <a:pPr/>
              <a:t>19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71DD7D-02B5-4A75-B6AE-F4B58B63BFD0}" type="slidenum">
              <a:rPr lang="en-US"/>
              <a:pPr/>
              <a:t>2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3579B-C89C-4A9E-8919-199F5F0D3A5D}" type="slidenum">
              <a:rPr lang="en-US"/>
              <a:pPr/>
              <a:t>20</a:t>
            </a:fld>
            <a:endParaRPr 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73609-169E-407C-93E0-5F1BB10EBB88}" type="slidenum">
              <a:rPr lang="en-US"/>
              <a:pPr/>
              <a:t>21</a:t>
            </a:fld>
            <a:endParaRPr 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70153-9398-443B-B86A-391CE0CABC85}" type="slidenum">
              <a:rPr lang="en-US"/>
              <a:pPr/>
              <a:t>22</a:t>
            </a:fld>
            <a:endParaRPr lang="en-US"/>
          </a:p>
        </p:txBody>
      </p:sp>
      <p:sp>
        <p:nvSpPr>
          <p:cNvPr id="16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530AD-6061-4F02-A36F-7F5407464D19}" type="slidenum">
              <a:rPr lang="en-US"/>
              <a:pPr/>
              <a:t>23</a:t>
            </a:fld>
            <a:endParaRPr lang="en-US"/>
          </a:p>
        </p:txBody>
      </p:sp>
      <p:sp>
        <p:nvSpPr>
          <p:cNvPr id="162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472A7-1986-4D59-BE90-BB582BF0B661}" type="slidenum">
              <a:rPr lang="en-US"/>
              <a:pPr/>
              <a:t>24</a:t>
            </a:fld>
            <a:endParaRPr lang="en-US"/>
          </a:p>
        </p:txBody>
      </p:sp>
      <p:sp>
        <p:nvSpPr>
          <p:cNvPr id="163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25AFD-E199-4D8C-9252-B1AD8F45DBE9}" type="slidenum">
              <a:rPr lang="en-US"/>
              <a:pPr/>
              <a:t>25</a:t>
            </a:fld>
            <a:endParaRPr lang="en-US"/>
          </a:p>
        </p:txBody>
      </p:sp>
      <p:sp>
        <p:nvSpPr>
          <p:cNvPr id="164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E08C73-DCD8-4987-9AAB-5724C4876DDE}" type="slidenum">
              <a:rPr lang="en-US"/>
              <a:pPr/>
              <a:t>26</a:t>
            </a:fld>
            <a:endParaRPr lang="en-US"/>
          </a:p>
        </p:txBody>
      </p:sp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65E7D-A091-461B-84E3-FF0888984CEE}" type="slidenum">
              <a:rPr lang="en-US"/>
              <a:pPr/>
              <a:t>27</a:t>
            </a:fld>
            <a:endParaRPr lang="en-US"/>
          </a:p>
        </p:txBody>
      </p:sp>
      <p:sp>
        <p:nvSpPr>
          <p:cNvPr id="166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2425B-4768-47AE-B058-9CC27B314F6B}" type="slidenum">
              <a:rPr lang="en-US"/>
              <a:pPr/>
              <a:t>28</a:t>
            </a:fld>
            <a:endParaRPr lang="en-US"/>
          </a:p>
        </p:txBody>
      </p:sp>
      <p:sp>
        <p:nvSpPr>
          <p:cNvPr id="167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66081-8C48-496F-A7E8-02230060AA98}" type="slidenum">
              <a:rPr lang="en-US"/>
              <a:pPr/>
              <a:t>29</a:t>
            </a:fld>
            <a:endParaRPr lang="en-US"/>
          </a:p>
        </p:txBody>
      </p:sp>
      <p:sp>
        <p:nvSpPr>
          <p:cNvPr id="219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4869E-CA64-4BC6-B474-E61D69F45259}" type="slidenum">
              <a:rPr lang="en-US"/>
              <a:pPr/>
              <a:t>3</a:t>
            </a:fld>
            <a:endParaRPr lang="en-US"/>
          </a:p>
        </p:txBody>
      </p:sp>
      <p:sp>
        <p:nvSpPr>
          <p:cNvPr id="172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82CED-B9C8-40AB-804D-C22CA2131589}" type="slidenum">
              <a:rPr lang="en-US"/>
              <a:pPr/>
              <a:t>30</a:t>
            </a:fld>
            <a:endParaRPr lang="en-US"/>
          </a:p>
        </p:txBody>
      </p:sp>
      <p:sp>
        <p:nvSpPr>
          <p:cNvPr id="221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FDF66-4976-4F41-87DE-652D22988635}" type="slidenum">
              <a:rPr lang="en-US"/>
              <a:pPr/>
              <a:t>31</a:t>
            </a:fld>
            <a:endParaRPr lang="en-US"/>
          </a:p>
        </p:txBody>
      </p:sp>
      <p:sp>
        <p:nvSpPr>
          <p:cNvPr id="223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ED4D20-E4BB-4D5C-AF0F-69C2693C1E35}" type="slidenum">
              <a:rPr lang="en-US"/>
              <a:pPr/>
              <a:t>32</a:t>
            </a:fld>
            <a:endParaRPr lang="en-US"/>
          </a:p>
        </p:txBody>
      </p:sp>
      <p:sp>
        <p:nvSpPr>
          <p:cNvPr id="225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AD33C3-3B32-46C6-8562-9C835FC9DE67}" type="slidenum">
              <a:rPr lang="en-US"/>
              <a:pPr/>
              <a:t>33</a:t>
            </a:fld>
            <a:endParaRPr lang="en-US"/>
          </a:p>
        </p:txBody>
      </p:sp>
      <p:sp>
        <p:nvSpPr>
          <p:cNvPr id="227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575AD-D1AC-405D-B1B8-119F62F420F2}" type="slidenum">
              <a:rPr lang="en-US"/>
              <a:pPr/>
              <a:t>34</a:t>
            </a:fld>
            <a:endParaRPr lang="en-US"/>
          </a:p>
        </p:txBody>
      </p:sp>
      <p:sp>
        <p:nvSpPr>
          <p:cNvPr id="229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DA702E-E337-4015-883D-47D35CB415F7}" type="slidenum">
              <a:rPr lang="en-US"/>
              <a:pPr/>
              <a:t>35</a:t>
            </a:fld>
            <a:endParaRPr lang="en-US"/>
          </a:p>
        </p:txBody>
      </p:sp>
      <p:sp>
        <p:nvSpPr>
          <p:cNvPr id="231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F79C8-3019-4CA8-B50C-98CC3CFA616F}" type="slidenum">
              <a:rPr lang="en-US"/>
              <a:pPr/>
              <a:t>36</a:t>
            </a:fld>
            <a:endParaRPr lang="en-US"/>
          </a:p>
        </p:txBody>
      </p:sp>
      <p:sp>
        <p:nvSpPr>
          <p:cNvPr id="233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839D4-0486-4132-8210-AEEDE480362F}" type="slidenum">
              <a:rPr lang="en-US"/>
              <a:pPr/>
              <a:t>37</a:t>
            </a:fld>
            <a:endParaRPr lang="en-US"/>
          </a:p>
        </p:txBody>
      </p:sp>
      <p:sp>
        <p:nvSpPr>
          <p:cNvPr id="235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E3C96D-599C-49DE-933D-E9C68BA954FA}" type="slidenum">
              <a:rPr lang="en-US"/>
              <a:pPr/>
              <a:t>38</a:t>
            </a:fld>
            <a:endParaRPr lang="en-US"/>
          </a:p>
        </p:txBody>
      </p:sp>
      <p:sp>
        <p:nvSpPr>
          <p:cNvPr id="237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1E583-0833-42A1-BDC5-BC2947AC085B}" type="slidenum">
              <a:rPr lang="en-US"/>
              <a:pPr/>
              <a:t>39</a:t>
            </a:fld>
            <a:endParaRPr lang="en-US"/>
          </a:p>
        </p:txBody>
      </p:sp>
      <p:sp>
        <p:nvSpPr>
          <p:cNvPr id="194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982A84-7489-41A8-87D3-62B73E07652E}" type="slidenum">
              <a:rPr lang="en-US"/>
              <a:pPr/>
              <a:t>4</a:t>
            </a:fld>
            <a:endParaRPr lang="en-U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4C2DC3-E110-4DE3-8662-2DE467DEEB1B}" type="slidenum">
              <a:rPr lang="en-US"/>
              <a:pPr/>
              <a:t>40</a:t>
            </a:fld>
            <a:endParaRPr lang="en-US"/>
          </a:p>
        </p:txBody>
      </p:sp>
      <p:sp>
        <p:nvSpPr>
          <p:cNvPr id="186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2E027-0DC1-438B-9075-8089D18A5DFA}" type="slidenum">
              <a:rPr lang="en-US"/>
              <a:pPr/>
              <a:t>41</a:t>
            </a:fld>
            <a:endParaRPr lang="en-US"/>
          </a:p>
        </p:txBody>
      </p:sp>
      <p:sp>
        <p:nvSpPr>
          <p:cNvPr id="188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35FF3-F418-4A59-A0CD-0A403549F6CD}" type="slidenum">
              <a:rPr lang="en-US"/>
              <a:pPr/>
              <a:t>42</a:t>
            </a:fld>
            <a:endParaRPr lang="en-US"/>
          </a:p>
        </p:txBody>
      </p:sp>
      <p:sp>
        <p:nvSpPr>
          <p:cNvPr id="190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39112B-28E0-4788-A851-66DB63F452DD}" type="slidenum">
              <a:rPr lang="en-US"/>
              <a:pPr/>
              <a:t>43</a:t>
            </a:fld>
            <a:endParaRPr lang="en-US"/>
          </a:p>
        </p:txBody>
      </p:sp>
      <p:sp>
        <p:nvSpPr>
          <p:cNvPr id="192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8CBBC-CFBD-458A-9015-25A0D35FE082}" type="slidenum">
              <a:rPr lang="en-US"/>
              <a:pPr/>
              <a:t>44</a:t>
            </a:fld>
            <a:endParaRPr lang="en-US"/>
          </a:p>
        </p:txBody>
      </p:sp>
      <p:sp>
        <p:nvSpPr>
          <p:cNvPr id="196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EBF5B-DC37-4E00-87DC-EAEF86B63613}" type="slidenum">
              <a:rPr lang="en-US"/>
              <a:pPr/>
              <a:t>5</a:t>
            </a:fld>
            <a:endParaRPr lang="en-US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F9807-76C8-4E8E-9A68-D8A1318F4F9D}" type="slidenum">
              <a:rPr lang="en-US"/>
              <a:pPr/>
              <a:t>6</a:t>
            </a:fld>
            <a:endParaRPr lang="en-US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BE508-2FA3-43A8-B23E-46BCAED6BA6E}" type="slidenum">
              <a:rPr lang="en-US"/>
              <a:pPr/>
              <a:t>7</a:t>
            </a:fld>
            <a:endParaRPr lang="en-US"/>
          </a:p>
        </p:txBody>
      </p:sp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AD457D-66E4-4640-90D4-5C12971A1D21}" type="slidenum">
              <a:rPr lang="en-US"/>
              <a:pPr/>
              <a:t>8</a:t>
            </a:fld>
            <a:endParaRPr lang="en-US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A9CE0-5026-4DAB-9632-3DDD98B4BA7A}" type="slidenum">
              <a:rPr lang="en-US"/>
              <a:pPr/>
              <a:t>9</a:t>
            </a:fld>
            <a:endParaRPr lang="en-US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710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s-ES_tradnl"/>
            </a:p>
          </p:txBody>
        </p:sp>
        <p:sp>
          <p:nvSpPr>
            <p:cNvPr id="4710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s-ES_tradnl"/>
            </a:p>
          </p:txBody>
        </p:sp>
        <p:sp>
          <p:nvSpPr>
            <p:cNvPr id="4710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s-ES_tradnl"/>
            </a:p>
          </p:txBody>
        </p:sp>
        <p:grpSp>
          <p:nvGrpSpPr>
            <p:cNvPr id="47110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711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711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711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711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11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711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117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118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119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120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712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712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2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2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2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2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2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2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2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47130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47131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32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33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34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35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36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37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38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39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0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1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2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3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4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5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6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7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8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149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4715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s-ES_tradnl"/>
            </a:p>
          </p:txBody>
        </p:sp>
        <p:sp>
          <p:nvSpPr>
            <p:cNvPr id="4715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kumimoji="1" lang="es-ES_tradnl"/>
            </a:p>
          </p:txBody>
        </p:sp>
      </p:grpSp>
      <p:sp>
        <p:nvSpPr>
          <p:cNvPr id="47161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62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7163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7164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7165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26749AA-9F8C-47C9-802A-C0B5BFDC31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6A942-84DD-4736-AF92-5A02226369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4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DBD52-3039-46D4-95FA-97BB1EA141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0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88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A7D87150-6A07-4EDA-BD87-858B7F4F526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69E47-9F18-430C-A36E-42A0969108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97270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239B6-635A-4216-8EAD-A6A08DEC14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08058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C6A3F-5020-4E92-9F2C-3569A36270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257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C1994-8901-422F-BFD7-31E5D6CAF8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40300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E073F-7C95-427C-9BEC-02CFCE1B2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05800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EE38F-CFED-4F5F-BEE2-5B96576A83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72023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645BD-5B8F-4A63-AF14-70C459E46C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9684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E7122-4C89-4B98-BE7F-8345F0CA1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42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955CD-8FC6-4A93-800B-B53327739E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19521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C5D49-25C2-401C-A2AC-C01A175D07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0532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15FF3-4E6E-4A01-A729-BD6FECCA34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9707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14438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01F122-A2FF-4281-9B91-2D9BE014AD68}" type="slidenum">
              <a:rPr lang="es-ES_tradnl"/>
              <a:pPr/>
              <a:t>‹#›</a:t>
            </a:fld>
            <a:endParaRPr lang="es-ES_tradnl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24334-27A4-4A41-AD44-D0C83CCD41DB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9027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7E4F5-AE9A-46B9-9A9B-47B685723713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06760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E6181-5784-4737-B794-9F44342A83C2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01168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4589D-D097-4259-98A0-E2891903843A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14962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F2A69-A2AF-48CD-A70D-D61BAD4F2DE4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124434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769E4-2155-47FD-849A-4F41DD5CAF69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321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F98F2-947B-480C-8F59-88FB760B76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977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9B5D6-5EDD-4B6B-A5A5-A8EA99A873C5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27953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13659-3C9E-4D56-870A-BCEC6D66F3DC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08521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9F391-FDDD-49AE-947A-095C657D7FD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72410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388CD-0A34-4DEA-A679-BEB828A641BC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5284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91692-2E5C-405A-8EFC-25682A5B43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2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CE4BE-3F55-4466-994F-1C5275557D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4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967E0-8FEF-480E-83A7-3C83688FD9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0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F216E-52E6-42AA-9CC1-2E133C6F7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3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2483A-ABB3-497F-8439-5B09B702C3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5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CE9D1-26F0-44BE-9437-BFD0ACAF5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9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608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s-ES_tradnl"/>
            </a:p>
          </p:txBody>
        </p:sp>
        <p:sp>
          <p:nvSpPr>
            <p:cNvPr id="4608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s-ES_tradnl"/>
            </a:p>
          </p:txBody>
        </p:sp>
        <p:sp>
          <p:nvSpPr>
            <p:cNvPr id="4608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s-ES_tradnl"/>
            </a:p>
          </p:txBody>
        </p:sp>
        <p:grpSp>
          <p:nvGrpSpPr>
            <p:cNvPr id="46086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608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608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608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609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09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609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093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094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095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096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09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6098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099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00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01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02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03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04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05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46106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4610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0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0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1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2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2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2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2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2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12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4612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s-ES_tradnl"/>
            </a:p>
          </p:txBody>
        </p:sp>
        <p:sp>
          <p:nvSpPr>
            <p:cNvPr id="4613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kumimoji="1" lang="es-ES_tradnl"/>
            </a:p>
          </p:txBody>
        </p:sp>
      </p:grpSp>
      <p:sp>
        <p:nvSpPr>
          <p:cNvPr id="4613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613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139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46140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46141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6739F55-4875-477C-9DD3-E0836219E6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58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12185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s-ES_tradnl"/>
            </a:p>
          </p:txBody>
        </p:sp>
        <p:pic>
          <p:nvPicPr>
            <p:cNvPr id="121860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186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218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218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ADABCBB-DDA2-44DC-8667-C2E2C1721A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84EC924-CBD1-4BC3-A24A-1EF087E46EBF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685800"/>
            <a:ext cx="7386638" cy="5410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600">
                <a:latin typeface="Subway" pitchFamily="2" charset="0"/>
              </a:rPr>
              <a:t>El Tunel del “Amor” moderno</a:t>
            </a: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00200"/>
            <a:ext cx="4171950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77000" cy="2209800"/>
          </a:xfrm>
        </p:spPr>
        <p:txBody>
          <a:bodyPr/>
          <a:lstStyle/>
          <a:p>
            <a:r>
              <a:rPr lang="es-ES">
                <a:latin typeface="Arial Narrow" pitchFamily="34" charset="0"/>
              </a:rPr>
              <a:t>El septimo año cuando la esposa estornuda violentamente con tos y fiebre y tiene la cara blanca.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3048000"/>
            <a:ext cx="6400800" cy="3048000"/>
          </a:xfrm>
        </p:spPr>
        <p:txBody>
          <a:bodyPr/>
          <a:lstStyle/>
          <a:p>
            <a:r>
              <a:rPr lang="es-ES">
                <a:latin typeface="Arial Narrow" pitchFamily="34" charset="0"/>
              </a:rPr>
              <a:t>El esposo dice:  Oye, vieja, deje de estornudar y toser de una vez.  Me vas a darme a mí la pulmonía.  A lo mejor debo ir a la casa de mi amigo para no enfermarme.  Adios.</a:t>
            </a:r>
            <a:endParaRPr lang="en-US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600200"/>
            <a:ext cx="7386638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_tradnl" sz="3600" b="1">
                <a:solidFill>
                  <a:srgbClr val="FFFFFF"/>
                </a:solidFill>
              </a:rPr>
              <a:t>¿Por que tratamos de demostar amor pero el otro no “siente” amado?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_tradnl" sz="3600" b="1">
              <a:solidFill>
                <a:srgbClr val="FFFF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s-ES_tradnl" sz="3600" b="1">
                <a:solidFill>
                  <a:srgbClr val="FFFFFF"/>
                </a:solidFill>
              </a:rPr>
              <a:t>Hombres y mujeres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s-ES_tradnl" sz="3600" b="1">
                <a:solidFill>
                  <a:srgbClr val="FFFFFF"/>
                </a:solidFill>
              </a:rPr>
              <a:t>HABLAMOS DIFERENTES “LENGUAJES” de Amor</a:t>
            </a:r>
          </a:p>
          <a:p>
            <a:pPr>
              <a:lnSpc>
                <a:spcPct val="80000"/>
              </a:lnSpc>
            </a:pPr>
            <a:endParaRPr lang="es-ES_tradnl" sz="1600" b="1">
              <a:solidFill>
                <a:srgbClr val="FFFFFF"/>
              </a:solidFill>
            </a:endParaRPr>
          </a:p>
          <a:p>
            <a:pPr>
              <a:lnSpc>
                <a:spcPct val="80000"/>
              </a:lnSpc>
            </a:pPr>
            <a:r>
              <a:rPr lang="es-ES_tradnl" sz="3600" b="1">
                <a:solidFill>
                  <a:srgbClr val="FFFFFF"/>
                </a:solidFill>
              </a:rPr>
              <a:t>pero tienen que entenderse</a:t>
            </a: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477125" cy="1143000"/>
          </a:xfrm>
        </p:spPr>
        <p:txBody>
          <a:bodyPr/>
          <a:lstStyle/>
          <a:p>
            <a:r>
              <a:rPr lang="es-ES_tradnl" sz="4400" b="1">
                <a:solidFill>
                  <a:srgbClr val="FFFFFF"/>
                </a:solidFill>
              </a:rPr>
              <a:t>LAS LENGUAS DE AMOR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/>
              <a:t>Expresiones y evidencias de AMOR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447800"/>
            <a:ext cx="7585075" cy="5181600"/>
          </a:xfrm>
        </p:spPr>
        <p:txBody>
          <a:bodyPr/>
          <a:lstStyle/>
          <a:p>
            <a:r>
              <a:rPr lang="es-ES_tradnl">
                <a:solidFill>
                  <a:srgbClr val="FFFFFF"/>
                </a:solidFill>
              </a:rPr>
              <a:t>RESPETO y Honra -Ef 5:33; 1 Ped 3:7</a:t>
            </a:r>
          </a:p>
          <a:p>
            <a:r>
              <a:rPr lang="es-ES_tradnl">
                <a:solidFill>
                  <a:srgbClr val="FFFFFF"/>
                </a:solidFill>
              </a:rPr>
              <a:t>Ternura y paciencia con comprension</a:t>
            </a:r>
          </a:p>
          <a:p>
            <a:r>
              <a:rPr lang="es-ES_tradnl">
                <a:solidFill>
                  <a:srgbClr val="FFFFFF"/>
                </a:solidFill>
              </a:rPr>
              <a:t>Perdona y pide perdón</a:t>
            </a:r>
          </a:p>
          <a:p>
            <a:r>
              <a:rPr lang="es-ES_tradnl">
                <a:solidFill>
                  <a:srgbClr val="FFFFFF"/>
                </a:solidFill>
              </a:rPr>
              <a:t>Confianza en el otro-respeto y aprecio</a:t>
            </a:r>
          </a:p>
          <a:p>
            <a:r>
              <a:rPr lang="es-ES_tradnl">
                <a:solidFill>
                  <a:srgbClr val="FFFFFF"/>
                </a:solidFill>
              </a:rPr>
              <a:t>Fidelidad y lealtad</a:t>
            </a:r>
          </a:p>
          <a:p>
            <a:r>
              <a:rPr lang="es-ES_tradnl">
                <a:solidFill>
                  <a:srgbClr val="FFFFFF"/>
                </a:solidFill>
              </a:rPr>
              <a:t>Comunicación abierta con interes</a:t>
            </a:r>
          </a:p>
          <a:p>
            <a:r>
              <a:rPr lang="es-ES_tradnl">
                <a:solidFill>
                  <a:srgbClr val="FFFFFF"/>
                </a:solidFill>
              </a:rPr>
              <a:t>Aprende lo que son sus necesidades y deseos —se sacrifica para suplirlos.</a:t>
            </a:r>
          </a:p>
          <a:p>
            <a:r>
              <a:rPr lang="es-ES_tradnl">
                <a:solidFill>
                  <a:srgbClr val="FFFFFF"/>
                </a:solidFill>
              </a:rPr>
              <a:t>Anima y ayuda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rgbClr val="FFFFFF"/>
                </a:solidFill>
              </a:rPr>
              <a:t>Mandato</a:t>
            </a:r>
            <a:r>
              <a:rPr lang="es-ES"/>
              <a:t> de “Amar y Respetar”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508875" cy="4497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4000">
                <a:solidFill>
                  <a:srgbClr val="FFFFFF"/>
                </a:solidFill>
                <a:latin typeface="Arial Black" pitchFamily="34" charset="0"/>
              </a:rPr>
              <a:t>Cada uno es responsable a obedecer a Dios y cumplir con SUS propios deberes </a:t>
            </a:r>
          </a:p>
          <a:p>
            <a:pPr lvl="1">
              <a:lnSpc>
                <a:spcPct val="90000"/>
              </a:lnSpc>
            </a:pPr>
            <a:r>
              <a:rPr lang="es-ES" sz="3600">
                <a:solidFill>
                  <a:srgbClr val="FFFFFF"/>
                </a:solidFill>
                <a:latin typeface="Arial Black" pitchFamily="34" charset="0"/>
              </a:rPr>
              <a:t>– </a:t>
            </a:r>
            <a:r>
              <a:rPr lang="es-ES" sz="4000" u="sng">
                <a:solidFill>
                  <a:srgbClr val="F8E4E4"/>
                </a:solidFill>
                <a:latin typeface="Arial Black" pitchFamily="34" charset="0"/>
              </a:rPr>
              <a:t>si el otro cumple con los suyos o no</a:t>
            </a:r>
            <a:r>
              <a:rPr lang="es-ES" sz="3600">
                <a:solidFill>
                  <a:srgbClr val="FFFFFF"/>
                </a:solidFill>
                <a:latin typeface="Arial Black" pitchFamily="34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s-ES" sz="3600">
                <a:solidFill>
                  <a:srgbClr val="FFFFFF"/>
                </a:solidFill>
                <a:latin typeface="Arial Black" pitchFamily="34" charset="0"/>
              </a:rPr>
              <a:t>Rom. 14:12; Jn. 21:22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965950" cy="2057400"/>
          </a:xfrm>
        </p:spPr>
        <p:txBody>
          <a:bodyPr/>
          <a:lstStyle/>
          <a:p>
            <a:pPr algn="ctr"/>
            <a:r>
              <a:rPr lang="es-ES_tradnl" sz="6600" b="1">
                <a:solidFill>
                  <a:srgbClr val="F8E4E4"/>
                </a:solidFill>
              </a:rPr>
              <a:t>Las 5 lenguajes de AMOR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590800"/>
            <a:ext cx="5640388" cy="3657600"/>
          </a:xfrm>
        </p:spPr>
        <p:txBody>
          <a:bodyPr/>
          <a:lstStyle/>
          <a:p>
            <a:pPr algn="l"/>
            <a:r>
              <a:rPr lang="es-ES_tradnl" sz="4000" b="1"/>
              <a:t>P</a:t>
            </a:r>
            <a:r>
              <a:rPr lang="es-ES_tradnl" sz="4000" b="1">
                <a:solidFill>
                  <a:srgbClr val="FFFFFF"/>
                </a:solidFill>
              </a:rPr>
              <a:t>alabras de animo</a:t>
            </a:r>
          </a:p>
          <a:p>
            <a:pPr algn="l"/>
            <a:r>
              <a:rPr lang="es-ES_tradnl" sz="4000" b="1"/>
              <a:t>A</a:t>
            </a:r>
            <a:r>
              <a:rPr lang="es-ES_tradnl" sz="4000" b="1">
                <a:solidFill>
                  <a:srgbClr val="FFFFFF"/>
                </a:solidFill>
              </a:rPr>
              <a:t>yuda</a:t>
            </a:r>
          </a:p>
          <a:p>
            <a:pPr algn="l"/>
            <a:r>
              <a:rPr lang="es-ES_tradnl" sz="4000" b="1"/>
              <a:t>R</a:t>
            </a:r>
            <a:r>
              <a:rPr lang="es-ES_tradnl" sz="4000" b="1">
                <a:solidFill>
                  <a:srgbClr val="FFFFFF"/>
                </a:solidFill>
              </a:rPr>
              <a:t>egalos </a:t>
            </a:r>
          </a:p>
          <a:p>
            <a:pPr algn="l"/>
            <a:r>
              <a:rPr lang="es-ES_tradnl" sz="4000" b="1"/>
              <a:t>T</a:t>
            </a:r>
            <a:r>
              <a:rPr lang="es-ES_tradnl" sz="4000" b="1">
                <a:solidFill>
                  <a:srgbClr val="FFFFFF"/>
                </a:solidFill>
              </a:rPr>
              <a:t>oques</a:t>
            </a:r>
          </a:p>
          <a:p>
            <a:pPr algn="l"/>
            <a:r>
              <a:rPr lang="es-ES_tradnl" sz="4000" b="1"/>
              <a:t>E</a:t>
            </a:r>
            <a:r>
              <a:rPr lang="es-ES_tradnl" sz="4000" b="1">
                <a:solidFill>
                  <a:srgbClr val="FFFFFF"/>
                </a:solidFill>
              </a:rPr>
              <a:t>scuchar y conversar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705725" cy="1449387"/>
          </a:xfrm>
        </p:spPr>
        <p:txBody>
          <a:bodyPr/>
          <a:lstStyle/>
          <a:p>
            <a:r>
              <a:rPr lang="en-US" sz="3600">
                <a:solidFill>
                  <a:srgbClr val="FFFFFF"/>
                </a:solidFill>
              </a:rPr>
              <a:t>El Lenguaje comprendido y preferido para “hablar” depende del individuo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7848600" cy="4725988"/>
          </a:xfrm>
        </p:spPr>
        <p:txBody>
          <a:bodyPr/>
          <a:lstStyle/>
          <a:p>
            <a:r>
              <a:rPr lang="es-ES_tradnl" b="1">
                <a:solidFill>
                  <a:srgbClr val="FFFFFF"/>
                </a:solidFill>
              </a:rPr>
              <a:t>Factores de determinan el “lenguaje de amor” preferido:</a:t>
            </a:r>
          </a:p>
          <a:p>
            <a:pPr lvl="1"/>
            <a:r>
              <a:rPr lang="es-ES_tradnl" b="1">
                <a:solidFill>
                  <a:srgbClr val="FFFFFF"/>
                </a:solidFill>
              </a:rPr>
              <a:t>Expresiones en la familia y la cultura de su región (si los padres, tíos, vecinos le abrazan o se besan, etc.)</a:t>
            </a:r>
          </a:p>
          <a:p>
            <a:pPr lvl="1"/>
            <a:r>
              <a:rPr lang="es-ES_tradnl" b="1">
                <a:solidFill>
                  <a:srgbClr val="FFFFFF"/>
                </a:solidFill>
              </a:rPr>
              <a:t>Temperamentos</a:t>
            </a:r>
          </a:p>
          <a:p>
            <a:pPr lvl="1"/>
            <a:r>
              <a:rPr lang="es-ES_tradnl" b="1">
                <a:solidFill>
                  <a:srgbClr val="FFFFFF"/>
                </a:solidFill>
              </a:rPr>
              <a:t>Dones espirituales</a:t>
            </a:r>
          </a:p>
          <a:p>
            <a:pPr lvl="1"/>
            <a:r>
              <a:rPr lang="es-ES_tradnl" b="1">
                <a:solidFill>
                  <a:srgbClr val="FFFFFF"/>
                </a:solidFill>
              </a:rPr>
              <a:t>Dama </a:t>
            </a:r>
            <a:r>
              <a:rPr lang="es-ES_tradnl" sz="2400" b="1">
                <a:solidFill>
                  <a:srgbClr val="FFFFFF"/>
                </a:solidFill>
              </a:rPr>
              <a:t>(normalmente mas emocional)</a:t>
            </a:r>
          </a:p>
          <a:p>
            <a:pPr lvl="1"/>
            <a:r>
              <a:rPr lang="es-ES_tradnl" b="1">
                <a:solidFill>
                  <a:srgbClr val="FFFFFF"/>
                </a:solidFill>
              </a:rPr>
              <a:t>Varón </a:t>
            </a:r>
            <a:r>
              <a:rPr lang="es-ES_tradnl" sz="2400" b="1">
                <a:solidFill>
                  <a:srgbClr val="FFFFFF"/>
                </a:solidFill>
              </a:rPr>
              <a:t>(normalmente mas físico)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/>
              <a:t>P –</a:t>
            </a:r>
            <a:r>
              <a:rPr lang="en-US" sz="4400" b="1">
                <a:solidFill>
                  <a:srgbClr val="FFFFFF"/>
                </a:solidFill>
              </a:rPr>
              <a:t>PALABRAS de aprecio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5400" b="1">
                <a:solidFill>
                  <a:srgbClr val="F8E4E4"/>
                </a:solidFill>
              </a:rPr>
              <a:t>Palabras de animo y aprecio, afección y respeto</a:t>
            </a:r>
          </a:p>
          <a:p>
            <a:endParaRPr lang="es-ES_tradnl" sz="4000">
              <a:solidFill>
                <a:srgbClr val="F8E4E4"/>
              </a:solidFill>
            </a:endParaRPr>
          </a:p>
          <a:p>
            <a:r>
              <a:rPr lang="es-ES_tradnl" sz="4000">
                <a:solidFill>
                  <a:srgbClr val="F8E4E4"/>
                </a:solidFill>
              </a:rPr>
              <a:t>Mat 25:21; Ef 4:29; Heb 10:24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8" name="Picture 4" descr="He needs her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77724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/>
              <a:t>La ayuda idonea – que completa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/>
              <a:t>A – </a:t>
            </a:r>
            <a:r>
              <a:rPr lang="en-US" sz="4400" b="1">
                <a:solidFill>
                  <a:srgbClr val="FFFFFF"/>
                </a:solidFill>
              </a:rPr>
              <a:t>AYUDA Y SERVICIO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98613"/>
            <a:ext cx="8153400" cy="5030787"/>
          </a:xfrm>
        </p:spPr>
        <p:txBody>
          <a:bodyPr/>
          <a:lstStyle/>
          <a:p>
            <a:r>
              <a:rPr lang="en-US" sz="4000" b="1">
                <a:solidFill>
                  <a:srgbClr val="FFFFFF"/>
                </a:solidFill>
              </a:rPr>
              <a:t>Marcos 10:45; 16:20</a:t>
            </a:r>
          </a:p>
          <a:p>
            <a:pPr lvl="1"/>
            <a:r>
              <a:rPr lang="en-US" sz="3600" b="1">
                <a:solidFill>
                  <a:srgbClr val="FFFFFF"/>
                </a:solidFill>
              </a:rPr>
              <a:t>El Hijo del Hombre vino a servir…no ser servido</a:t>
            </a:r>
          </a:p>
          <a:p>
            <a:endParaRPr lang="en-US" sz="1800" b="1">
              <a:solidFill>
                <a:srgbClr val="FFFFFF"/>
              </a:solidFill>
            </a:endParaRPr>
          </a:p>
          <a:p>
            <a:r>
              <a:rPr lang="en-US" sz="4000" b="1">
                <a:solidFill>
                  <a:srgbClr val="FFFFFF"/>
                </a:solidFill>
              </a:rPr>
              <a:t>Marcos 1:31 – Le deja la fiebre y le servia </a:t>
            </a:r>
          </a:p>
          <a:p>
            <a:pPr lvl="1"/>
            <a:r>
              <a:rPr lang="en-US" sz="3600" b="1">
                <a:solidFill>
                  <a:srgbClr val="FFFFFF"/>
                </a:solidFill>
              </a:rPr>
              <a:t>Hechos 9:36 </a:t>
            </a:r>
            <a:r>
              <a:rPr lang="en-US" sz="3200" b="1">
                <a:solidFill>
                  <a:srgbClr val="FFFFFF"/>
                </a:solidFill>
              </a:rPr>
              <a:t>(Dorcas amada)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/>
              <a:t>R – </a:t>
            </a:r>
            <a:r>
              <a:rPr lang="en-US" sz="4400" b="1">
                <a:solidFill>
                  <a:srgbClr val="FFFFFF"/>
                </a:solidFill>
              </a:rPr>
              <a:t>REGALOS</a:t>
            </a:r>
            <a:r>
              <a:rPr lang="en-US" sz="2800" b="1"/>
              <a:t> </a:t>
            </a:r>
            <a:br>
              <a:rPr lang="en-US" sz="2800" b="1"/>
            </a:br>
            <a:r>
              <a:rPr lang="en-US" sz="2800" b="1">
                <a:solidFill>
                  <a:srgbClr val="FFFFFF"/>
                </a:solidFill>
              </a:rPr>
              <a:t>(Jn. 3:16; Rom. 6:23)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371600"/>
            <a:ext cx="7386638" cy="4724400"/>
          </a:xfrm>
        </p:spPr>
        <p:txBody>
          <a:bodyPr/>
          <a:lstStyle/>
          <a:p>
            <a:r>
              <a:rPr lang="en-US" sz="4000" b="1">
                <a:solidFill>
                  <a:srgbClr val="FFFFFF"/>
                </a:solidFill>
              </a:rPr>
              <a:t>Dar regalitos</a:t>
            </a:r>
            <a:r>
              <a:rPr lang="en-US" b="1">
                <a:solidFill>
                  <a:srgbClr val="FFFFFF"/>
                </a:solidFill>
              </a:rPr>
              <a:t> </a:t>
            </a:r>
          </a:p>
          <a:p>
            <a:pPr lvl="1"/>
            <a:r>
              <a:rPr lang="en-US" b="1">
                <a:solidFill>
                  <a:srgbClr val="FFFFFF"/>
                </a:solidFill>
              </a:rPr>
              <a:t>(PEQUENOS regalitos de sorpresa significan mas – muestran que usted piensa en la persona durante el dia.)</a:t>
            </a:r>
          </a:p>
          <a:p>
            <a:endParaRPr lang="en-US" b="1">
              <a:solidFill>
                <a:srgbClr val="FFFFFF"/>
              </a:solidFill>
            </a:endParaRPr>
          </a:p>
          <a:p>
            <a:r>
              <a:rPr lang="en-US" sz="3600" b="1">
                <a:solidFill>
                  <a:srgbClr val="FFFFFF"/>
                </a:solidFill>
              </a:rPr>
              <a:t>No simpre costosos </a:t>
            </a:r>
            <a:r>
              <a:rPr lang="en-US" b="1">
                <a:solidFill>
                  <a:srgbClr val="FFFFFF"/>
                </a:solidFill>
              </a:rPr>
              <a:t>(de dinero)</a:t>
            </a:r>
          </a:p>
          <a:p>
            <a:pPr lvl="1"/>
            <a:r>
              <a:rPr lang="en-US" sz="2000" b="1">
                <a:solidFill>
                  <a:srgbClr val="FFFFFF"/>
                </a:solidFill>
              </a:rPr>
              <a:t>(puede ser un caramelo preferido o una flor silvestre) –</a:t>
            </a:r>
            <a:r>
              <a:rPr lang="en-US" b="1">
                <a:solidFill>
                  <a:srgbClr val="FFFFFF"/>
                </a:solidFill>
              </a:rPr>
              <a:t> </a:t>
            </a:r>
            <a:r>
              <a:rPr lang="en-US" sz="3200" b="1" i="1">
                <a:solidFill>
                  <a:srgbClr val="FFFFFF"/>
                </a:solidFill>
              </a:rPr>
              <a:t>pero tiene que ser escogido especialmente para la esposa.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 u="sng">
                <a:solidFill>
                  <a:srgbClr val="FFFFFF"/>
                </a:solidFill>
                <a:latin typeface="Arial Narrow" pitchFamily="34" charset="0"/>
              </a:rPr>
              <a:t>I.  LA PREEMINENCIA DEL AMOR  13:1-3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432675" cy="50307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FFFF"/>
                </a:solidFill>
              </a:rPr>
              <a:t>Si yo hablase lenguas humanas y angélicas, y no tengo a </a:t>
            </a:r>
            <a:r>
              <a:rPr lang="en-US" sz="2800" b="1" u="sng">
                <a:solidFill>
                  <a:srgbClr val="FFFFFF"/>
                </a:solidFill>
              </a:rPr>
              <a:t>CRISTO</a:t>
            </a:r>
            <a:r>
              <a:rPr lang="en-US" sz="2800" b="1">
                <a:solidFill>
                  <a:srgbClr val="FFFFFF"/>
                </a:solidFill>
              </a:rPr>
              <a:t>, vengo a ser como metal que resuena, o címbalo que retiñe.  Y si tuviese profecía, y entendiese todos los misterios y toda ciencia, y si tuviese toda la fe, de tal manera que trasladase los montes, y no tengo a </a:t>
            </a:r>
            <a:r>
              <a:rPr lang="en-US" sz="2800" b="1" u="sng">
                <a:solidFill>
                  <a:srgbClr val="FFFFFF"/>
                </a:solidFill>
              </a:rPr>
              <a:t>CRISTO</a:t>
            </a:r>
            <a:r>
              <a:rPr lang="en-US" sz="2800" b="1">
                <a:solidFill>
                  <a:srgbClr val="FFFFFF"/>
                </a:solidFill>
              </a:rPr>
              <a:t>, nada soy.  Y si repartiese todos mis bienes para dar de comer a los pobres, y si entregase mi cuerpo para ser quemado, y no tengo a </a:t>
            </a:r>
            <a:r>
              <a:rPr lang="en-US" sz="2800" b="1" u="sng">
                <a:solidFill>
                  <a:srgbClr val="FFFFFF"/>
                </a:solidFill>
              </a:rPr>
              <a:t>CRISTO</a:t>
            </a:r>
            <a:r>
              <a:rPr lang="en-US" sz="2800" b="1">
                <a:solidFill>
                  <a:srgbClr val="FFFFFF"/>
                </a:solidFill>
              </a:rPr>
              <a:t>, de nada me sirve.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/>
              <a:t>T – </a:t>
            </a:r>
            <a:r>
              <a:rPr lang="en-US" sz="4800" b="1">
                <a:solidFill>
                  <a:srgbClr val="FFFFFF"/>
                </a:solidFill>
              </a:rPr>
              <a:t>TOQUES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98613"/>
            <a:ext cx="8153400" cy="44973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800" b="1">
                <a:solidFill>
                  <a:srgbClr val="FFFFFF"/>
                </a:solidFill>
              </a:rPr>
              <a:t>Toques o Abrazos de animo, aliento, cari</a:t>
            </a:r>
            <a:r>
              <a:rPr lang="en-US" sz="4800" b="1">
                <a:solidFill>
                  <a:srgbClr val="FFFFFF"/>
                </a:solidFill>
                <a:cs typeface="Arial" charset="0"/>
              </a:rPr>
              <a:t>ñ</a:t>
            </a:r>
            <a:r>
              <a:rPr lang="en-US" sz="4800" b="1">
                <a:solidFill>
                  <a:srgbClr val="FFFFFF"/>
                </a:solidFill>
              </a:rPr>
              <a:t>o, y “sanidad” emocional o fisico</a:t>
            </a:r>
            <a:r>
              <a:rPr lang="en-US" sz="4000" b="1">
                <a:solidFill>
                  <a:srgbClr val="FFFFFF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5400" b="1">
                <a:solidFill>
                  <a:srgbClr val="FFFFFF"/>
                </a:solidFill>
              </a:rPr>
              <a:t>Mateo 8:15; 10:16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/>
              <a:t>E – </a:t>
            </a:r>
            <a:r>
              <a:rPr lang="en-US" sz="4800" b="1">
                <a:solidFill>
                  <a:srgbClr val="FFFFFF"/>
                </a:solidFill>
              </a:rPr>
              <a:t>ESCUCHAR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7924800" cy="4497388"/>
          </a:xfrm>
        </p:spPr>
        <p:txBody>
          <a:bodyPr/>
          <a:lstStyle/>
          <a:p>
            <a:pPr>
              <a:buFontTx/>
              <a:buNone/>
            </a:pPr>
            <a:r>
              <a:rPr lang="en-US" sz="4400" b="1">
                <a:solidFill>
                  <a:srgbClr val="FFFFFF"/>
                </a:solidFill>
              </a:rPr>
              <a:t>Toma TIEMPO para </a:t>
            </a:r>
          </a:p>
          <a:p>
            <a:pPr>
              <a:buFontTx/>
              <a:buNone/>
            </a:pPr>
            <a:r>
              <a:rPr lang="en-US" sz="4400" b="1" u="sng">
                <a:solidFill>
                  <a:srgbClr val="FFFFFF"/>
                </a:solidFill>
              </a:rPr>
              <a:t>Escuchar</a:t>
            </a:r>
            <a:r>
              <a:rPr lang="en-US" sz="4400" b="1">
                <a:solidFill>
                  <a:srgbClr val="FFFFFF"/>
                </a:solidFill>
              </a:rPr>
              <a:t> y </a:t>
            </a:r>
            <a:r>
              <a:rPr lang="en-US" sz="4400" b="1" u="sng">
                <a:solidFill>
                  <a:srgbClr val="FFFFFF"/>
                </a:solidFill>
              </a:rPr>
              <a:t>conversar</a:t>
            </a:r>
            <a:r>
              <a:rPr lang="en-US" sz="4400" b="1">
                <a:solidFill>
                  <a:srgbClr val="FFFFFF"/>
                </a:solidFill>
              </a:rPr>
              <a:t> con atencion, interes y respeto</a:t>
            </a:r>
          </a:p>
          <a:p>
            <a:pPr>
              <a:buFontTx/>
              <a:buNone/>
            </a:pPr>
            <a:r>
              <a:rPr lang="en-US" sz="4400" b="1">
                <a:solidFill>
                  <a:srgbClr val="FFFFFF"/>
                </a:solidFill>
              </a:rPr>
              <a:t> sin “correcciones”</a:t>
            </a:r>
          </a:p>
          <a:p>
            <a:r>
              <a:rPr lang="en-US" sz="4400" b="1">
                <a:solidFill>
                  <a:srgbClr val="FFFFFF"/>
                </a:solidFill>
              </a:rPr>
              <a:t>Prov. 1:8, etc.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>
                <a:solidFill>
                  <a:srgbClr val="FFFFFF"/>
                </a:solidFill>
              </a:rPr>
              <a:t>?Cual es el lenguaje de su esposo?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371600"/>
            <a:ext cx="7386638" cy="5105400"/>
          </a:xfrm>
        </p:spPr>
        <p:txBody>
          <a:bodyPr/>
          <a:lstStyle/>
          <a:p>
            <a:pPr>
              <a:buFontTx/>
              <a:buNone/>
            </a:pPr>
            <a:r>
              <a:rPr lang="es-ES_tradnl" b="1">
                <a:solidFill>
                  <a:schemeClr val="tx2"/>
                </a:solidFill>
              </a:rPr>
              <a:t>P</a:t>
            </a:r>
            <a:r>
              <a:rPr lang="es-ES_tradnl" b="1">
                <a:solidFill>
                  <a:srgbClr val="FFFFFF"/>
                </a:solidFill>
              </a:rPr>
              <a:t>ALABRAS DE ANIMO</a:t>
            </a:r>
          </a:p>
          <a:p>
            <a:pPr>
              <a:buFontTx/>
              <a:buNone/>
            </a:pPr>
            <a:endParaRPr lang="es-ES_tradnl" sz="800" b="1">
              <a:solidFill>
                <a:srgbClr val="FFFFFF"/>
              </a:solidFill>
            </a:endParaRPr>
          </a:p>
          <a:p>
            <a:pPr>
              <a:buFontTx/>
              <a:buNone/>
            </a:pPr>
            <a:r>
              <a:rPr lang="es-ES_tradnl" b="1">
                <a:solidFill>
                  <a:schemeClr val="tx2"/>
                </a:solidFill>
              </a:rPr>
              <a:t>A</a:t>
            </a:r>
            <a:r>
              <a:rPr lang="es-ES_tradnl" b="1">
                <a:solidFill>
                  <a:srgbClr val="FFFFFF"/>
                </a:solidFill>
              </a:rPr>
              <a:t>YUDA Y SERVICIO</a:t>
            </a:r>
          </a:p>
          <a:p>
            <a:pPr>
              <a:buFontTx/>
              <a:buNone/>
            </a:pPr>
            <a:endParaRPr lang="es-ES_tradnl" sz="1200" b="1">
              <a:solidFill>
                <a:srgbClr val="FFFFFF"/>
              </a:solidFill>
            </a:endParaRPr>
          </a:p>
          <a:p>
            <a:pPr>
              <a:buFontTx/>
              <a:buNone/>
            </a:pPr>
            <a:r>
              <a:rPr lang="es-ES_tradnl" b="1">
                <a:solidFill>
                  <a:schemeClr val="tx2"/>
                </a:solidFill>
              </a:rPr>
              <a:t>R</a:t>
            </a:r>
            <a:r>
              <a:rPr lang="es-ES_tradnl" b="1">
                <a:solidFill>
                  <a:srgbClr val="FFFFFF"/>
                </a:solidFill>
              </a:rPr>
              <a:t>ECUERDOS Y REGALITOS</a:t>
            </a:r>
            <a:endParaRPr lang="es-ES_tradnl" sz="2400" b="1">
              <a:solidFill>
                <a:srgbClr val="FFFFFF"/>
              </a:solidFill>
            </a:endParaRPr>
          </a:p>
          <a:p>
            <a:pPr>
              <a:buFontTx/>
              <a:buNone/>
            </a:pPr>
            <a:endParaRPr lang="es-ES_tradnl" sz="1000" b="1">
              <a:solidFill>
                <a:srgbClr val="FFFFFF"/>
              </a:solidFill>
            </a:endParaRPr>
          </a:p>
          <a:p>
            <a:pPr>
              <a:buFontTx/>
              <a:buNone/>
            </a:pPr>
            <a:r>
              <a:rPr lang="es-ES_tradnl" b="1">
                <a:solidFill>
                  <a:schemeClr val="tx2"/>
                </a:solidFill>
              </a:rPr>
              <a:t>T</a:t>
            </a:r>
            <a:r>
              <a:rPr lang="es-ES_tradnl" b="1">
                <a:solidFill>
                  <a:srgbClr val="FFFFFF"/>
                </a:solidFill>
              </a:rPr>
              <a:t>OQUES Y ABRAZOS</a:t>
            </a:r>
          </a:p>
          <a:p>
            <a:pPr>
              <a:buFontTx/>
              <a:buNone/>
            </a:pPr>
            <a:endParaRPr lang="es-ES_tradnl" sz="600" b="1">
              <a:solidFill>
                <a:srgbClr val="FFFFFF"/>
              </a:solidFill>
            </a:endParaRPr>
          </a:p>
          <a:p>
            <a:pPr>
              <a:buFontTx/>
              <a:buNone/>
            </a:pPr>
            <a:r>
              <a:rPr lang="es-ES_tradnl" b="1">
                <a:solidFill>
                  <a:schemeClr val="tx2"/>
                </a:solidFill>
              </a:rPr>
              <a:t>E</a:t>
            </a:r>
            <a:r>
              <a:rPr lang="es-ES_tradnl" b="1">
                <a:solidFill>
                  <a:srgbClr val="FFFFFF"/>
                </a:solidFill>
              </a:rPr>
              <a:t>SCUCHAR Y CONVERSAR—TIEMPO JUNTOS</a:t>
            </a:r>
          </a:p>
          <a:p>
            <a:pPr>
              <a:buFontTx/>
              <a:buNone/>
            </a:pPr>
            <a:endParaRPr lang="es-ES_tradnl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Rectangle 4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00925" cy="6630987"/>
          </a:xfrm>
        </p:spPr>
        <p:txBody>
          <a:bodyPr/>
          <a:lstStyle/>
          <a:p>
            <a:r>
              <a:rPr lang="es-ES" sz="2400"/>
              <a:t>8 ¶  El amor nunca deja de ser; pero las profecías se acabarán, y cesarán las lenguas, y la ciencia acabará.</a:t>
            </a:r>
            <a:br>
              <a:rPr lang="es-ES" sz="2400"/>
            </a:br>
            <a:r>
              <a:rPr lang="es-ES" sz="2400"/>
              <a:t>9  Porque en </a:t>
            </a:r>
            <a:r>
              <a:rPr lang="es-ES" sz="2400">
                <a:solidFill>
                  <a:srgbClr val="FFFFFF"/>
                </a:solidFill>
              </a:rPr>
              <a:t>parte</a:t>
            </a:r>
            <a:r>
              <a:rPr lang="es-ES" sz="2400"/>
              <a:t> conocemos, y en </a:t>
            </a:r>
            <a:r>
              <a:rPr lang="es-ES" sz="2400">
                <a:solidFill>
                  <a:srgbClr val="FFFFFF"/>
                </a:solidFill>
              </a:rPr>
              <a:t>parte</a:t>
            </a:r>
            <a:r>
              <a:rPr lang="es-ES" sz="2400"/>
              <a:t> profetizamos;</a:t>
            </a:r>
            <a:br>
              <a:rPr lang="es-ES" sz="2400"/>
            </a:br>
            <a:r>
              <a:rPr lang="es-ES" sz="2400"/>
              <a:t>10  mas cuando venga lo perfecto, entonces lo que es en </a:t>
            </a:r>
            <a:r>
              <a:rPr lang="es-ES" sz="2400">
                <a:solidFill>
                  <a:srgbClr val="FFFFFF"/>
                </a:solidFill>
              </a:rPr>
              <a:t>parte</a:t>
            </a:r>
            <a:r>
              <a:rPr lang="es-ES" sz="2400"/>
              <a:t> se acabará.</a:t>
            </a:r>
            <a:br>
              <a:rPr lang="es-ES" sz="2400"/>
            </a:br>
            <a:r>
              <a:rPr lang="es-ES" sz="2400"/>
              <a:t>11  Cuando yo era niño, hablaba como niño, pensaba como niño, juzgaba como niño; mas cuando ya fui hombre, dejé lo que era de niño.</a:t>
            </a:r>
            <a:br>
              <a:rPr lang="es-ES" sz="2400"/>
            </a:br>
            <a:r>
              <a:rPr lang="es-ES" sz="2400"/>
              <a:t>12  Ahora vemos por espejo, oscuramente; mas entonces veremos cara a cara. Ahora conozco en </a:t>
            </a:r>
            <a:r>
              <a:rPr lang="es-ES" sz="2400">
                <a:solidFill>
                  <a:srgbClr val="FFFFFF"/>
                </a:solidFill>
              </a:rPr>
              <a:t>parte</a:t>
            </a:r>
            <a:r>
              <a:rPr lang="es-ES" sz="2400"/>
              <a:t>; pero entonces conoceré como fui conocido.</a:t>
            </a:r>
            <a:br>
              <a:rPr lang="es-ES" sz="2400"/>
            </a:br>
            <a:r>
              <a:rPr lang="es-ES" sz="2400"/>
              <a:t>13  Y ahora permanecen la fe, la esperanza y el amor, estos tres; pero el mayor de ellos es el amor.</a:t>
            </a:r>
            <a:br>
              <a:rPr lang="es-ES" sz="2400"/>
            </a:br>
            <a:endParaRPr lang="es-E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1431925"/>
          </a:xfrm>
        </p:spPr>
        <p:txBody>
          <a:bodyPr/>
          <a:lstStyle/>
          <a:p>
            <a:r>
              <a:rPr lang="es-ES_tradnl" sz="7200" b="1">
                <a:solidFill>
                  <a:srgbClr val="FFFFFF"/>
                </a:solidFill>
              </a:rPr>
              <a:t>El Amar = Dar</a:t>
            </a:r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1600200"/>
            <a:ext cx="91440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3600" b="1" u="sng">
                <a:solidFill>
                  <a:srgbClr val="FFFFFF"/>
                </a:solidFill>
              </a:rPr>
              <a:t>La Historia de COMODIDAD</a:t>
            </a:r>
          </a:p>
          <a:p>
            <a:pPr>
              <a:lnSpc>
                <a:spcPct val="80000"/>
              </a:lnSpc>
            </a:pPr>
            <a:r>
              <a:rPr lang="es-ES" sz="3600" b="1">
                <a:solidFill>
                  <a:srgbClr val="FFFFFF"/>
                </a:solidFill>
              </a:rPr>
              <a:t>Un día, un hombre sabio y piadoso clamó al cielo por una respuesta. El hombre aquel encabezaba un grupo de misioneros que oraban por la paz del mundo, y que toda la gente viviera feliz. </a:t>
            </a:r>
            <a:br>
              <a:rPr lang="es-ES" sz="3600" b="1">
                <a:solidFill>
                  <a:srgbClr val="FFFFFF"/>
                </a:solidFill>
              </a:rPr>
            </a:br>
            <a:endParaRPr lang="es-ES" sz="3600" b="1">
              <a:solidFill>
                <a:srgbClr val="FFFFFF"/>
              </a:solidFill>
            </a:endParaRPr>
          </a:p>
          <a:p>
            <a:pPr>
              <a:lnSpc>
                <a:spcPct val="80000"/>
              </a:lnSpc>
            </a:pPr>
            <a:r>
              <a:rPr lang="es-ES" sz="3600" b="1">
                <a:solidFill>
                  <a:srgbClr val="FFFFFF"/>
                </a:solidFill>
              </a:rPr>
              <a:t>La pregunta que hacían era: "¿Cuál es la clave, Señor, para que el mundo viva en armonía?"</a:t>
            </a:r>
            <a:endParaRPr lang="es-ES_tradnl" sz="36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5791200"/>
          </a:xfrm>
        </p:spPr>
        <p:txBody>
          <a:bodyPr/>
          <a:lstStyle/>
          <a:p>
            <a:r>
              <a:rPr lang="es-ES" b="1">
                <a:solidFill>
                  <a:srgbClr val="FFFFFF"/>
                </a:solidFill>
              </a:rPr>
              <a:t>Entonces, los cielos se abrieron y después de un magnífico estruendo, a voz de Dios les dijo:</a:t>
            </a:r>
            <a:br>
              <a:rPr lang="es-ES" b="1">
                <a:solidFill>
                  <a:srgbClr val="FFFFFF"/>
                </a:solidFill>
              </a:rPr>
            </a:br>
            <a:r>
              <a:rPr lang="es-ES" b="1">
                <a:solidFill>
                  <a:srgbClr val="FFFFFF"/>
                </a:solidFill>
              </a:rPr>
              <a:t> </a:t>
            </a:r>
            <a:br>
              <a:rPr lang="es-ES" b="1">
                <a:solidFill>
                  <a:srgbClr val="FFFFFF"/>
                </a:solidFill>
              </a:rPr>
            </a:br>
            <a:r>
              <a:rPr lang="es-ES" b="1">
                <a:solidFill>
                  <a:srgbClr val="FFFFFF"/>
                </a:solidFill>
              </a:rPr>
              <a:t>"COMODIDAD."</a:t>
            </a:r>
            <a:r>
              <a:rPr lang="es-ES_tradnl" b="1">
                <a:solidFill>
                  <a:srgbClr val="FFFFFF"/>
                </a:solidFill>
              </a:rPr>
              <a:t/>
            </a:r>
            <a:br>
              <a:rPr lang="es-ES_tradnl" b="1">
                <a:solidFill>
                  <a:srgbClr val="FFFFFF"/>
                </a:solidFill>
              </a:rPr>
            </a:br>
            <a:endParaRPr lang="es-ES_tradnl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762000"/>
            <a:ext cx="8575675" cy="5334000"/>
          </a:xfrm>
        </p:spPr>
        <p:txBody>
          <a:bodyPr/>
          <a:lstStyle/>
          <a:p>
            <a:pPr>
              <a:buFontTx/>
              <a:buNone/>
            </a:pPr>
            <a:r>
              <a:rPr lang="es-ES" sz="4000" b="1">
                <a:solidFill>
                  <a:srgbClr val="FFFFFF"/>
                </a:solidFill>
              </a:rPr>
              <a:t>Todos los misioneros se veían entre sí, sorprendidos y extrañados de escuchar tal término de la propia voz de Dios. El hombre sabio y piadoso preguntó de nuevo: "¿Comodidad, Señor? ¿Qué quieres decir con eso?"</a:t>
            </a:r>
            <a:endParaRPr lang="es-ES_tradnl" sz="40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>
                <a:solidFill>
                  <a:srgbClr val="FFFFFF"/>
                </a:solidFill>
              </a:rPr>
              <a:t>Dios respondió: "Como di, dad. Como di, dad caridad;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>
                <a:solidFill>
                  <a:srgbClr val="FFFFFF"/>
                </a:solidFill>
              </a:rPr>
              <a:t>como di, dad sin limites.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>
                <a:solidFill>
                  <a:srgbClr val="FFFFFF"/>
                </a:solidFill>
              </a:rPr>
              <a:t>Como yo les di, dad vosotros al prójimo.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>
                <a:solidFill>
                  <a:srgbClr val="FFFFFF"/>
                </a:solidFill>
              </a:rPr>
              <a:t>Como di, dad vosotros al mundo...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>
                <a:solidFill>
                  <a:srgbClr val="FFFFFF"/>
                </a:solidFill>
              </a:rPr>
              <a:t>Sigamos la clave de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5400" b="1">
                <a:solidFill>
                  <a:srgbClr val="FFFFFF"/>
                </a:solidFill>
              </a:rPr>
              <a:t>"COMO DI, DAD"</a:t>
            </a:r>
            <a:endParaRPr lang="es-ES_tradnl" sz="5400" b="1">
              <a:solidFill>
                <a:srgbClr val="FFFFFF"/>
              </a:solidFill>
            </a:endParaRP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7200" b="1">
                <a:solidFill>
                  <a:srgbClr val="FFFFFF"/>
                </a:solidFill>
              </a:rPr>
              <a:t>"COMO DI, DAD"</a:t>
            </a:r>
            <a:endParaRPr lang="es-ES_tradnl" sz="72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Juan 3:16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/>
              <a:t>Porque de tal manero amo Dios al mundo que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4800" b="1" i="1">
                <a:solidFill>
                  <a:srgbClr val="FF0066"/>
                </a:solidFill>
                <a:latin typeface="Arial Black" pitchFamily="34" charset="0"/>
              </a:rPr>
              <a:t>HA DADO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/>
              <a:t>A su Hijo Unigenito…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/>
              <a:t>Para que todo aquel que en El cree, no se pierda, mas tenga vida eterna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u="sng">
                <a:solidFill>
                  <a:srgbClr val="FFFFFF"/>
                </a:solidFill>
                <a:latin typeface="Arial Narrow" pitchFamily="34" charset="0"/>
              </a:rPr>
              <a:t>Pruebas de amor:  1 Corintios 13</a:t>
            </a:r>
            <a:endParaRPr lang="es-ES_tradnl" u="sng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Intro: Dios es amor (1 Jn. 4:8) y Cristo es Dios.  </a:t>
            </a:r>
          </a:p>
          <a:p>
            <a:pPr lvl="1"/>
            <a:r>
              <a:rPr lang="es-ES_tradnl" sz="4000" b="1" i="1">
                <a:solidFill>
                  <a:srgbClr val="FFFFFF"/>
                </a:solidFill>
                <a:latin typeface="Arial Narrow" pitchFamily="34" charset="0"/>
              </a:rPr>
              <a:t>Puede poner a “Cristo” en cada uso de “amor”</a:t>
            </a:r>
          </a:p>
          <a:p>
            <a:pPr lvl="1">
              <a:buFontTx/>
              <a:buNone/>
            </a:pPr>
            <a:endParaRPr lang="es-ES_tradnl" sz="2400" b="1" i="1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No podemos amar sin Cristo</a:t>
            </a:r>
            <a:endParaRPr lang="en-US" sz="4800" b="1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3525" y="762000"/>
            <a:ext cx="7386638" cy="5334000"/>
          </a:xfrm>
        </p:spPr>
        <p:txBody>
          <a:bodyPr/>
          <a:lstStyle/>
          <a:p>
            <a:r>
              <a:rPr lang="en-US" b="1">
                <a:solidFill>
                  <a:srgbClr val="FFFFFF"/>
                </a:solidFill>
              </a:rPr>
              <a:t>La alegria de amor – Gozo</a:t>
            </a:r>
          </a:p>
          <a:p>
            <a:r>
              <a:rPr lang="en-US" b="1">
                <a:solidFill>
                  <a:srgbClr val="FFFFFF"/>
                </a:solidFill>
              </a:rPr>
              <a:t>La confianza de amor – Paz</a:t>
            </a:r>
          </a:p>
          <a:p>
            <a:r>
              <a:rPr lang="en-US" b="1">
                <a:solidFill>
                  <a:srgbClr val="FFFFFF"/>
                </a:solidFill>
              </a:rPr>
              <a:t>La calma de amor – Paciencia</a:t>
            </a:r>
          </a:p>
          <a:p>
            <a:r>
              <a:rPr lang="en-US" b="1">
                <a:solidFill>
                  <a:srgbClr val="FFFFFF"/>
                </a:solidFill>
              </a:rPr>
              <a:t>La Consideracion de amor – Benignidad</a:t>
            </a:r>
          </a:p>
          <a:p>
            <a:r>
              <a:rPr lang="en-US" b="1">
                <a:solidFill>
                  <a:srgbClr val="FFFFFF"/>
                </a:solidFill>
              </a:rPr>
              <a:t>El caracter de amor- Bondad</a:t>
            </a:r>
          </a:p>
          <a:p>
            <a:r>
              <a:rPr lang="en-US" b="1">
                <a:solidFill>
                  <a:srgbClr val="FFFFFF"/>
                </a:solidFill>
              </a:rPr>
              <a:t>La dependabilidad del amor – Fe</a:t>
            </a:r>
          </a:p>
          <a:p>
            <a:r>
              <a:rPr lang="en-US" b="1">
                <a:solidFill>
                  <a:srgbClr val="FFFFFF"/>
                </a:solidFill>
              </a:rPr>
              <a:t>La belleza de amor – Mansedumbre</a:t>
            </a:r>
          </a:p>
          <a:p>
            <a:r>
              <a:rPr lang="en-US" b="1">
                <a:solidFill>
                  <a:srgbClr val="FFFFFF"/>
                </a:solidFill>
              </a:rPr>
              <a:t>La conquista de amor-Templanza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u="sng">
                <a:solidFill>
                  <a:srgbClr val="FFFFFF"/>
                </a:solidFill>
                <a:latin typeface="Arial Narrow" pitchFamily="34" charset="0"/>
              </a:rPr>
              <a:t>LAS PROPIEDADES (PERFECCIONES) DEL AMOR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98613"/>
            <a:ext cx="7497763" cy="4497387"/>
          </a:xfrm>
        </p:spPr>
        <p:txBody>
          <a:bodyPr/>
          <a:lstStyle/>
          <a:p>
            <a:pPr>
              <a:buFontTx/>
              <a:buNone/>
            </a:pPr>
            <a:r>
              <a:rPr lang="es-ES_tradnl" sz="2400" i="1">
                <a:solidFill>
                  <a:srgbClr val="FFFFFF"/>
                </a:solidFill>
                <a:latin typeface="Arial Narrow" pitchFamily="34" charset="0"/>
              </a:rPr>
              <a:t>Solo CRISTO cumple todo y ayuda a ser como El, pero </a:t>
            </a:r>
          </a:p>
          <a:p>
            <a:pPr>
              <a:buFontTx/>
              <a:buNone/>
            </a:pPr>
            <a:r>
              <a:rPr lang="es-ES_tradnl" sz="2800" i="1">
                <a:solidFill>
                  <a:srgbClr val="FFFFFF"/>
                </a:solidFill>
                <a:latin typeface="Arial Narrow" pitchFamily="34" charset="0"/>
              </a:rPr>
              <a:t>?</a:t>
            </a:r>
            <a:r>
              <a:rPr lang="es-ES_tradnl" sz="2800" b="1" i="1">
                <a:solidFill>
                  <a:srgbClr val="FFFFFF"/>
                </a:solidFill>
                <a:latin typeface="Arial Narrow" pitchFamily="34" charset="0"/>
              </a:rPr>
              <a:t>Tu esposo e hijos podrían poner </a:t>
            </a:r>
            <a:r>
              <a:rPr lang="es-ES_tradnl" sz="2800" b="1" i="1" u="sng">
                <a:solidFill>
                  <a:srgbClr val="FFFFFF"/>
                </a:solidFill>
                <a:latin typeface="Arial Narrow" pitchFamily="34" charset="0"/>
              </a:rPr>
              <a:t>TU</a:t>
            </a:r>
            <a:r>
              <a:rPr lang="es-ES_tradnl" sz="2800" b="1" i="1">
                <a:solidFill>
                  <a:srgbClr val="FFFFFF"/>
                </a:solidFill>
                <a:latin typeface="Arial Narrow" pitchFamily="34" charset="0"/>
              </a:rPr>
              <a:t> nombre aquí?</a:t>
            </a:r>
            <a:r>
              <a:rPr lang="es-ES_tradnl" sz="2800" b="1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>
              <a:buFontTx/>
              <a:buNone/>
            </a:pPr>
            <a:r>
              <a:rPr lang="es-ES_tradnl" sz="4800">
                <a:solidFill>
                  <a:srgbClr val="FFFFFF"/>
                </a:solidFill>
                <a:latin typeface="Arial Narrow" pitchFamily="34" charset="0"/>
              </a:rPr>
              <a:t>4 	</a:t>
            </a:r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EL AMOR </a:t>
            </a:r>
            <a:r>
              <a:rPr lang="es-ES_tradnl" sz="4800" b="1" u="sng">
                <a:solidFill>
                  <a:srgbClr val="FFFFFF"/>
                </a:solidFill>
                <a:latin typeface="Arial Narrow" pitchFamily="34" charset="0"/>
              </a:rPr>
              <a:t>ES SUFRIDO</a:t>
            </a:r>
            <a:r>
              <a:rPr lang="es-ES_tradnl" sz="480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 lvl="1"/>
            <a:r>
              <a:rPr lang="es-ES_tradnl" sz="4400">
                <a:solidFill>
                  <a:srgbClr val="FFFFFF"/>
                </a:solidFill>
                <a:latin typeface="Arial Narrow" pitchFamily="34" charset="0"/>
              </a:rPr>
              <a:t>= </a:t>
            </a:r>
            <a:r>
              <a:rPr lang="es-ES_tradnl" sz="4000" b="1">
                <a:solidFill>
                  <a:srgbClr val="FFFFFF"/>
                </a:solidFill>
                <a:latin typeface="Arial Narrow" pitchFamily="34" charset="0"/>
              </a:rPr>
              <a:t>“largo tiempo de sufrimiento”</a:t>
            </a:r>
          </a:p>
          <a:p>
            <a:pPr algn="ctr"/>
            <a:r>
              <a:rPr lang="es-ES_tradnl" sz="4800" b="1" u="sng">
                <a:solidFill>
                  <a:srgbClr val="FFFFFF"/>
                </a:solidFill>
                <a:latin typeface="Arial Narrow" pitchFamily="34" charset="0"/>
              </a:rPr>
              <a:t>ES BENIGNO</a:t>
            </a:r>
            <a:r>
              <a:rPr lang="es-ES_tradnl" sz="480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 lvl="1"/>
            <a:r>
              <a:rPr lang="es-ES_tradnl" sz="4400">
                <a:solidFill>
                  <a:srgbClr val="FFFFFF"/>
                </a:solidFill>
                <a:latin typeface="Arial Narrow" pitchFamily="34" charset="0"/>
              </a:rPr>
              <a:t>= </a:t>
            </a:r>
            <a:r>
              <a:rPr lang="es-ES_tradnl" sz="4400" b="1">
                <a:solidFill>
                  <a:srgbClr val="FFFFFF"/>
                </a:solidFill>
                <a:latin typeface="Arial Narrow" pitchFamily="34" charset="0"/>
              </a:rPr>
              <a:t>suave, gentil, tierno, “útil”</a:t>
            </a:r>
            <a:endParaRPr lang="en-US" sz="4400" b="1">
              <a:solidFill>
                <a:srgbClr val="FFFFFF"/>
              </a:solidFill>
              <a:latin typeface="Arial Narrow" pitchFamily="34" charset="0"/>
            </a:endParaRPr>
          </a:p>
        </p:txBody>
      </p:sp>
      <p:pic>
        <p:nvPicPr>
          <p:cNvPr id="220164" name="Picture 4" descr="MCj043610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172720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5400" b="1" u="sng">
                <a:solidFill>
                  <a:srgbClr val="FFFFFF"/>
                </a:solidFill>
                <a:latin typeface="Subway" pitchFamily="2" charset="0"/>
              </a:rPr>
              <a:t>No tiene envidia</a:t>
            </a:r>
            <a:endParaRPr lang="es-ES_tradnl" sz="5400">
              <a:solidFill>
                <a:srgbClr val="FFFFFF"/>
              </a:solidFill>
              <a:latin typeface="Subway" pitchFamily="2" charset="0"/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= No se quema con celos por el otro o por alabanzas que el otro recibe</a:t>
            </a:r>
          </a:p>
          <a:p>
            <a:pPr lvl="1"/>
            <a:endParaRPr lang="es-ES_tradnl" sz="700" b="1" i="1">
              <a:solidFill>
                <a:srgbClr val="FFFFFF"/>
              </a:solidFill>
              <a:latin typeface="Times New Roman" pitchFamily="18" charset="0"/>
            </a:endParaRPr>
          </a:p>
          <a:p>
            <a:pPr lvl="1"/>
            <a:r>
              <a:rPr lang="es-ES_tradnl" sz="3600" b="1" i="1">
                <a:solidFill>
                  <a:srgbClr val="FFFFFF"/>
                </a:solidFill>
                <a:latin typeface="Times New Roman" pitchFamily="18" charset="0"/>
              </a:rPr>
              <a:t>Desea acompañar al amado como amigos y estar juntos pero pueden separarse sin dudas y celos</a:t>
            </a:r>
            <a:r>
              <a:rPr lang="es-ES_tradnl" sz="3600" b="1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</p:txBody>
      </p:sp>
      <p:pic>
        <p:nvPicPr>
          <p:cNvPr id="222212" name="Picture 4" descr="MCj043474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70238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2213" name="Picture 5" descr="MCj0434816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48000"/>
            <a:ext cx="9271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1830387"/>
          </a:xfrm>
        </p:spPr>
        <p:txBody>
          <a:bodyPr/>
          <a:lstStyle/>
          <a:p>
            <a:pPr algn="ctr"/>
            <a:r>
              <a:rPr lang="es-ES_tradnl" sz="4800" b="1" u="sng">
                <a:solidFill>
                  <a:srgbClr val="FFFFFF"/>
                </a:solidFill>
                <a:latin typeface="Subway" pitchFamily="2" charset="0"/>
              </a:rPr>
              <a:t>No es jactancioso</a:t>
            </a:r>
            <a:br>
              <a:rPr lang="es-ES_tradnl" sz="4800" b="1" u="sng">
                <a:solidFill>
                  <a:srgbClr val="FFFFFF"/>
                </a:solidFill>
                <a:latin typeface="Subway" pitchFamily="2" charset="0"/>
              </a:rPr>
            </a:br>
            <a:r>
              <a:rPr lang="es-ES_tradnl" sz="4800" b="1" u="sng">
                <a:solidFill>
                  <a:srgbClr val="FFFFFF"/>
                </a:solidFill>
                <a:latin typeface="Subway" pitchFamily="2" charset="0"/>
              </a:rPr>
              <a:t>No se envanece</a:t>
            </a:r>
            <a:endParaRPr lang="en-US" sz="4800" b="1" u="sng">
              <a:solidFill>
                <a:srgbClr val="FFFFFF"/>
              </a:solidFill>
              <a:latin typeface="Subway" pitchFamily="2" charset="0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2362200"/>
            <a:ext cx="7386638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No habla mucho de si mismo; no “se hincha” (como un globo) por alabanzas propias.  </a:t>
            </a:r>
          </a:p>
          <a:p>
            <a:pPr lvl="2">
              <a:lnSpc>
                <a:spcPct val="90000"/>
              </a:lnSpc>
            </a:pPr>
            <a:r>
              <a:rPr lang="es-ES_tradnl" sz="4000" b="1">
                <a:solidFill>
                  <a:srgbClr val="FFFFFF"/>
                </a:solidFill>
                <a:latin typeface="Arial Narrow" pitchFamily="34" charset="0"/>
              </a:rPr>
              <a:t>Gozo en logros del otro </a:t>
            </a:r>
            <a:endParaRPr lang="en-US" sz="4000">
              <a:solidFill>
                <a:srgbClr val="FFFFFF"/>
              </a:solidFill>
            </a:endParaRPr>
          </a:p>
        </p:txBody>
      </p:sp>
      <p:pic>
        <p:nvPicPr>
          <p:cNvPr id="224260" name="Picture 4" descr="MCj024058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3559175"/>
            <a:ext cx="1766888" cy="173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4800" b="1">
                <a:solidFill>
                  <a:srgbClr val="000000"/>
                </a:solidFill>
                <a:latin typeface="Arial Narrow" pitchFamily="34" charset="0"/>
              </a:rPr>
              <a:t>5  	</a:t>
            </a:r>
            <a:r>
              <a:rPr lang="es-ES_tradnl" sz="4800" b="1" u="sng">
                <a:solidFill>
                  <a:srgbClr val="FFFFFF"/>
                </a:solidFill>
                <a:latin typeface="Arial Narrow" pitchFamily="34" charset="0"/>
              </a:rPr>
              <a:t>No hace nada indebido</a:t>
            </a:r>
            <a:endParaRPr lang="es-ES_tradnl" sz="4800" b="1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40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s-ES_tradnl" sz="4800" b="1" u="sng">
                <a:solidFill>
                  <a:srgbClr val="FFFFFF"/>
                </a:solidFill>
                <a:latin typeface="Arial Narrow" pitchFamily="34" charset="0"/>
              </a:rPr>
              <a:t>No averguenza a otros</a:t>
            </a:r>
          </a:p>
          <a:p>
            <a:pPr lvl="1"/>
            <a:r>
              <a:rPr lang="es-ES_tradnl" sz="400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s-ES_tradnl" b="1">
                <a:solidFill>
                  <a:srgbClr val="FFFFFF"/>
                </a:solidFill>
                <a:latin typeface="Arial Narrow" pitchFamily="34" charset="0"/>
              </a:rPr>
              <a:t>N</a:t>
            </a:r>
            <a:r>
              <a:rPr lang="es-ES_tradnl" b="1" i="1">
                <a:solidFill>
                  <a:srgbClr val="FFFFFF"/>
                </a:solidFill>
                <a:latin typeface="Arial Narrow" pitchFamily="34" charset="0"/>
              </a:rPr>
              <a:t>o le hace sentir como si fuera “deformado”</a:t>
            </a:r>
          </a:p>
          <a:p>
            <a:endParaRPr lang="es-ES_tradnl" sz="1600">
              <a:solidFill>
                <a:srgbClr val="FFFFFF"/>
              </a:solidFill>
              <a:latin typeface="Arial Narrow" pitchFamily="34" charset="0"/>
            </a:endParaRPr>
          </a:p>
          <a:p>
            <a:pPr algn="ctr">
              <a:buFontTx/>
              <a:buNone/>
            </a:pPr>
            <a:r>
              <a:rPr lang="es-ES_tradnl" sz="4800" b="1" u="sng">
                <a:solidFill>
                  <a:srgbClr val="FFFFFF"/>
                </a:solidFill>
                <a:latin typeface="Arial Narrow" pitchFamily="34" charset="0"/>
              </a:rPr>
              <a:t>No busca lo suyo</a:t>
            </a:r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Dar fuerza y tiempo para ayudar al amado</a:t>
            </a:r>
            <a:endParaRPr lang="en-US" sz="4800" b="1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4800" b="1" u="sng">
                <a:solidFill>
                  <a:srgbClr val="FFFFFF"/>
                </a:solidFill>
                <a:latin typeface="Subway" pitchFamily="2" charset="0"/>
              </a:rPr>
              <a:t>No se irrita</a:t>
            </a:r>
            <a:endParaRPr lang="es-ES_tradnl" sz="4800">
              <a:solidFill>
                <a:srgbClr val="FFFFFF"/>
              </a:solidFill>
              <a:latin typeface="Subway" pitchFamily="2" charset="0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400" b="1">
                <a:solidFill>
                  <a:srgbClr val="FFFFFF"/>
                </a:solidFill>
                <a:latin typeface="Arial Narrow" pitchFamily="34" charset="0"/>
              </a:rPr>
              <a:t>No “quemarse” o ser “agudo, cortante” hacia el otro</a:t>
            </a:r>
          </a:p>
          <a:p>
            <a:pPr lvl="1"/>
            <a:endParaRPr lang="es-ES_tradnl" sz="1600" b="1">
              <a:solidFill>
                <a:srgbClr val="FFFFFF"/>
              </a:solidFill>
              <a:latin typeface="Arial Narrow" pitchFamily="34" charset="0"/>
            </a:endParaRPr>
          </a:p>
          <a:p>
            <a:pPr algn="ctr">
              <a:buFontTx/>
              <a:buNone/>
            </a:pPr>
            <a:r>
              <a:rPr lang="es-ES_tradnl" sz="4800" b="1" u="sng">
                <a:solidFill>
                  <a:srgbClr val="FFFFFF"/>
                </a:solidFill>
                <a:latin typeface="Subway" pitchFamily="2" charset="0"/>
              </a:rPr>
              <a:t>No guarda rencor</a:t>
            </a:r>
            <a:r>
              <a:rPr lang="es-ES_tradnl" sz="440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No pensamientos de hacer daño o tomar venganza</a:t>
            </a:r>
            <a:endParaRPr lang="en-US" sz="4800" b="1">
              <a:solidFill>
                <a:srgbClr val="FFFFFF"/>
              </a:solidFill>
              <a:latin typeface="Arial Narrow" pitchFamily="34" charset="0"/>
            </a:endParaRPr>
          </a:p>
        </p:txBody>
      </p:sp>
      <p:pic>
        <p:nvPicPr>
          <p:cNvPr id="228356" name="Picture 4" descr="MCj0441374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"/>
            <a:ext cx="183515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8357" name="Picture 5" descr="MCj0423836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0"/>
            <a:ext cx="1011238" cy="99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7013"/>
            <a:ext cx="8001000" cy="1830387"/>
          </a:xfrm>
        </p:spPr>
        <p:txBody>
          <a:bodyPr/>
          <a:lstStyle/>
          <a:p>
            <a:r>
              <a:rPr lang="es-ES_tradnl" sz="3600" b="1">
                <a:solidFill>
                  <a:srgbClr val="FFFFFF"/>
                </a:solidFill>
                <a:latin typeface="Subway" pitchFamily="2" charset="0"/>
              </a:rPr>
              <a:t>6  </a:t>
            </a:r>
            <a:r>
              <a:rPr lang="es-ES_tradnl" b="1" u="sng">
                <a:solidFill>
                  <a:srgbClr val="FFFFFF"/>
                </a:solidFill>
                <a:latin typeface="Subway" pitchFamily="2" charset="0"/>
              </a:rPr>
              <a:t>No se goza de la injusticia, mas se goza de la verdad</a:t>
            </a:r>
            <a:r>
              <a:rPr lang="es-ES_tradnl" sz="3600" b="1">
                <a:solidFill>
                  <a:srgbClr val="FFFFFF"/>
                </a:solidFill>
                <a:latin typeface="Subway" pitchFamily="2" charset="0"/>
              </a:rPr>
              <a:t>.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2133600"/>
            <a:ext cx="7661275" cy="3962400"/>
          </a:xfrm>
        </p:spPr>
        <p:txBody>
          <a:bodyPr/>
          <a:lstStyle/>
          <a:p>
            <a:r>
              <a:rPr lang="es-ES_tradnl" sz="4000" b="1">
                <a:solidFill>
                  <a:srgbClr val="FFFFFF"/>
                </a:solidFill>
                <a:latin typeface="Arial Narrow" pitchFamily="34" charset="0"/>
              </a:rPr>
              <a:t> “gozarse”  = “gozarse JUNTAMENTE CON” el otro</a:t>
            </a:r>
          </a:p>
          <a:p>
            <a:pPr>
              <a:buFontTx/>
              <a:buNone/>
            </a:pPr>
            <a:endParaRPr lang="es-ES_tradnl" b="1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s-ES_tradnl" sz="4000" b="1">
                <a:solidFill>
                  <a:srgbClr val="FFFFFF"/>
                </a:solidFill>
                <a:latin typeface="Arial Narrow" pitchFamily="34" charset="0"/>
              </a:rPr>
              <a:t>No siente “feliz” de que el otro sea tan malo como uno, sino sentirse orgulloso de su bondad y santidad</a:t>
            </a:r>
          </a:p>
        </p:txBody>
      </p:sp>
      <p:pic>
        <p:nvPicPr>
          <p:cNvPr id="230404" name="Picture 4" descr="MCj043959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51050"/>
            <a:ext cx="259080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>
                <a:solidFill>
                  <a:srgbClr val="000000"/>
                </a:solidFill>
                <a:latin typeface="Arial Narrow" pitchFamily="34" charset="0"/>
              </a:rPr>
              <a:t>7  	</a:t>
            </a:r>
            <a:r>
              <a:rPr lang="es-ES_tradnl" sz="3200" b="1" u="sng">
                <a:solidFill>
                  <a:srgbClr val="FFFFFF"/>
                </a:solidFill>
                <a:latin typeface="Arial Narrow" pitchFamily="34" charset="0"/>
              </a:rPr>
              <a:t>TODO LO SUFRE, TODO LO CREE, TODO LO ESPERA, TODO LO SOPORTA</a:t>
            </a:r>
            <a:r>
              <a:rPr lang="es-ES_tradnl" sz="3200" b="1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Perdona peleas rápido</a:t>
            </a:r>
          </a:p>
          <a:p>
            <a:pPr lvl="1">
              <a:lnSpc>
                <a:spcPct val="90000"/>
              </a:lnSpc>
            </a:pPr>
            <a:r>
              <a:rPr lang="es-ES_tradnl" sz="4400" b="1">
                <a:solidFill>
                  <a:srgbClr val="FFFFFF"/>
                </a:solidFill>
                <a:latin typeface="Arial Narrow" pitchFamily="34" charset="0"/>
              </a:rPr>
              <a:t>(desea reconciliación sobre todo- 2 Cor. 5:20);  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3600" b="1">
              <a:solidFill>
                <a:srgbClr val="FFFFFF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Cree lo mejor y si falla espera que cambiará</a:t>
            </a:r>
            <a:endParaRPr lang="en-US" sz="4800" b="1">
              <a:solidFill>
                <a:srgbClr val="FFFFFF"/>
              </a:solidFill>
              <a:latin typeface="Arial Narrow" pitchFamily="34" charset="0"/>
            </a:endParaRPr>
          </a:p>
        </p:txBody>
      </p:sp>
      <p:pic>
        <p:nvPicPr>
          <p:cNvPr id="232452" name="Picture 4" descr="MCj0438227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124200"/>
            <a:ext cx="1717675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 u="sng">
                <a:solidFill>
                  <a:srgbClr val="FFFFFF"/>
                </a:solidFill>
                <a:latin typeface="Arial Narrow" pitchFamily="34" charset="0"/>
              </a:rPr>
              <a:t>III. LA PERMANENCIA DEL AMOR</a:t>
            </a:r>
            <a:endParaRPr lang="es-ES_tradnl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_tradnl" sz="4800" b="1">
                <a:solidFill>
                  <a:srgbClr val="000000"/>
                </a:solidFill>
                <a:latin typeface="Arial Narrow" pitchFamily="34" charset="0"/>
              </a:rPr>
              <a:t>Lo considera un </a:t>
            </a:r>
          </a:p>
          <a:p>
            <a:pPr algn="ctr">
              <a:buFontTx/>
              <a:buNone/>
            </a:pPr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compromiso de vida</a:t>
            </a:r>
          </a:p>
          <a:p>
            <a:pPr algn="ctr">
              <a:buFontTx/>
              <a:buNone/>
            </a:pPr>
            <a:r>
              <a:rPr lang="es-ES_tradnl" sz="4800" b="1">
                <a:latin typeface="Arial Narrow" pitchFamily="34" charset="0"/>
              </a:rPr>
              <a:t>por ser un </a:t>
            </a:r>
          </a:p>
          <a:p>
            <a:pPr algn="ctr">
              <a:buFontTx/>
              <a:buNone/>
            </a:pPr>
            <a:r>
              <a:rPr lang="es-ES_tradnl" sz="4800" b="1">
                <a:solidFill>
                  <a:srgbClr val="FFFFFF"/>
                </a:solidFill>
                <a:latin typeface="Arial Narrow" pitchFamily="34" charset="0"/>
              </a:rPr>
              <a:t>Pacto con Dios</a:t>
            </a:r>
            <a:r>
              <a:rPr lang="es-ES_tradnl" sz="4800" b="1">
                <a:latin typeface="Arial Narrow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es-ES_tradnl" sz="4800" b="1">
                <a:latin typeface="Arial Narrow" pitchFamily="34" charset="0"/>
              </a:rPr>
              <a:t>1 Cor. 13:8-13</a:t>
            </a:r>
            <a:endParaRPr lang="en-US" sz="4800" b="1">
              <a:latin typeface="Arial Narrow" pitchFamily="34" charset="0"/>
            </a:endParaRPr>
          </a:p>
        </p:txBody>
      </p:sp>
      <p:pic>
        <p:nvPicPr>
          <p:cNvPr id="234500" name="Picture 4" descr="MCj041607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52800"/>
            <a:ext cx="1865313" cy="186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1449387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EL </a:t>
            </a:r>
            <a:r>
              <a:rPr lang="en-US" sz="4800" b="1">
                <a:solidFill>
                  <a:srgbClr val="FFFFFF"/>
                </a:solidFill>
              </a:rPr>
              <a:t>Fruto del Espiritu</a:t>
            </a:r>
            <a:r>
              <a:rPr lang="en-US" b="1">
                <a:solidFill>
                  <a:srgbClr val="FFFFFF"/>
                </a:solidFill>
              </a:rPr>
              <a:t> </a:t>
            </a:r>
            <a:br>
              <a:rPr lang="en-US" b="1">
                <a:solidFill>
                  <a:srgbClr val="FFFFFF"/>
                </a:solidFill>
              </a:rPr>
            </a:br>
            <a:r>
              <a:rPr lang="en-US" b="1">
                <a:solidFill>
                  <a:srgbClr val="FFFFFF"/>
                </a:solidFill>
              </a:rPr>
              <a:t>9 ELEMENTOS DE AMOR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7650163" cy="3962400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Cada “Fruto” comienza con </a:t>
            </a:r>
            <a:endParaRPr lang="en-US" sz="1800" b="1">
              <a:solidFill>
                <a:srgbClr val="FFFFFF"/>
              </a:solidFill>
            </a:endParaRPr>
          </a:p>
          <a:p>
            <a:pPr algn="ctr">
              <a:buFontTx/>
              <a:buNone/>
            </a:pPr>
            <a:r>
              <a:rPr lang="en-US" sz="5400" b="1">
                <a:solidFill>
                  <a:srgbClr val="FFFFFF"/>
                </a:solidFill>
              </a:rPr>
              <a:t>AMOR – AGAPE</a:t>
            </a:r>
            <a:r>
              <a:rPr lang="en-US" sz="3600" b="1">
                <a:solidFill>
                  <a:srgbClr val="FFFFFF"/>
                </a:solidFill>
              </a:rPr>
              <a:t> </a:t>
            </a:r>
          </a:p>
          <a:p>
            <a:pPr lvl="1"/>
            <a:endParaRPr lang="en-US" sz="1600" b="1">
              <a:solidFill>
                <a:srgbClr val="FFFFFF"/>
              </a:solidFill>
            </a:endParaRPr>
          </a:p>
          <a:p>
            <a:pPr lvl="1"/>
            <a:r>
              <a:rPr lang="en-US" sz="3200" b="1">
                <a:solidFill>
                  <a:srgbClr val="FFFFFF"/>
                </a:solidFill>
              </a:rPr>
              <a:t>imposible Amar asi sin Dios quien es AMOR </a:t>
            </a:r>
          </a:p>
        </p:txBody>
      </p:sp>
      <p:pic>
        <p:nvPicPr>
          <p:cNvPr id="236548" name="Picture 4" descr="MCNA01288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738" y="4722813"/>
            <a:ext cx="1838325" cy="179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2" descr="Marriage vow joke - low expecta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0"/>
            <a:ext cx="62166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Etapas del Catarro Matrimonial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Cada par de anos una esposa coge un catarro que es cada vez peor.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687387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El Vocabulario de Amor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7772400" cy="5334000"/>
          </a:xfrm>
        </p:spPr>
        <p:txBody>
          <a:bodyPr/>
          <a:lstStyle/>
          <a:p>
            <a:r>
              <a:rPr lang="en-US" b="1">
                <a:solidFill>
                  <a:srgbClr val="FFFFFF"/>
                </a:solidFill>
              </a:rPr>
              <a:t>AGAPE</a:t>
            </a:r>
            <a:r>
              <a:rPr lang="en-US" sz="2800" b="1"/>
              <a:t>  - Juan 3:16; Efesios 5:33</a:t>
            </a:r>
          </a:p>
          <a:p>
            <a:pPr lvl="1"/>
            <a:r>
              <a:rPr lang="en-US" sz="2400" b="1">
                <a:solidFill>
                  <a:srgbClr val="FFFFFF"/>
                </a:solidFill>
              </a:rPr>
              <a:t>Genesis 22:2 – </a:t>
            </a:r>
            <a:r>
              <a:rPr lang="en-US" sz="2000" b="1"/>
              <a:t>Primer uso y demostracion de amor</a:t>
            </a:r>
          </a:p>
          <a:p>
            <a:pPr>
              <a:buFontTx/>
              <a:buNone/>
            </a:pPr>
            <a:endParaRPr lang="en-US" sz="1800" b="1"/>
          </a:p>
          <a:p>
            <a:r>
              <a:rPr lang="es-ES" sz="2800" b="1"/>
              <a:t>Marcos 12:30 - Y amarás al Señor tu Dios con todo tu </a:t>
            </a:r>
            <a:r>
              <a:rPr lang="es-ES" sz="2800" b="1">
                <a:solidFill>
                  <a:srgbClr val="FFFFFF"/>
                </a:solidFill>
              </a:rPr>
              <a:t>corazón</a:t>
            </a:r>
            <a:r>
              <a:rPr lang="es-ES" sz="2800" b="1"/>
              <a:t>, y con toda tu </a:t>
            </a:r>
            <a:r>
              <a:rPr lang="es-ES" sz="2800" b="1">
                <a:solidFill>
                  <a:srgbClr val="FFFFFF"/>
                </a:solidFill>
              </a:rPr>
              <a:t>alma</a:t>
            </a:r>
            <a:r>
              <a:rPr lang="es-ES" sz="2800" b="1"/>
              <a:t>, y con toda tu </a:t>
            </a:r>
            <a:r>
              <a:rPr lang="es-ES" sz="2800" b="1">
                <a:solidFill>
                  <a:srgbClr val="FFFFFF"/>
                </a:solidFill>
              </a:rPr>
              <a:t>mente</a:t>
            </a:r>
            <a:r>
              <a:rPr lang="es-ES" sz="2800" b="1"/>
              <a:t> y con todas tus </a:t>
            </a:r>
            <a:r>
              <a:rPr lang="es-ES" sz="2800" b="1">
                <a:solidFill>
                  <a:srgbClr val="FFFFFF"/>
                </a:solidFill>
              </a:rPr>
              <a:t>fuerzas.</a:t>
            </a:r>
            <a:endParaRPr lang="es-ES" sz="2800" b="1"/>
          </a:p>
          <a:p>
            <a:endParaRPr lang="es-ES" sz="1800" b="1"/>
          </a:p>
          <a:p>
            <a:r>
              <a:rPr lang="es-ES" sz="2800" b="1"/>
              <a:t>Amarás a tu </a:t>
            </a:r>
            <a:r>
              <a:rPr lang="es-ES" sz="2800" b="1" u="sng">
                <a:solidFill>
                  <a:srgbClr val="FFFFFF"/>
                </a:solidFill>
              </a:rPr>
              <a:t>prójimo</a:t>
            </a:r>
            <a:r>
              <a:rPr lang="es-ES" sz="2800" b="1"/>
              <a:t> como a ti mismo. No hay otro mandamiento mayor que éstos.</a:t>
            </a:r>
          </a:p>
          <a:p>
            <a:endParaRPr lang="es-ES" sz="2000" b="1"/>
          </a:p>
          <a:p>
            <a:r>
              <a:rPr lang="es-ES" sz="2800" b="1"/>
              <a:t>Lucas 12:43; 6:27–Amad a </a:t>
            </a:r>
            <a:r>
              <a:rPr lang="es-ES" sz="2800" b="1" u="sng">
                <a:solidFill>
                  <a:srgbClr val="FFFFFF"/>
                </a:solidFill>
              </a:rPr>
              <a:t>enemigos</a:t>
            </a:r>
            <a:endParaRPr lang="en-US" sz="2800" b="1" u="sng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>
                <a:solidFill>
                  <a:srgbClr val="FFFFFF"/>
                </a:solidFill>
                <a:latin typeface="Subway" pitchFamily="2" charset="0"/>
              </a:rPr>
              <a:t>Vocabulario de Amor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295400"/>
            <a:ext cx="7386638" cy="5105400"/>
          </a:xfrm>
        </p:spPr>
        <p:txBody>
          <a:bodyPr/>
          <a:lstStyle/>
          <a:p>
            <a:r>
              <a:rPr lang="es-ES_tradnl" sz="4400" b="1">
                <a:solidFill>
                  <a:srgbClr val="FFFFFF"/>
                </a:solidFill>
              </a:rPr>
              <a:t>AGAPE</a:t>
            </a:r>
            <a:r>
              <a:rPr lang="es-ES_tradnl" sz="3600" b="1">
                <a:solidFill>
                  <a:srgbClr val="FFFFFF"/>
                </a:solidFill>
              </a:rPr>
              <a:t> – la base de todo</a:t>
            </a:r>
          </a:p>
          <a:p>
            <a:endParaRPr lang="es-ES_tradnl" sz="2800" b="1">
              <a:solidFill>
                <a:srgbClr val="FFFFFF"/>
              </a:solidFill>
            </a:endParaRPr>
          </a:p>
          <a:p>
            <a:r>
              <a:rPr lang="es-ES_tradnl" sz="4400" b="1">
                <a:solidFill>
                  <a:srgbClr val="FFFFFF"/>
                </a:solidFill>
              </a:rPr>
              <a:t>FILEO</a:t>
            </a:r>
            <a:r>
              <a:rPr lang="es-ES_tradnl" sz="3600" b="1">
                <a:solidFill>
                  <a:srgbClr val="FFFFFF"/>
                </a:solidFill>
              </a:rPr>
              <a:t> – Amor humano </a:t>
            </a:r>
            <a:r>
              <a:rPr lang="es-ES_tradnl" b="1">
                <a:solidFill>
                  <a:srgbClr val="FFFFFF"/>
                </a:solidFill>
              </a:rPr>
              <a:t>(Jn.21)</a:t>
            </a:r>
          </a:p>
          <a:p>
            <a:pPr lvl="1"/>
            <a:r>
              <a:rPr lang="es-ES_tradnl" sz="3200" b="1">
                <a:solidFill>
                  <a:srgbClr val="FFFFFF"/>
                </a:solidFill>
              </a:rPr>
              <a:t>Amistad (Cantares 5:16; Tito 2:4 – Mujer “amador de hombres y de niños”) </a:t>
            </a:r>
          </a:p>
          <a:p>
            <a:pPr lvl="1"/>
            <a:r>
              <a:rPr lang="es-ES_tradnl" sz="3200" b="1">
                <a:solidFill>
                  <a:srgbClr val="FFFFFF"/>
                </a:solidFill>
              </a:rPr>
              <a:t>Amor de hermanos (“Filadelfia”) o de madres y padres por hijos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AMOR: Vocabulario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386638" cy="4954587"/>
          </a:xfrm>
        </p:spPr>
        <p:txBody>
          <a:bodyPr/>
          <a:lstStyle/>
          <a:p>
            <a:r>
              <a:rPr lang="es-ES_tradnl" sz="4000" b="1">
                <a:solidFill>
                  <a:srgbClr val="FFFFFF"/>
                </a:solidFill>
              </a:rPr>
              <a:t>EPITHUMEO</a:t>
            </a:r>
            <a:r>
              <a:rPr lang="es-ES_tradnl" b="1">
                <a:solidFill>
                  <a:srgbClr val="FFFFFF"/>
                </a:solidFill>
              </a:rPr>
              <a:t> – </a:t>
            </a:r>
            <a:r>
              <a:rPr lang="es-ES_tradnl" b="1" u="sng">
                <a:solidFill>
                  <a:srgbClr val="FFFFFF"/>
                </a:solidFill>
              </a:rPr>
              <a:t>Desear mucho</a:t>
            </a:r>
            <a:r>
              <a:rPr lang="es-ES_tradnl" b="1">
                <a:solidFill>
                  <a:srgbClr val="FFFFFF"/>
                </a:solidFill>
              </a:rPr>
              <a:t> o amor con </a:t>
            </a:r>
            <a:r>
              <a:rPr lang="es-ES_tradnl" b="1" i="1" u="sng">
                <a:solidFill>
                  <a:srgbClr val="FFFFFF"/>
                </a:solidFill>
              </a:rPr>
              <a:t>pasión</a:t>
            </a:r>
          </a:p>
          <a:p>
            <a:pPr lvl="1"/>
            <a:r>
              <a:rPr lang="es-ES_tradnl" b="1">
                <a:solidFill>
                  <a:srgbClr val="FFFFFF"/>
                </a:solidFill>
              </a:rPr>
              <a:t>Mat. 5:28; Rom. 7:7 (pecado)</a:t>
            </a:r>
          </a:p>
          <a:p>
            <a:pPr lvl="1"/>
            <a:r>
              <a:rPr lang="es-ES_tradnl" b="1">
                <a:solidFill>
                  <a:srgbClr val="FFFFFF"/>
                </a:solidFill>
              </a:rPr>
              <a:t>Mat. 13:17; Luc. 22:15 (justicia)</a:t>
            </a:r>
          </a:p>
          <a:p>
            <a:pPr lvl="1"/>
            <a:endParaRPr lang="es-ES_tradnl" sz="2400" b="1">
              <a:solidFill>
                <a:srgbClr val="FFFFFF"/>
              </a:solidFill>
            </a:endParaRPr>
          </a:p>
          <a:p>
            <a:r>
              <a:rPr lang="es-ES_tradnl" b="1">
                <a:solidFill>
                  <a:srgbClr val="FFFFFF"/>
                </a:solidFill>
              </a:rPr>
              <a:t>EROS – Sexual o físico (abrazos, besos) (Heb. 13:4; 1 Cor. 7)</a:t>
            </a:r>
          </a:p>
          <a:p>
            <a:endParaRPr lang="es-ES_tradnl" sz="2400" b="1">
              <a:solidFill>
                <a:srgbClr val="FFFFFF"/>
              </a:solidFill>
            </a:endParaRPr>
          </a:p>
          <a:p>
            <a:r>
              <a:rPr lang="es-ES_tradnl" b="1">
                <a:solidFill>
                  <a:srgbClr val="FFFFFF"/>
                </a:solidFill>
              </a:rPr>
              <a:t>Romántico (Cantares)</a:t>
            </a:r>
            <a:endParaRPr lang="es-ES_tradn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Amor: Vocabulario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3600" b="1">
                <a:solidFill>
                  <a:srgbClr val="FFFFFF"/>
                </a:solidFill>
              </a:rPr>
              <a:t>STORGE</a:t>
            </a:r>
            <a:r>
              <a:rPr lang="es-ES_tradnl" b="1"/>
              <a:t> – </a:t>
            </a:r>
            <a:r>
              <a:rPr lang="es-ES_tradnl" b="1">
                <a:solidFill>
                  <a:srgbClr val="FFFFFF"/>
                </a:solidFill>
              </a:rPr>
              <a:t>Amor o afecto natural y “cómodo” y familiar (de una pareja madura)</a:t>
            </a:r>
            <a:r>
              <a:rPr lang="es-ES_tradnl" b="1"/>
              <a:t> –Romanos 12:10; 1:21; 2 Tim. 3:3</a:t>
            </a:r>
          </a:p>
          <a:p>
            <a:endParaRPr lang="es-ES_tradnl" b="1"/>
          </a:p>
          <a:p>
            <a:r>
              <a:rPr lang="es-ES_tradnl" b="1">
                <a:solidFill>
                  <a:srgbClr val="FFFFFF"/>
                </a:solidFill>
              </a:rPr>
              <a:t>Misericordia, compasión, gracia, longanimidad</a:t>
            </a:r>
            <a:r>
              <a:rPr lang="es-ES_tradnl" b="1"/>
              <a:t> (Rom. 2:4; “El Buen Samaritano”)</a:t>
            </a:r>
            <a:endParaRPr lang="es-ES_tradnl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Amor necesario	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3600" b="1">
                <a:solidFill>
                  <a:srgbClr val="FFFFFF"/>
                </a:solidFill>
              </a:rPr>
              <a:t>Cada clase de amor es “necesario” para tener una familia feliz.</a:t>
            </a:r>
          </a:p>
          <a:p>
            <a:endParaRPr lang="es-ES_tradnl" sz="2800" b="1">
              <a:solidFill>
                <a:srgbClr val="FFFFFF"/>
              </a:solidFill>
            </a:endParaRPr>
          </a:p>
          <a:p>
            <a:r>
              <a:rPr lang="es-ES_tradnl" sz="3600" b="1">
                <a:solidFill>
                  <a:srgbClr val="FFFFFF"/>
                </a:solidFill>
              </a:rPr>
              <a:t>Dios es amor… el amor es “fruto del Espíritu” y Dios lo da a todos los salvos y llenos del Espíritu Santo.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El primer ano la nueva esposa solo estornuda ligeramente.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El esposo se pone nervioso y dice:  “Oh, mi querida.  Varmos a llamar al mejor medico del pueblo inmediatamente a venir y darte la mejor medicina posible para ese catarro.  No quiero que nada pasa a usted, mi vida y mi amor.  Descanse hasta que llegue el medico.</a:t>
            </a:r>
          </a:p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(sigue)</a:t>
            </a:r>
            <a:endParaRPr lang="en-US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38400" y="762000"/>
            <a:ext cx="6400800" cy="5334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>
                <a:latin typeface="Arial Narrow" pitchFamily="34" charset="0"/>
              </a:rPr>
              <a:t>Incluso, descanse usted por dos or tres días y yo limparé la casa y servirle sus comidas en cama hasta que mejore.  Le traré las mejores sopas del mejor resaurante hasta que usted se mejore, mi querida.</a:t>
            </a:r>
            <a:endParaRPr lang="en-US" sz="400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1981200"/>
          </a:xfrm>
        </p:spPr>
        <p:txBody>
          <a:bodyPr/>
          <a:lstStyle/>
          <a:p>
            <a:r>
              <a:rPr lang="es-ES">
                <a:latin typeface="Arial Narrow" pitchFamily="34" charset="0"/>
              </a:rPr>
              <a:t>El Tercer ano del matrimonio en el tercer año del matrimonio ella estornuda y tose un poco.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438400"/>
            <a:ext cx="6400800" cy="3657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000">
                <a:latin typeface="Arial Narrow" pitchFamily="34" charset="0"/>
              </a:rPr>
              <a:t>El esposo dice con tranquilidad:  Mi amor, a mejor usted debe descansar un par de horas.  Le puedo calentar una lata de sopa.</a:t>
            </a:r>
            <a:endParaRPr lang="en-US" sz="4000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2362200"/>
          </a:xfrm>
        </p:spPr>
        <p:txBody>
          <a:bodyPr/>
          <a:lstStyle/>
          <a:p>
            <a:r>
              <a:rPr lang="es-ES">
                <a:latin typeface="Arial Narrow" pitchFamily="34" charset="0"/>
              </a:rPr>
              <a:t>El cuarto año (cuando  tienen dos hijos) la esposa, exhausta empieza a toser y estornudar fuertemente cuando tiene un catarro.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895600"/>
            <a:ext cx="6400800" cy="3200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El esposo dice:  Oye, mi querida, usted se suena muy mal.  </a:t>
            </a:r>
          </a:p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¿Por qué no descansas un rato despues de preparar la comida, lavar los platos, limpiar el piso y arreglar la casa?</a:t>
            </a:r>
            <a:endParaRPr lang="en-US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77000" cy="1828800"/>
          </a:xfrm>
        </p:spPr>
        <p:txBody>
          <a:bodyPr/>
          <a:lstStyle/>
          <a:p>
            <a:r>
              <a:rPr lang="es-ES">
                <a:latin typeface="Arial Narrow" pitchFamily="34" charset="0"/>
              </a:rPr>
              <a:t>El sexto año la esposa tiene un catarro fuerte con calentura y empieza a toser.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667000"/>
            <a:ext cx="6400800" cy="3429000"/>
          </a:xfrm>
        </p:spPr>
        <p:txBody>
          <a:bodyPr/>
          <a:lstStyle/>
          <a:p>
            <a:r>
              <a:rPr lang="es-ES">
                <a:latin typeface="Arial Narrow" pitchFamily="34" charset="0"/>
              </a:rPr>
              <a:t>El esposo dice:  </a:t>
            </a:r>
          </a:p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Oye, haces el ruido de un foco ladrando.  Porque no tomas algo en vez de sentarte allí como una perezosa ladrando para molestarme.</a:t>
            </a:r>
            <a:endParaRPr lang="en-US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364</TotalTime>
  <Words>1671</Words>
  <Application>Microsoft Office PowerPoint</Application>
  <PresentationFormat>On-screen Show (4:3)</PresentationFormat>
  <Paragraphs>240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54" baseType="lpstr">
      <vt:lpstr>Arial</vt:lpstr>
      <vt:lpstr>Wingdings</vt:lpstr>
      <vt:lpstr>Tahoma</vt:lpstr>
      <vt:lpstr>Subway</vt:lpstr>
      <vt:lpstr>Arial Narrow</vt:lpstr>
      <vt:lpstr>Arial Black</vt:lpstr>
      <vt:lpstr>Times New Roman</vt:lpstr>
      <vt:lpstr>Kimono</vt:lpstr>
      <vt:lpstr>Proposal</vt:lpstr>
      <vt:lpstr>Ocean</vt:lpstr>
      <vt:lpstr>PowerPoint Presentation</vt:lpstr>
      <vt:lpstr>I.  LA PREEMINENCIA DEL AMOR  13:1-3</vt:lpstr>
      <vt:lpstr>PowerPoint Presentation</vt:lpstr>
      <vt:lpstr>Etapas del Catarro Matrimonial</vt:lpstr>
      <vt:lpstr>El primer ano la nueva esposa solo estornuda ligeramente.</vt:lpstr>
      <vt:lpstr>PowerPoint Presentation</vt:lpstr>
      <vt:lpstr>El Tercer ano del matrimonio en el tercer año del matrimonio ella estornuda y tose un poco. </vt:lpstr>
      <vt:lpstr>El cuarto año (cuando  tienen dos hijos) la esposa, exhausta empieza a toser y estornudar fuertemente cuando tiene un catarro.</vt:lpstr>
      <vt:lpstr>El sexto año la esposa tiene un catarro fuerte con calentura y empieza a toser.</vt:lpstr>
      <vt:lpstr>El septimo año cuando la esposa estornuda violentamente con tos y fiebre y tiene la cara blanca.</vt:lpstr>
      <vt:lpstr>LAS LENGUAS DE AMOR</vt:lpstr>
      <vt:lpstr>Expresiones y evidencias de AMOR</vt:lpstr>
      <vt:lpstr>Mandato de “Amar y Respetar”</vt:lpstr>
      <vt:lpstr>Las 5 lenguajes de AMOR</vt:lpstr>
      <vt:lpstr>El Lenguaje comprendido y preferido para “hablar” depende del individuo</vt:lpstr>
      <vt:lpstr>P –PALABRAS de aprecio</vt:lpstr>
      <vt:lpstr>La ayuda idonea – que completa</vt:lpstr>
      <vt:lpstr>A – AYUDA Y SERVICIO</vt:lpstr>
      <vt:lpstr>R – REGALOS  (Jn. 3:16; Rom. 6:23)</vt:lpstr>
      <vt:lpstr>T – TOQUES</vt:lpstr>
      <vt:lpstr>E – ESCUCHAR</vt:lpstr>
      <vt:lpstr>?Cual es el lenguaje de su esposo?</vt:lpstr>
      <vt:lpstr>8 ¶  El amor nunca deja de ser; pero las profecías se acabarán, y cesarán las lenguas, y la ciencia acabará. 9  Porque en parte conocemos, y en parte profetizamos; 10  mas cuando venga lo perfecto, entonces lo que es en parte se acabará. 11  Cuando yo era niño, hablaba como niño, pensaba como niño, juzgaba como niño; mas cuando ya fui hombre, dejé lo que era de niño. 12  Ahora vemos por espejo, oscuramente; mas entonces veremos cara a cara. Ahora conozco en parte; pero entonces conoceré como fui conocido. 13  Y ahora permanecen la fe, la esperanza y el amor, estos tres; pero el mayor de ellos es el amor. </vt:lpstr>
      <vt:lpstr>El Amar = Dar</vt:lpstr>
      <vt:lpstr>Entonces, los cielos se abrieron y después de un magnífico estruendo, a voz de Dios les dijo:   "COMODIDAD." </vt:lpstr>
      <vt:lpstr>PowerPoint Presentation</vt:lpstr>
      <vt:lpstr>"COMO DI, DAD"</vt:lpstr>
      <vt:lpstr>Juan 3:16</vt:lpstr>
      <vt:lpstr>Pruebas de amor:  1 Corintios 13</vt:lpstr>
      <vt:lpstr>LAS PROPIEDADES (PERFECCIONES) DEL AMOR</vt:lpstr>
      <vt:lpstr>No tiene envidia</vt:lpstr>
      <vt:lpstr>No es jactancioso No se envanece</vt:lpstr>
      <vt:lpstr>5   No hace nada indebido</vt:lpstr>
      <vt:lpstr>No se irrita</vt:lpstr>
      <vt:lpstr>6  No se goza de la injusticia, mas se goza de la verdad.</vt:lpstr>
      <vt:lpstr>7   TODO LO SUFRE, TODO LO CREE, TODO LO ESPERA, TODO LO SOPORTA.</vt:lpstr>
      <vt:lpstr>III. LA PERMANENCIA DEL AMOR</vt:lpstr>
      <vt:lpstr>EL Fruto del Espiritu  9 ELEMENTOS DE AMOR</vt:lpstr>
      <vt:lpstr>PowerPoint Presentation</vt:lpstr>
      <vt:lpstr>El Vocabulario de Amor</vt:lpstr>
      <vt:lpstr>Vocabulario de Amor</vt:lpstr>
      <vt:lpstr>AMOR: Vocabulario</vt:lpstr>
      <vt:lpstr>Amor: Vocabulario</vt:lpstr>
      <vt:lpstr>El Amor necesario </vt:lpstr>
    </vt:vector>
  </TitlesOfParts>
  <Company>IBBA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Pruebas de amor:  1 Corintios 13</dc:title>
  <dc:creator>R Armstrong</dc:creator>
  <cp:lastModifiedBy>Iglesia Biblica Bautista Ant</cp:lastModifiedBy>
  <cp:revision>23</cp:revision>
  <dcterms:created xsi:type="dcterms:W3CDTF">2007-06-08T13:22:29Z</dcterms:created>
  <dcterms:modified xsi:type="dcterms:W3CDTF">2011-08-18T22:34:51Z</dcterms:modified>
</cp:coreProperties>
</file>