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14" y="-9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006C78-1ECE-4CB5-A488-08FC45749BF0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BBF9DE-748B-4E8C-961D-6A66D3400B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918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27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35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29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036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38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2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432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98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61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BBF9DE-748B-4E8C-961D-6A66D3400BC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41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95472C9-7263-47F0-A9D4-67AD0BBE178C}" type="datetimeFigureOut">
              <a:rPr lang="en-US" smtClean="0"/>
              <a:t>2/23/2011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2D266D-44EE-4F3F-8C78-3C6BEEC4ADB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667000"/>
          </a:xfrm>
        </p:spPr>
        <p:txBody>
          <a:bodyPr>
            <a:normAutofit fontScale="90000"/>
          </a:bodyPr>
          <a:lstStyle/>
          <a:p>
            <a:r>
              <a:rPr lang="es-ES_tradnl" sz="6000" u="sng" dirty="0">
                <a:solidFill>
                  <a:srgbClr val="000000"/>
                </a:solidFill>
                <a:effectLst/>
                <a:latin typeface="Book Antiqua"/>
                <a:ea typeface="Times New Roman"/>
                <a:cs typeface="Times New Roman"/>
              </a:rPr>
              <a:t>El Vocabulario del Liderazgo y la Administración Bíblica</a:t>
            </a:r>
            <a:r>
              <a:rPr lang="es-ES_tradnl" sz="4400" i="1" dirty="0">
                <a:solidFill>
                  <a:srgbClr val="000000"/>
                </a:solidFill>
                <a:effectLst/>
                <a:latin typeface="Book Antiqua"/>
                <a:ea typeface="Times New Roman"/>
                <a:cs typeface="Times New Roman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114800"/>
            <a:ext cx="7854696" cy="1752600"/>
          </a:xfrm>
        </p:spPr>
        <p:txBody>
          <a:bodyPr/>
          <a:lstStyle/>
          <a:p>
            <a:pPr algn="ctr"/>
            <a:r>
              <a:rPr lang="en-US" dirty="0" smtClean="0"/>
              <a:t>IBMA305 (2011) – </a:t>
            </a:r>
            <a:r>
              <a:rPr lang="en-US" dirty="0" err="1" smtClean="0"/>
              <a:t>Liderazgo</a:t>
            </a:r>
            <a:r>
              <a:rPr lang="en-US" dirty="0" smtClean="0"/>
              <a:t> – </a:t>
            </a:r>
            <a:r>
              <a:rPr lang="en-US" dirty="0" err="1" smtClean="0"/>
              <a:t>Lección</a:t>
            </a:r>
            <a:r>
              <a:rPr lang="en-US" dirty="0" smtClean="0"/>
              <a:t>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386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ES" sz="5400" b="1" u="sng" dirty="0">
                <a:latin typeface="Book Antiqua"/>
                <a:ea typeface="Times New Roman"/>
              </a:rPr>
              <a:t>Posibles Preguntas de Mentores a </a:t>
            </a:r>
            <a:r>
              <a:rPr lang="es-ES" sz="5400" b="1" u="sng" dirty="0" smtClean="0">
                <a:latin typeface="Book Antiqua"/>
                <a:ea typeface="Times New Roman"/>
              </a:rPr>
              <a:t>Discípulos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4000" i="1" dirty="0">
                <a:latin typeface="Book Antiqua"/>
                <a:ea typeface="Times New Roman"/>
              </a:rPr>
              <a:t>Escoge 3-5  para preguntar a la vez. </a:t>
            </a:r>
            <a:endParaRPr lang="es-ES" sz="4000" i="1" dirty="0" smtClean="0">
              <a:latin typeface="Book Antiqua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s-ES" sz="4000" i="1" dirty="0" smtClean="0">
              <a:latin typeface="Book Antiqua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4000" i="1" dirty="0" smtClean="0">
                <a:latin typeface="Book Antiqua"/>
                <a:ea typeface="Times New Roman"/>
              </a:rPr>
              <a:t>Se </a:t>
            </a:r>
            <a:r>
              <a:rPr lang="es-ES" sz="4000" i="1" dirty="0">
                <a:latin typeface="Book Antiqua"/>
                <a:ea typeface="Times New Roman"/>
              </a:rPr>
              <a:t>puede comenzar cada pregunta con: </a:t>
            </a:r>
            <a:endParaRPr lang="es-ES" sz="4000" i="1" dirty="0" smtClean="0">
              <a:latin typeface="Book Antiqua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4000" i="1" dirty="0" smtClean="0">
                <a:latin typeface="Book Antiqua"/>
                <a:ea typeface="Times New Roman"/>
              </a:rPr>
              <a:t>¿</a:t>
            </a:r>
            <a:r>
              <a:rPr lang="es-ES" sz="4000" i="1" dirty="0">
                <a:latin typeface="Book Antiqua"/>
                <a:ea typeface="Times New Roman"/>
              </a:rPr>
              <a:t>Quisiera decirme … ? </a:t>
            </a:r>
            <a:endParaRPr lang="es-ES" sz="4000" i="1" dirty="0" smtClean="0">
              <a:latin typeface="Book Antiqua"/>
              <a:ea typeface="Times New Roman"/>
            </a:endParaRPr>
          </a:p>
          <a:p>
            <a:pPr marL="640080" lvl="2">
              <a:spcBef>
                <a:spcPts val="0"/>
              </a:spcBef>
            </a:pPr>
            <a:r>
              <a:rPr lang="es-ES" sz="3500" i="1" dirty="0" smtClean="0">
                <a:latin typeface="Book Antiqua"/>
                <a:ea typeface="Times New Roman"/>
              </a:rPr>
              <a:t>(</a:t>
            </a:r>
            <a:r>
              <a:rPr lang="es-ES" sz="3500" i="1" dirty="0">
                <a:latin typeface="Book Antiqua"/>
                <a:ea typeface="Times New Roman"/>
              </a:rPr>
              <a:t>por si </a:t>
            </a:r>
            <a:r>
              <a:rPr lang="es-ES" sz="3500" i="1" u="sng" dirty="0">
                <a:latin typeface="Book Antiqua"/>
                <a:ea typeface="Times New Roman"/>
              </a:rPr>
              <a:t>no</a:t>
            </a:r>
            <a:r>
              <a:rPr lang="es-ES" sz="3500" i="1" dirty="0">
                <a:latin typeface="Book Antiqua"/>
                <a:ea typeface="Times New Roman"/>
              </a:rPr>
              <a:t> quieren decir algo)</a:t>
            </a:r>
            <a:endParaRPr lang="en-US" sz="35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80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ES" sz="4000" b="1" dirty="0">
                <a:latin typeface="Book Antiqua"/>
                <a:ea typeface="Times New Roman"/>
              </a:rPr>
              <a:t>Definiciones Relacionadas al Discipulado y </a:t>
            </a:r>
            <a:r>
              <a:rPr lang="es-ES" sz="4000" b="1" dirty="0" smtClean="0">
                <a:latin typeface="Book Antiqua"/>
                <a:ea typeface="Times New Roman"/>
              </a:rPr>
              <a:t>Liderazgo</a:t>
            </a:r>
            <a:endParaRPr lang="en-US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Ministerio – diaconado – siervo</a:t>
            </a:r>
            <a:endParaRPr lang="en-US" sz="28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i="1" dirty="0">
                <a:solidFill>
                  <a:srgbClr val="000000"/>
                </a:solidFill>
                <a:latin typeface="Book Antiqua"/>
                <a:ea typeface="Times New Roman"/>
              </a:rPr>
              <a:t>Obispo – Pastor – Anciano</a:t>
            </a: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   </a:t>
            </a:r>
            <a:r>
              <a:rPr lang="es-US" sz="2800" u="sng" dirty="0">
                <a:solidFill>
                  <a:srgbClr val="000000"/>
                </a:solidFill>
                <a:latin typeface="Book Antiqua"/>
                <a:ea typeface="Times New Roman"/>
              </a:rPr>
              <a:t>(</a:t>
            </a:r>
            <a:r>
              <a:rPr lang="es-ES_tradnl" sz="2800" u="sng" dirty="0">
                <a:solidFill>
                  <a:srgbClr val="000000"/>
                </a:solidFill>
                <a:latin typeface="Book Antiqua"/>
                <a:ea typeface="Times New Roman"/>
              </a:rPr>
              <a:t>Efe. 4:11-16; 1 Tim. 3:1-7; 5:17).</a:t>
            </a:r>
            <a:endParaRPr lang="en-US" sz="2800" dirty="0">
              <a:latin typeface="Times New Roman"/>
              <a:ea typeface="Times New Roman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s-ES_tradnl" dirty="0">
                <a:solidFill>
                  <a:srgbClr val="000000"/>
                </a:solidFill>
                <a:latin typeface="Book Antiqua"/>
                <a:ea typeface="Times New Roman"/>
              </a:rPr>
              <a:t>Hay dones de </a:t>
            </a:r>
            <a:r>
              <a:rPr lang="es-ES_tradnl" i="1" dirty="0">
                <a:solidFill>
                  <a:srgbClr val="000000"/>
                </a:solidFill>
                <a:latin typeface="Book Antiqua"/>
                <a:ea typeface="Times New Roman"/>
              </a:rPr>
              <a:t>pastores / maestros</a:t>
            </a:r>
            <a:r>
              <a:rPr lang="es-ES_tradnl" dirty="0">
                <a:solidFill>
                  <a:srgbClr val="000000"/>
                </a:solidFill>
                <a:latin typeface="Book Antiqua"/>
                <a:ea typeface="Times New Roman"/>
              </a:rPr>
              <a:t> o </a:t>
            </a:r>
            <a:r>
              <a:rPr lang="es-ES_tradnl" i="1" dirty="0">
                <a:solidFill>
                  <a:srgbClr val="000000"/>
                </a:solidFill>
                <a:latin typeface="Book Antiqua"/>
                <a:ea typeface="Times New Roman"/>
              </a:rPr>
              <a:t>ancianos</a:t>
            </a:r>
            <a:r>
              <a:rPr lang="es-ES_tradnl" dirty="0">
                <a:solidFill>
                  <a:srgbClr val="000000"/>
                </a:solidFill>
                <a:latin typeface="Book Antiqua"/>
                <a:ea typeface="Times New Roman"/>
              </a:rPr>
              <a:t> o </a:t>
            </a:r>
            <a:r>
              <a:rPr lang="es-ES_tradnl" i="1" dirty="0">
                <a:solidFill>
                  <a:srgbClr val="000000"/>
                </a:solidFill>
                <a:latin typeface="Book Antiqua"/>
                <a:ea typeface="Times New Roman"/>
              </a:rPr>
              <a:t>obispos</a:t>
            </a:r>
            <a:r>
              <a:rPr lang="es-ES_tradnl" b="1" i="1" dirty="0">
                <a:solidFill>
                  <a:srgbClr val="000000"/>
                </a:solidFill>
                <a:latin typeface="Book Antiqua"/>
                <a:ea typeface="Times New Roman"/>
              </a:rPr>
              <a:t> </a:t>
            </a:r>
            <a:r>
              <a:rPr lang="es-ES_tradnl" dirty="0">
                <a:solidFill>
                  <a:srgbClr val="000000"/>
                </a:solidFill>
                <a:latin typeface="Book Antiqua"/>
                <a:ea typeface="Times New Roman"/>
              </a:rPr>
              <a:t>que “</a:t>
            </a:r>
            <a:r>
              <a:rPr lang="es-ES_tradnl" b="1" u="sng" dirty="0">
                <a:solidFill>
                  <a:srgbClr val="000000"/>
                </a:solidFill>
                <a:highlight>
                  <a:srgbClr val="FFFF00"/>
                </a:highlight>
                <a:latin typeface="Book Antiqua"/>
                <a:ea typeface="Times New Roman"/>
              </a:rPr>
              <a:t>GOBIERNAN</a:t>
            </a:r>
            <a:r>
              <a:rPr lang="es-ES_tradnl" dirty="0" smtClean="0">
                <a:solidFill>
                  <a:srgbClr val="000000"/>
                </a:solidFill>
                <a:latin typeface="Book Antiqua"/>
                <a:ea typeface="Times New Roman"/>
              </a:rPr>
              <a:t>”.</a:t>
            </a: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endParaRPr lang="es-ES_tradnl" sz="1600" dirty="0" smtClean="0">
              <a:solidFill>
                <a:srgbClr val="000000"/>
              </a:solidFill>
              <a:latin typeface="Book Antiqua"/>
              <a:ea typeface="Times New Roman"/>
            </a:endParaRPr>
          </a:p>
          <a:p>
            <a:pPr marL="377190" indent="-285750">
              <a:spcBef>
                <a:spcPts val="0"/>
              </a:spcBef>
              <a:buFont typeface="Courier New"/>
              <a:buChar char="o"/>
              <a:tabLst>
                <a:tab pos="914400" algn="l"/>
              </a:tabLst>
            </a:pPr>
            <a:r>
              <a:rPr lang="es-ES_tradnl" i="1" dirty="0" err="1">
                <a:solidFill>
                  <a:srgbClr val="000000"/>
                </a:solidFill>
                <a:latin typeface="Book Antiqua"/>
                <a:ea typeface="Times New Roman"/>
                <a:cs typeface="Times New Roman"/>
              </a:rPr>
              <a:t>Oikonomia</a:t>
            </a:r>
            <a:r>
              <a:rPr lang="es-ES_tradnl" i="1" dirty="0">
                <a:solidFill>
                  <a:srgbClr val="000000"/>
                </a:solidFill>
                <a:latin typeface="Book Antiqua"/>
                <a:ea typeface="Times New Roman"/>
                <a:cs typeface="Times New Roman"/>
              </a:rPr>
              <a:t> </a:t>
            </a:r>
            <a:r>
              <a:rPr lang="es-ES_tradnl" dirty="0">
                <a:solidFill>
                  <a:srgbClr val="000000"/>
                </a:solidFill>
                <a:latin typeface="Book Antiqua"/>
                <a:ea typeface="Times New Roman"/>
                <a:cs typeface="Times New Roman"/>
              </a:rPr>
              <a:t>= administración, “</a:t>
            </a:r>
            <a:r>
              <a:rPr lang="es-ES_tradnl" b="1" u="sng" dirty="0">
                <a:solidFill>
                  <a:srgbClr val="000000"/>
                </a:solidFill>
                <a:highlight>
                  <a:srgbClr val="FFFF00"/>
                </a:highlight>
                <a:latin typeface="Book Antiqua"/>
                <a:ea typeface="Times New Roman"/>
                <a:cs typeface="Times New Roman"/>
              </a:rPr>
              <a:t>MAYORDOMÍA</a:t>
            </a:r>
            <a:r>
              <a:rPr lang="es-ES_tradnl" dirty="0">
                <a:solidFill>
                  <a:srgbClr val="000000"/>
                </a:solidFill>
                <a:latin typeface="Book Antiqua"/>
                <a:ea typeface="Times New Roman"/>
                <a:cs typeface="Times New Roman"/>
              </a:rPr>
              <a:t>” o “comisión” de la gracia de Dios (Efe. 3:2) de tareas (1 Cor. 9:7, 17; Col. 1:25), talentos (Mat. 25) y verdades (1 Tim. 3:15, etc.).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738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i="1" dirty="0" err="1">
                <a:solidFill>
                  <a:srgbClr val="000000"/>
                </a:solidFill>
                <a:latin typeface="Book Antiqua"/>
                <a:ea typeface="Times New Roman"/>
              </a:rPr>
              <a:t>Kubernao</a:t>
            </a: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 (1 Cor. 12:28)</a:t>
            </a:r>
            <a:r>
              <a:rPr lang="es-ES_tradnl" sz="2800" i="1" dirty="0">
                <a:solidFill>
                  <a:srgbClr val="000000"/>
                </a:solidFill>
                <a:latin typeface="Book Antiqua"/>
                <a:ea typeface="Times New Roman"/>
              </a:rPr>
              <a:t> </a:t>
            </a: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= “guiar”; dirigir, conducir, gobernar.</a:t>
            </a:r>
            <a:endParaRPr lang="en-US" sz="28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i="1" dirty="0" err="1">
                <a:solidFill>
                  <a:srgbClr val="000000"/>
                </a:solidFill>
                <a:latin typeface="Book Antiqua"/>
                <a:ea typeface="Times New Roman"/>
              </a:rPr>
              <a:t>Proistemi</a:t>
            </a:r>
            <a:r>
              <a:rPr lang="es-ES_tradnl" sz="2800" i="1" dirty="0">
                <a:solidFill>
                  <a:srgbClr val="000000"/>
                </a:solidFill>
                <a:latin typeface="Book Antiqua"/>
                <a:ea typeface="Times New Roman"/>
              </a:rPr>
              <a:t> </a:t>
            </a: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(</a:t>
            </a:r>
            <a:r>
              <a:rPr lang="es-ES_tradnl" sz="2800" dirty="0" err="1">
                <a:solidFill>
                  <a:srgbClr val="000000"/>
                </a:solidFill>
                <a:latin typeface="Book Antiqua"/>
                <a:ea typeface="Times New Roman"/>
              </a:rPr>
              <a:t>Rom</a:t>
            </a: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. 12:8; 1 Tim. 3:5, 12; 5:7; Tito 3:8 –“ocuparse en buenas obras”) =  </a:t>
            </a:r>
            <a:r>
              <a:rPr lang="es-ES_tradnl" sz="2800" b="1" u="sng" dirty="0">
                <a:solidFill>
                  <a:srgbClr val="000000"/>
                </a:solidFill>
                <a:highlight>
                  <a:srgbClr val="FFFF00"/>
                </a:highlight>
                <a:latin typeface="Book Antiqua"/>
                <a:ea typeface="Times New Roman"/>
              </a:rPr>
              <a:t>PRESIDIR</a:t>
            </a:r>
            <a:r>
              <a:rPr lang="es-ES_tradnl" sz="2800" dirty="0">
                <a:solidFill>
                  <a:srgbClr val="000000"/>
                </a:solidFill>
                <a:latin typeface="Book Antiqua"/>
                <a:ea typeface="Times New Roman"/>
              </a:rPr>
              <a:t>, gobernar, administrar.</a:t>
            </a:r>
            <a:endParaRPr lang="en-US" sz="28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2000" dirty="0">
                <a:solidFill>
                  <a:srgbClr val="000000"/>
                </a:solidFill>
                <a:latin typeface="Arial Narrow"/>
                <a:ea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dirty="0">
                <a:latin typeface="Book Antiqua"/>
                <a:ea typeface="Times New Roman"/>
              </a:rPr>
              <a:t>Discípulo: </a:t>
            </a:r>
            <a:r>
              <a:rPr lang="es-ES_tradnl" sz="2800" b="1" i="1" u="sng" dirty="0">
                <a:highlight>
                  <a:srgbClr val="FFFF00"/>
                </a:highlight>
                <a:latin typeface="Book Antiqua"/>
                <a:ea typeface="Times New Roman"/>
              </a:rPr>
              <a:t>APRENDIZ</a:t>
            </a:r>
            <a:r>
              <a:rPr lang="es-ES_tradnl" sz="2800" i="1" dirty="0">
                <a:latin typeface="Book Antiqua"/>
                <a:ea typeface="Times New Roman"/>
              </a:rPr>
              <a:t> </a:t>
            </a:r>
            <a:r>
              <a:rPr lang="es-ES_tradnl" sz="2800" dirty="0">
                <a:latin typeface="Book Antiqua"/>
                <a:ea typeface="Times New Roman"/>
              </a:rPr>
              <a:t>o</a:t>
            </a:r>
            <a:r>
              <a:rPr lang="es-ES_tradnl" sz="2800" i="1" dirty="0">
                <a:latin typeface="Book Antiqua"/>
                <a:ea typeface="Times New Roman"/>
              </a:rPr>
              <a:t> seguidor</a:t>
            </a:r>
            <a:r>
              <a:rPr lang="es-ES_tradnl" sz="2800" dirty="0">
                <a:latin typeface="Book Antiqua"/>
                <a:ea typeface="Times New Roman"/>
              </a:rPr>
              <a:t>; después de los Hechos se usa los términos “cristianos”, “santos”, “hermanos”, etc.  Los “discípulos” originales pasan a ser “</a:t>
            </a:r>
            <a:r>
              <a:rPr lang="es-ES_tradnl" sz="2800" b="1" u="sng" dirty="0">
                <a:highlight>
                  <a:srgbClr val="FFFF00"/>
                </a:highlight>
                <a:latin typeface="Book Antiqua"/>
                <a:ea typeface="Times New Roman"/>
              </a:rPr>
              <a:t>APÓSTOLES</a:t>
            </a:r>
            <a:r>
              <a:rPr lang="es-ES_tradnl" sz="2800" dirty="0">
                <a:latin typeface="Book Antiqua"/>
                <a:ea typeface="Times New Roman"/>
              </a:rPr>
              <a:t>”.</a:t>
            </a:r>
            <a:endParaRPr lang="en-US" sz="28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061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dirty="0">
                <a:latin typeface="Book Antiqua"/>
                <a:ea typeface="Times New Roman"/>
              </a:rPr>
              <a:t>Madurez </a:t>
            </a:r>
            <a:r>
              <a:rPr lang="es-ES_tradnl" sz="2800" i="1" dirty="0">
                <a:latin typeface="Book Antiqua"/>
                <a:ea typeface="Times New Roman"/>
              </a:rPr>
              <a:t>espiritual</a:t>
            </a:r>
            <a:r>
              <a:rPr lang="es-ES_tradnl" sz="2800" dirty="0">
                <a:latin typeface="Book Antiqua"/>
                <a:ea typeface="Times New Roman"/>
              </a:rPr>
              <a:t>  (2 Tim 3:16-17; Heb. 5:14-6:1; Col. 1:28; 2 Ped. 3:17-18).</a:t>
            </a:r>
            <a:endParaRPr lang="en-US" sz="28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2800" dirty="0">
                <a:latin typeface="Book Antiqua"/>
                <a:ea typeface="Times New Roman"/>
              </a:rPr>
              <a:t> </a:t>
            </a:r>
            <a:endParaRPr lang="en-US" sz="2800" dirty="0"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dirty="0">
                <a:latin typeface="Book Antiqua"/>
                <a:ea typeface="Times New Roman"/>
              </a:rPr>
              <a:t>Espiritual, carnal, hombre natural (1 Cor. 2-3).</a:t>
            </a:r>
            <a:endParaRPr lang="en-US" sz="28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_tradnl" sz="2800" dirty="0">
                <a:latin typeface="Book Antiqua"/>
                <a:ea typeface="Times New Roman"/>
              </a:rPr>
              <a:t> </a:t>
            </a:r>
            <a:endParaRPr lang="en-US" sz="2800" dirty="0">
              <a:latin typeface="Times New Roman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dirty="0">
                <a:latin typeface="Book Antiqua"/>
                <a:ea typeface="Times New Roman"/>
              </a:rPr>
              <a:t>Mentor: (vea a los apuntes de la sesión 5</a:t>
            </a:r>
            <a:r>
              <a:rPr lang="es-ES_tradnl" sz="2800" dirty="0" smtClean="0">
                <a:latin typeface="Book Antiqua"/>
                <a:ea typeface="Times New Roman"/>
              </a:rPr>
              <a:t>).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endParaRPr lang="es-ES_tradnl" sz="2800" dirty="0">
              <a:effectLst/>
              <a:latin typeface="Book Antiqua"/>
              <a:ea typeface="Times New Roman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/>
              <a:buChar char=""/>
              <a:tabLst>
                <a:tab pos="226695" algn="l"/>
              </a:tabLst>
            </a:pPr>
            <a:r>
              <a:rPr lang="es-ES_tradnl" sz="2800" dirty="0">
                <a:latin typeface="Book Antiqua"/>
                <a:ea typeface="Times New Roman"/>
              </a:rPr>
              <a:t>Líder: dirigente, jefe, que ocupa el primer lugar, cabeza de un grupo o competencia (Larousse). </a:t>
            </a:r>
            <a:endParaRPr lang="en-US" sz="2800" dirty="0">
              <a:latin typeface="Times New Roman"/>
              <a:ea typeface="Times New Roman"/>
            </a:endParaRPr>
          </a:p>
          <a:p>
            <a:pPr marL="742950" marR="0" lvl="1" indent="-285750">
              <a:spcBef>
                <a:spcPts val="0"/>
              </a:spcBef>
              <a:spcAft>
                <a:spcPts val="0"/>
              </a:spcAft>
              <a:buFont typeface="Courier New"/>
              <a:buChar char="o"/>
              <a:tabLst>
                <a:tab pos="914400" algn="l"/>
              </a:tabLst>
            </a:pPr>
            <a:r>
              <a:rPr lang="es-ES_tradnl" dirty="0">
                <a:latin typeface="Book Antiqua"/>
                <a:ea typeface="Times New Roman"/>
              </a:rPr>
              <a:t>En el Antiguo Testamento usa “líder” como: </a:t>
            </a:r>
            <a:endParaRPr lang="en-US" dirty="0">
              <a:latin typeface="Times New Roman"/>
              <a:ea typeface="Times New Roman"/>
            </a:endParaRPr>
          </a:p>
          <a:p>
            <a:r>
              <a:rPr lang="es-ES_tradnl" sz="2800" dirty="0">
                <a:latin typeface="Book Antiqua"/>
                <a:ea typeface="Times New Roman"/>
                <a:cs typeface="Times New Roman"/>
              </a:rPr>
              <a:t>la “</a:t>
            </a:r>
            <a:r>
              <a:rPr lang="es-ES_tradnl" sz="2800" b="1" u="sng" dirty="0">
                <a:highlight>
                  <a:srgbClr val="FFFF00"/>
                </a:highlight>
                <a:latin typeface="Book Antiqua"/>
                <a:ea typeface="Times New Roman"/>
                <a:cs typeface="Times New Roman"/>
              </a:rPr>
              <a:t>GUÍA</a:t>
            </a:r>
            <a:r>
              <a:rPr lang="es-ES_tradnl" sz="2800" dirty="0">
                <a:latin typeface="Book Antiqua"/>
                <a:ea typeface="Times New Roman"/>
                <a:cs typeface="Times New Roman"/>
              </a:rPr>
              <a:t>” o el “conducir” del Señor </a:t>
            </a:r>
            <a:endParaRPr lang="es-ES_tradnl" sz="2800" dirty="0" smtClean="0">
              <a:latin typeface="Book Antiqua"/>
              <a:ea typeface="Times New Roman"/>
              <a:cs typeface="Times New Roman"/>
            </a:endParaRPr>
          </a:p>
          <a:p>
            <a:pPr lvl="1"/>
            <a:r>
              <a:rPr lang="es-ES_tradnl" dirty="0" smtClean="0">
                <a:latin typeface="Book Antiqua"/>
                <a:ea typeface="Times New Roman"/>
                <a:cs typeface="Times New Roman"/>
              </a:rPr>
              <a:t>Pero </a:t>
            </a:r>
            <a:r>
              <a:rPr lang="es-ES_tradnl" dirty="0">
                <a:latin typeface="Book Antiqua"/>
                <a:ea typeface="Times New Roman"/>
                <a:cs typeface="Times New Roman"/>
              </a:rPr>
              <a:t>casi siempre se usa “guía” o “líder” en un sentido </a:t>
            </a:r>
            <a:r>
              <a:rPr lang="es-ES_tradnl" b="1" u="sng" dirty="0">
                <a:highlight>
                  <a:srgbClr val="FFFF00"/>
                </a:highlight>
                <a:latin typeface="Book Antiqua"/>
                <a:ea typeface="Times New Roman"/>
                <a:cs typeface="Times New Roman"/>
              </a:rPr>
              <a:t>MALO</a:t>
            </a:r>
            <a:r>
              <a:rPr lang="es-ES_tradnl" dirty="0">
                <a:latin typeface="Book Antiqua"/>
                <a:ea typeface="Times New Roman"/>
                <a:cs typeface="Times New Roman"/>
              </a:rPr>
              <a:t> en el Nuevo Testamento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615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marL="377190" indent="-285750">
              <a:spcBef>
                <a:spcPts val="0"/>
              </a:spcBef>
              <a:buFont typeface="Courier New"/>
              <a:buChar char="o"/>
              <a:tabLst>
                <a:tab pos="914400" algn="l"/>
              </a:tabLst>
            </a:pPr>
            <a:r>
              <a:rPr lang="es-ES_tradnl" sz="4000" dirty="0">
                <a:latin typeface="Book Antiqua"/>
                <a:ea typeface="Times New Roman"/>
              </a:rPr>
              <a:t>Hay tres usos </a:t>
            </a:r>
            <a:r>
              <a:rPr lang="es-ES_tradnl" sz="4000" dirty="0" smtClean="0">
                <a:latin typeface="Book Antiqua"/>
                <a:ea typeface="Times New Roman"/>
              </a:rPr>
              <a:t>buenos de «guías»</a:t>
            </a:r>
            <a:endParaRPr lang="es-ES_tradnl" sz="4000" dirty="0">
              <a:latin typeface="Book Antiqua"/>
              <a:ea typeface="Times New Roman"/>
            </a:endParaRPr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tabLst>
                <a:tab pos="914400" algn="l"/>
              </a:tabLst>
            </a:pPr>
            <a:r>
              <a:rPr lang="es-ES_tradnl" sz="4000" dirty="0" smtClean="0">
                <a:latin typeface="Book Antiqua"/>
                <a:ea typeface="Times New Roman"/>
              </a:rPr>
              <a:t>El </a:t>
            </a:r>
            <a:r>
              <a:rPr lang="es-ES_tradnl" sz="4000" dirty="0">
                <a:latin typeface="Book Antiqua"/>
                <a:ea typeface="Times New Roman"/>
              </a:rPr>
              <a:t>Espíritu guía (Juan 16:13), </a:t>
            </a:r>
            <a:endParaRPr lang="es-ES_tradnl" sz="4000" dirty="0" smtClean="0">
              <a:latin typeface="Book Antiqua"/>
              <a:ea typeface="Times New Roman"/>
            </a:endParaRPr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tabLst>
                <a:tab pos="914400" algn="l"/>
              </a:tabLst>
            </a:pPr>
            <a:r>
              <a:rPr lang="es-ES_tradnl" sz="4000" dirty="0" smtClean="0">
                <a:latin typeface="Book Antiqua"/>
                <a:ea typeface="Times New Roman"/>
              </a:rPr>
              <a:t>el </a:t>
            </a:r>
            <a:r>
              <a:rPr lang="es-ES_tradnl" sz="4000" dirty="0">
                <a:latin typeface="Book Antiqua"/>
                <a:ea typeface="Times New Roman"/>
              </a:rPr>
              <a:t>Cordero guía (</a:t>
            </a:r>
            <a:r>
              <a:rPr lang="es-ES_tradnl" sz="4000" dirty="0" err="1">
                <a:latin typeface="Book Antiqua"/>
                <a:ea typeface="Times New Roman"/>
              </a:rPr>
              <a:t>Apo</a:t>
            </a:r>
            <a:r>
              <a:rPr lang="es-ES_tradnl" sz="4000" dirty="0">
                <a:latin typeface="Book Antiqua"/>
                <a:ea typeface="Times New Roman"/>
              </a:rPr>
              <a:t>. 7:17), y </a:t>
            </a:r>
            <a:endParaRPr lang="es-ES_tradnl" sz="4000" dirty="0" smtClean="0">
              <a:latin typeface="Book Antiqua"/>
              <a:ea typeface="Times New Roman"/>
            </a:endParaRPr>
          </a:p>
          <a:p>
            <a:pPr marL="742950" lvl="1" indent="-285750">
              <a:spcBef>
                <a:spcPts val="0"/>
              </a:spcBef>
              <a:buFont typeface="Courier New"/>
              <a:buChar char="o"/>
              <a:tabLst>
                <a:tab pos="914400" algn="l"/>
              </a:tabLst>
            </a:pPr>
            <a:r>
              <a:rPr lang="es-ES_tradnl" sz="4000" dirty="0" smtClean="0">
                <a:latin typeface="Book Antiqua"/>
                <a:ea typeface="Times New Roman"/>
              </a:rPr>
              <a:t>el </a:t>
            </a:r>
            <a:r>
              <a:rPr lang="es-ES_tradnl" sz="4000" dirty="0">
                <a:latin typeface="Book Antiqua"/>
                <a:ea typeface="Times New Roman"/>
              </a:rPr>
              <a:t>eunuco busca un guía (</a:t>
            </a:r>
            <a:r>
              <a:rPr lang="es-ES_tradnl" sz="4000" dirty="0" err="1" smtClean="0">
                <a:latin typeface="Book Antiqua"/>
                <a:ea typeface="Times New Roman"/>
              </a:rPr>
              <a:t>Hech</a:t>
            </a:r>
            <a:r>
              <a:rPr lang="es-ES_tradnl" sz="4000" dirty="0">
                <a:latin typeface="Book Antiqua"/>
                <a:ea typeface="Times New Roman"/>
              </a:rPr>
              <a:t>. 8:31</a:t>
            </a:r>
            <a:r>
              <a:rPr lang="es-ES_tradnl" sz="4000" dirty="0" smtClean="0">
                <a:latin typeface="Book Antiqua"/>
                <a:ea typeface="Times New Roman"/>
              </a:rPr>
              <a:t>).</a:t>
            </a:r>
          </a:p>
          <a:p>
            <a:pPr marL="377190" indent="-285750">
              <a:spcBef>
                <a:spcPts val="0"/>
              </a:spcBef>
              <a:buFont typeface="Courier New"/>
              <a:buChar char="o"/>
              <a:tabLst>
                <a:tab pos="914400" algn="l"/>
              </a:tabLst>
            </a:pPr>
            <a:endParaRPr lang="en-US" sz="4000" dirty="0">
              <a:latin typeface="Times New Roman"/>
              <a:ea typeface="Times New Roman"/>
            </a:endParaRPr>
          </a:p>
          <a:p>
            <a:pPr marL="377190" indent="-285750">
              <a:spcBef>
                <a:spcPts val="0"/>
              </a:spcBef>
              <a:buFont typeface="Courier New"/>
              <a:buChar char="o"/>
              <a:tabLst>
                <a:tab pos="914400" algn="l"/>
              </a:tabLst>
            </a:pPr>
            <a:r>
              <a:rPr lang="es-ES_tradnl" sz="4000" dirty="0">
                <a:latin typeface="Book Antiqua"/>
                <a:ea typeface="Times New Roman"/>
              </a:rPr>
              <a:t>Cristo prefiere el término “</a:t>
            </a:r>
            <a:r>
              <a:rPr lang="es-ES_tradnl" sz="4000" b="1" u="sng" dirty="0">
                <a:latin typeface="Book Antiqua"/>
                <a:ea typeface="Times New Roman"/>
              </a:rPr>
              <a:t>siervo</a:t>
            </a:r>
            <a:r>
              <a:rPr lang="es-ES_tradnl" sz="4000" dirty="0">
                <a:latin typeface="Book Antiqua"/>
                <a:ea typeface="Times New Roman"/>
              </a:rPr>
              <a:t>” (“</a:t>
            </a:r>
            <a:r>
              <a:rPr lang="es-US" sz="4000" dirty="0" err="1" smtClean="0">
                <a:latin typeface="Book Antiqua"/>
                <a:ea typeface="Times New Roman"/>
                <a:cs typeface="Bwgrkl"/>
              </a:rPr>
              <a:t>diakonos</a:t>
            </a:r>
            <a:r>
              <a:rPr lang="es-ES_tradnl" sz="4000" dirty="0">
                <a:latin typeface="Book Antiqua"/>
                <a:ea typeface="Times New Roman"/>
              </a:rPr>
              <a:t>” – griego</a:t>
            </a:r>
            <a:r>
              <a:rPr lang="es-ES_tradnl" sz="4000" dirty="0" smtClean="0">
                <a:latin typeface="Book Antiqua"/>
                <a:ea typeface="Times New Roman"/>
              </a:rPr>
              <a:t>).</a:t>
            </a:r>
            <a:endParaRPr lang="en-US" sz="4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1657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6000" dirty="0">
                <a:effectLst/>
                <a:latin typeface="Book Antiqua"/>
                <a:ea typeface="Times New Roman"/>
                <a:cs typeface="Times New Roman"/>
              </a:rPr>
              <a:t>Un Mentor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s-ES" sz="4400" b="1" dirty="0">
                <a:latin typeface="Book Antiqua"/>
                <a:ea typeface="Times New Roman"/>
                <a:cs typeface="Times New Roman"/>
              </a:rPr>
              <a:t>Puente entre el Discipulado y el Liderazgo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8980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5400" b="1" i="1" dirty="0">
                <a:latin typeface="Book Antiqua"/>
                <a:ea typeface="Times New Roman"/>
                <a:cs typeface="Times New Roman"/>
              </a:rPr>
              <a:t>MENTOR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3200" dirty="0">
                <a:latin typeface="Times New Roman"/>
                <a:ea typeface="Times New Roman"/>
              </a:rPr>
              <a:t>uno que hace el trabajo de capacitar, entrenar, adiestrar, orientar, aconsejar, asesorar; tutela o tutoría.</a:t>
            </a:r>
            <a:endParaRPr lang="en-US" sz="24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tabLst>
                <a:tab pos="6243955" algn="l"/>
              </a:tabLst>
            </a:pPr>
            <a:r>
              <a:rPr lang="es-ES" sz="3200" i="1" dirty="0">
                <a:latin typeface="Book Antiqua"/>
                <a:ea typeface="Times New Roman"/>
              </a:rPr>
              <a:t>	</a:t>
            </a:r>
            <a:endParaRPr lang="en-US" sz="2400" dirty="0">
              <a:latin typeface="Times New Roman"/>
              <a:ea typeface="Times New Roman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s-ES" sz="3200" b="1" dirty="0">
                <a:latin typeface="Book Antiqua"/>
                <a:ea typeface="Times New Roman"/>
              </a:rPr>
              <a:t>Un mentor es una persona de edad indistinta, con experiencia avanzada, quien sirve como maestro, consejero y guía personalizado para una persona nueva en la organización.</a:t>
            </a:r>
            <a:endParaRPr lang="en-US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0521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s-ES" sz="5400" b="1" u="sng" dirty="0">
                <a:latin typeface="Book Antiqua"/>
                <a:ea typeface="Times New Roman"/>
              </a:rPr>
              <a:t>Las Tareas de un </a:t>
            </a:r>
            <a:r>
              <a:rPr lang="es-ES" sz="5400" b="1" u="sng" dirty="0" smtClean="0">
                <a:latin typeface="Book Antiqua"/>
                <a:ea typeface="Times New Roman"/>
              </a:rPr>
              <a:t>Mentor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600" dirty="0" smtClean="0">
                <a:latin typeface="Book Antiqua"/>
                <a:ea typeface="Times New Roman"/>
                <a:cs typeface="Times New Roman"/>
              </a:rPr>
              <a:t>1. Determinar  </a:t>
            </a:r>
            <a:r>
              <a:rPr lang="es-ES" sz="3600" dirty="0">
                <a:latin typeface="Book Antiqua"/>
                <a:ea typeface="Times New Roman"/>
                <a:cs typeface="Times New Roman"/>
              </a:rPr>
              <a:t>el nivel de la </a:t>
            </a:r>
            <a:r>
              <a:rPr lang="es-ES" sz="3600" b="1" u="sng" dirty="0">
                <a:latin typeface="Book Antiqua"/>
                <a:ea typeface="Times New Roman"/>
                <a:cs typeface="Times New Roman"/>
              </a:rPr>
              <a:t>RELACIÓN</a:t>
            </a:r>
            <a:r>
              <a:rPr lang="es-ES" sz="3600" dirty="0">
                <a:latin typeface="Book Antiqua"/>
                <a:ea typeface="Times New Roman"/>
                <a:cs typeface="Times New Roman"/>
              </a:rPr>
              <a:t> entre un mentor y el </a:t>
            </a:r>
            <a:r>
              <a:rPr lang="es-ES" sz="3600" dirty="0" smtClean="0">
                <a:latin typeface="Book Antiqua"/>
                <a:ea typeface="Times New Roman"/>
                <a:cs typeface="Times New Roman"/>
              </a:rPr>
              <a:t>discípulo</a:t>
            </a:r>
          </a:p>
          <a:p>
            <a:r>
              <a:rPr lang="en-US" sz="3600" dirty="0" smtClean="0"/>
              <a:t>2. </a:t>
            </a:r>
            <a:r>
              <a:rPr lang="es-ES" sz="3600" i="1" u="sng" dirty="0">
                <a:latin typeface="Book Antiqua"/>
                <a:ea typeface="Times New Roman"/>
                <a:cs typeface="Times New Roman"/>
              </a:rPr>
              <a:t>Aclarar</a:t>
            </a:r>
            <a:r>
              <a:rPr lang="es-ES" sz="3600" dirty="0">
                <a:latin typeface="Book Antiqua"/>
                <a:ea typeface="Times New Roman"/>
                <a:cs typeface="Times New Roman"/>
              </a:rPr>
              <a:t> lo que </a:t>
            </a:r>
            <a:r>
              <a:rPr lang="es-ES" sz="3600" b="1" u="sng" dirty="0">
                <a:latin typeface="Book Antiqua"/>
                <a:ea typeface="Times New Roman"/>
                <a:cs typeface="Times New Roman"/>
              </a:rPr>
              <a:t>SE ESPERA</a:t>
            </a:r>
            <a:r>
              <a:rPr lang="es-ES" sz="3600" dirty="0">
                <a:latin typeface="Book Antiqua"/>
                <a:ea typeface="Times New Roman"/>
                <a:cs typeface="Times New Roman"/>
              </a:rPr>
              <a:t> del </a:t>
            </a:r>
            <a:r>
              <a:rPr lang="es-ES" sz="3600" dirty="0" smtClean="0">
                <a:latin typeface="Book Antiqua"/>
                <a:ea typeface="Times New Roman"/>
                <a:cs typeface="Times New Roman"/>
              </a:rPr>
              <a:t>discípulo</a:t>
            </a:r>
          </a:p>
          <a:p>
            <a:r>
              <a:rPr lang="es-ES" sz="3600" dirty="0" smtClean="0">
                <a:latin typeface="Book Antiqua"/>
                <a:ea typeface="Times New Roman"/>
                <a:cs typeface="Times New Roman"/>
              </a:rPr>
              <a:t> 3. Preparar </a:t>
            </a:r>
            <a:r>
              <a:rPr lang="es-ES" sz="3600" dirty="0">
                <a:latin typeface="Book Antiqua"/>
                <a:ea typeface="Times New Roman"/>
                <a:cs typeface="Times New Roman"/>
              </a:rPr>
              <a:t>una </a:t>
            </a:r>
            <a:r>
              <a:rPr lang="es-ES" sz="3600" b="1" u="sng" dirty="0">
                <a:latin typeface="Book Antiqua"/>
                <a:ea typeface="Times New Roman"/>
                <a:cs typeface="Times New Roman"/>
              </a:rPr>
              <a:t>AGENDA</a:t>
            </a:r>
            <a:r>
              <a:rPr lang="es-ES" sz="3600" dirty="0">
                <a:latin typeface="Book Antiqua"/>
                <a:ea typeface="Times New Roman"/>
                <a:cs typeface="Times New Roman"/>
              </a:rPr>
              <a:t> para sus reuniones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073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4. 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Ofrece la perspectiva de su </a:t>
            </a:r>
            <a:r>
              <a:rPr lang="es-ES" sz="3200" b="1" u="sng" dirty="0" smtClean="0">
                <a:latin typeface="Book Antiqua"/>
                <a:ea typeface="Times New Roman"/>
                <a:cs typeface="Times New Roman"/>
              </a:rPr>
              <a:t>EXPERIENCIA</a:t>
            </a:r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.</a:t>
            </a:r>
          </a:p>
          <a:p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5. </a:t>
            </a:r>
            <a:r>
              <a:rPr lang="es-ES" sz="3200" dirty="0" smtClean="0">
                <a:latin typeface="Book Antiqua"/>
                <a:ea typeface="Times New Roman"/>
              </a:rPr>
              <a:t>Animar </a:t>
            </a:r>
            <a:r>
              <a:rPr lang="es-ES" sz="3200" dirty="0">
                <a:latin typeface="Book Antiqua"/>
                <a:ea typeface="Times New Roman"/>
              </a:rPr>
              <a:t>su </a:t>
            </a:r>
            <a:r>
              <a:rPr lang="es-ES" sz="3200" b="1" u="sng" dirty="0">
                <a:latin typeface="Book Antiqua"/>
                <a:ea typeface="Times New Roman"/>
              </a:rPr>
              <a:t>CONFIANZA</a:t>
            </a:r>
            <a:r>
              <a:rPr lang="es-ES" sz="3200" dirty="0" smtClean="0">
                <a:latin typeface="Book Antiqua"/>
                <a:ea typeface="Times New Roman"/>
              </a:rPr>
              <a:t>.</a:t>
            </a:r>
          </a:p>
          <a:p>
            <a:r>
              <a:rPr lang="es-ES" sz="3200" dirty="0" smtClean="0">
                <a:latin typeface="Book Antiqua"/>
                <a:ea typeface="Times New Roman"/>
              </a:rPr>
              <a:t>6. 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Pasar </a:t>
            </a:r>
            <a:r>
              <a:rPr lang="es-ES" sz="3200" b="1" u="sng" dirty="0">
                <a:latin typeface="Book Antiqua"/>
                <a:ea typeface="Times New Roman"/>
                <a:cs typeface="Times New Roman"/>
              </a:rPr>
              <a:t>TIEMPO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 con </a:t>
            </a:r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él</a:t>
            </a:r>
          </a:p>
          <a:p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7. 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Llevarle a </a:t>
            </a:r>
            <a:r>
              <a:rPr lang="es-ES" sz="3200" b="1" u="sng" dirty="0">
                <a:latin typeface="Book Antiqua"/>
                <a:ea typeface="Times New Roman"/>
                <a:cs typeface="Times New Roman"/>
              </a:rPr>
              <a:t>MINISTRAR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 con usted en varias </a:t>
            </a:r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situaciones</a:t>
            </a:r>
          </a:p>
          <a:p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8. </a:t>
            </a:r>
            <a:r>
              <a:rPr lang="es-ES" sz="3200" b="1" u="sng" dirty="0">
                <a:latin typeface="Book Antiqua"/>
                <a:ea typeface="Times New Roman"/>
                <a:cs typeface="Times New Roman"/>
              </a:rPr>
              <a:t>OBSERVAR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 su ministerio, enseñanza, etc. para ofrecer </a:t>
            </a:r>
            <a:r>
              <a:rPr lang="es-ES" sz="3200" b="1" u="sng" dirty="0">
                <a:latin typeface="Book Antiqua"/>
                <a:ea typeface="Times New Roman"/>
                <a:cs typeface="Times New Roman"/>
              </a:rPr>
              <a:t>sugerencias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 </a:t>
            </a:r>
          </a:p>
          <a:p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9.  </a:t>
            </a:r>
            <a:r>
              <a:rPr lang="es-ES" sz="3200" dirty="0" smtClean="0">
                <a:latin typeface="Book Antiqua"/>
                <a:ea typeface="Times New Roman"/>
              </a:rPr>
              <a:t>Orar </a:t>
            </a:r>
            <a:r>
              <a:rPr lang="es-ES" sz="3200" dirty="0">
                <a:latin typeface="Book Antiqua"/>
                <a:ea typeface="Times New Roman"/>
              </a:rPr>
              <a:t>mucho uno por el otro. 	</a:t>
            </a:r>
            <a:endParaRPr lang="en-US" sz="3200" dirty="0">
              <a:latin typeface="Times New Roman"/>
              <a:ea typeface="Times New Roman"/>
            </a:endParaRPr>
          </a:p>
          <a:p>
            <a:r>
              <a:rPr lang="es-ES" sz="3200" dirty="0" smtClean="0">
                <a:latin typeface="Book Antiqua"/>
                <a:ea typeface="Times New Roman"/>
                <a:cs typeface="Times New Roman"/>
              </a:rPr>
              <a:t>10. Sugerir </a:t>
            </a:r>
            <a:r>
              <a:rPr lang="es-ES" sz="3200" dirty="0">
                <a:latin typeface="Book Antiqua"/>
                <a:ea typeface="Times New Roman"/>
                <a:cs typeface="Times New Roman"/>
              </a:rPr>
              <a:t>otras fuentes de ayuda </a:t>
            </a:r>
            <a:endParaRPr lang="en-US" sz="32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37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291</Words>
  <Application>Microsoft Office PowerPoint</Application>
  <PresentationFormat>On-screen Show (4:3)</PresentationFormat>
  <Paragraphs>63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El Vocabulario del Liderazgo y la Administración Bíblica </vt:lpstr>
      <vt:lpstr>Definiciones Relacionadas al Discipulado y Liderazgo</vt:lpstr>
      <vt:lpstr>PowerPoint Presentation</vt:lpstr>
      <vt:lpstr>PowerPoint Presentation</vt:lpstr>
      <vt:lpstr>PowerPoint Presentation</vt:lpstr>
      <vt:lpstr>Un Mentor </vt:lpstr>
      <vt:lpstr>MENTOR</vt:lpstr>
      <vt:lpstr>Las Tareas de un Mentor</vt:lpstr>
      <vt:lpstr>PowerPoint Presentation</vt:lpstr>
      <vt:lpstr>Posibles Preguntas de Mentores a Discípulos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Vocabulario del Liderazgo y la Administración Bíblica </dc:title>
  <dc:creator>Iglesia Biblica Bautista Ant</dc:creator>
  <cp:lastModifiedBy>Iglesia Biblica Bautista Ant</cp:lastModifiedBy>
  <cp:revision>2</cp:revision>
  <dcterms:created xsi:type="dcterms:W3CDTF">2011-02-23T18:19:00Z</dcterms:created>
  <dcterms:modified xsi:type="dcterms:W3CDTF">2011-02-23T18:36:03Z</dcterms:modified>
</cp:coreProperties>
</file>