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02" y="-10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C3B7F-AFC5-4774-ABFA-5544F5DC6D19}" type="datetimeFigureOut">
              <a:rPr lang="en-US" smtClean="0"/>
              <a:t>2/23/2011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5B7D2-876B-47BD-AFF4-002BFA5CB642}" type="slidenum">
              <a:rPr lang="en-US" smtClean="0"/>
              <a:t>‹#›</a:t>
            </a:fld>
            <a:endParaRPr lang="en-US"/>
          </a:p>
        </p:txBody>
      </p:sp>
    </p:spTree>
    <p:extLst>
      <p:ext uri="{BB962C8B-B14F-4D97-AF65-F5344CB8AC3E}">
        <p14:creationId xmlns:p14="http://schemas.microsoft.com/office/powerpoint/2010/main" val="139503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314D8255-B4A1-4586-9D38-2EE5DD5B1B0D}" type="slidenum">
              <a:rPr lang="en-US" sz="1200" b="0">
                <a:solidFill>
                  <a:prstClr val="black"/>
                </a:solidFill>
                <a:latin typeface="Times" pitchFamily="18" charset="0"/>
              </a:rPr>
              <a:pPr/>
              <a:t>1</a:t>
            </a:fld>
            <a:endParaRPr lang="en-US" sz="1200" b="0">
              <a:solidFill>
                <a:prstClr val="black"/>
              </a:solidFill>
              <a:latin typeface="Times" pitchFamily="18" charset="0"/>
            </a:endParaRPr>
          </a:p>
        </p:txBody>
      </p:sp>
      <p:sp>
        <p:nvSpPr>
          <p:cNvPr id="71683" name="Rectangle 2"/>
          <p:cNvSpPr>
            <a:spLocks noChangeArrowheads="1" noTextEdit="1"/>
          </p:cNvSpPr>
          <p:nvPr>
            <p:ph type="sldImg"/>
          </p:nvPr>
        </p:nvSpPr>
        <p:spPr>
          <a:solidFill>
            <a:srgbClr val="FFFFFF"/>
          </a:solidFill>
          <a:ln/>
        </p:spPr>
      </p:sp>
      <p:sp>
        <p:nvSpPr>
          <p:cNvPr id="71684" name="Rectangle 3"/>
          <p:cNvSpPr>
            <a:spLocks noChangeArrowheads="1"/>
          </p:cNvSpPr>
          <p:nvPr>
            <p:ph type="body" idx="1"/>
          </p:nvPr>
        </p:nvSpPr>
        <p:spPr>
          <a:solidFill>
            <a:srgbClr val="FFFFFF"/>
          </a:solidFill>
          <a:ln>
            <a:solidFill>
              <a:srgbClr val="000000"/>
            </a:solidFill>
          </a:ln>
        </p:spPr>
        <p:txBody>
          <a:bodyPr/>
          <a:lstStyle/>
          <a:p>
            <a:r>
              <a:rPr lang="en-US" altLang="en-US" sz="700" i="1" smtClean="0"/>
              <a:t>Philippians 3:12-14</a:t>
            </a:r>
          </a:p>
          <a:p>
            <a:endParaRPr lang="en-US" altLang="en-US" sz="700" i="1" smtClean="0"/>
          </a:p>
          <a:p>
            <a:r>
              <a:rPr lang="en-US" altLang="en-US" sz="700" i="1" smtClean="0"/>
              <a:t>Proverbs 27:17</a:t>
            </a:r>
          </a:p>
          <a:p>
            <a:endParaRPr lang="en-US" sz="7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A5F7D6-A7E3-42E7-B385-376F2B58921F}" type="slidenum">
              <a:rPr lang="en-US"/>
              <a:pPr>
                <a:defRPr/>
              </a:pPr>
              <a:t>10</a:t>
            </a:fld>
            <a:endParaRPr lang="en-US"/>
          </a:p>
        </p:txBody>
      </p:sp>
    </p:spTree>
    <p:extLst>
      <p:ext uri="{BB962C8B-B14F-4D97-AF65-F5344CB8AC3E}">
        <p14:creationId xmlns:p14="http://schemas.microsoft.com/office/powerpoint/2010/main" val="3302618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DE5996B6-1C0A-496E-B4F6-8935AFD1237F}" type="slidenum">
              <a:rPr lang="en-US" sz="1200" b="0">
                <a:solidFill>
                  <a:prstClr val="black"/>
                </a:solidFill>
                <a:latin typeface="Times" pitchFamily="18" charset="0"/>
              </a:rPr>
              <a:pPr/>
              <a:t>11</a:t>
            </a:fld>
            <a:endParaRPr lang="en-US" sz="1200" b="0">
              <a:solidFill>
                <a:prstClr val="black"/>
              </a:solidFill>
              <a:latin typeface="Times" pitchFamily="18" charset="0"/>
            </a:endParaRPr>
          </a:p>
        </p:txBody>
      </p:sp>
      <p:sp>
        <p:nvSpPr>
          <p:cNvPr id="77827" name="Rectangle 2"/>
          <p:cNvSpPr>
            <a:spLocks noChangeArrowheads="1" noTextEdit="1"/>
          </p:cNvSpPr>
          <p:nvPr>
            <p:ph type="sldImg"/>
          </p:nvPr>
        </p:nvSpPr>
        <p:spPr>
          <a:solidFill>
            <a:srgbClr val="FFFFFF"/>
          </a:solidFill>
          <a:ln/>
        </p:spPr>
      </p:sp>
      <p:sp>
        <p:nvSpPr>
          <p:cNvPr id="77828"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61BD7399-F908-4FBF-87A8-4B30F4783F96}" type="slidenum">
              <a:rPr lang="en-US" sz="1200" b="0">
                <a:solidFill>
                  <a:prstClr val="black"/>
                </a:solidFill>
                <a:latin typeface="Times" pitchFamily="18" charset="0"/>
              </a:rPr>
              <a:pPr/>
              <a:t>12</a:t>
            </a:fld>
            <a:endParaRPr lang="en-US" sz="1200" b="0">
              <a:solidFill>
                <a:prstClr val="black"/>
              </a:solidFill>
              <a:latin typeface="Times" pitchFamily="18" charset="0"/>
            </a:endParaRPr>
          </a:p>
        </p:txBody>
      </p:sp>
      <p:sp>
        <p:nvSpPr>
          <p:cNvPr id="78851" name="Rectangle 2"/>
          <p:cNvSpPr>
            <a:spLocks noChangeArrowheads="1" noTextEdit="1"/>
          </p:cNvSpPr>
          <p:nvPr>
            <p:ph type="sldImg"/>
          </p:nvPr>
        </p:nvSpPr>
        <p:spPr>
          <a:solidFill>
            <a:srgbClr val="FFFFFF"/>
          </a:solidFill>
          <a:ln/>
        </p:spPr>
      </p:sp>
      <p:sp>
        <p:nvSpPr>
          <p:cNvPr id="7885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040633DA-9EA0-4CF3-AA0C-6A7AAE6F1F33}" type="slidenum">
              <a:rPr lang="en-US" sz="1200" b="0">
                <a:solidFill>
                  <a:prstClr val="black"/>
                </a:solidFill>
                <a:latin typeface="Times" pitchFamily="18" charset="0"/>
              </a:rPr>
              <a:pPr/>
              <a:t>2</a:t>
            </a:fld>
            <a:endParaRPr lang="en-US" sz="1200" b="0">
              <a:solidFill>
                <a:prstClr val="black"/>
              </a:solidFill>
              <a:latin typeface="Times" pitchFamily="18" charset="0"/>
            </a:endParaRPr>
          </a:p>
        </p:txBody>
      </p:sp>
      <p:sp>
        <p:nvSpPr>
          <p:cNvPr id="72707" name="Rectangle 2"/>
          <p:cNvSpPr>
            <a:spLocks noChangeArrowheads="1" noTextEdit="1"/>
          </p:cNvSpPr>
          <p:nvPr>
            <p:ph type="sldImg"/>
          </p:nvPr>
        </p:nvSpPr>
        <p:spPr>
          <a:solidFill>
            <a:srgbClr val="FFFFFF"/>
          </a:solidFill>
          <a:ln/>
        </p:spPr>
      </p:sp>
      <p:sp>
        <p:nvSpPr>
          <p:cNvPr id="72708" name="Rectangle 3"/>
          <p:cNvSpPr>
            <a:spLocks noChangeArrowheads="1"/>
          </p:cNvSpPr>
          <p:nvPr>
            <p:ph type="body" idx="1"/>
          </p:nvPr>
        </p:nvSpPr>
        <p:spPr>
          <a:solidFill>
            <a:srgbClr val="FFFFFF"/>
          </a:solidFill>
          <a:ln>
            <a:solidFill>
              <a:srgbClr val="000000"/>
            </a:solidFill>
          </a:ln>
        </p:spPr>
        <p:txBody>
          <a:bodyPr/>
          <a:lstStyle/>
          <a:p>
            <a:r>
              <a:rPr lang="en-US" altLang="en-US" sz="700" i="1" smtClean="0"/>
              <a:t>Hebrews 13:17-18 </a:t>
            </a:r>
            <a:r>
              <a:rPr lang="en-US" altLang="en-US" sz="700" smtClean="0"/>
              <a:t>Obey your leaders and submit to their authority. They keep watch over you as men who must give an account. Obey them so that their work will be a joy, not a burden, for that would be of no advantage to you. Pray for us. We are sure that we have a clear conscience and desire to live honorably in every way.</a:t>
            </a:r>
          </a:p>
          <a:p>
            <a:r>
              <a:rPr lang="en-US" altLang="en-US" sz="700" i="1" smtClean="0"/>
              <a:t>2 Timothy 2:15 </a:t>
            </a:r>
            <a:r>
              <a:rPr lang="en-US" altLang="en-US" sz="700" smtClean="0"/>
              <a:t>Do your best to present yourself to God as one approved, a workman who does not need to be ashamed and who correctly handles the word of truth.</a:t>
            </a:r>
            <a:endParaRPr lang="en-US" altLang="en-US" sz="700" i="1" smtClean="0"/>
          </a:p>
          <a:p>
            <a:endParaRPr lang="en-US" sz="7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84AD2950-436E-4CFE-BCE8-22FBD4C213BC}" type="slidenum">
              <a:rPr lang="en-US" sz="1200" b="0">
                <a:solidFill>
                  <a:prstClr val="black"/>
                </a:solidFill>
                <a:latin typeface="Times" pitchFamily="18" charset="0"/>
              </a:rPr>
              <a:pPr/>
              <a:t>3</a:t>
            </a:fld>
            <a:endParaRPr lang="en-US" sz="1200" b="0">
              <a:solidFill>
                <a:prstClr val="black"/>
              </a:solidFill>
              <a:latin typeface="Times" pitchFamily="18" charset="0"/>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©Erik Johnson. Used with permission.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8565AE05-4913-4214-9F22-9473B9D81E09}" type="slidenum">
              <a:rPr lang="en-US" sz="1200" b="0">
                <a:solidFill>
                  <a:prstClr val="black"/>
                </a:solidFill>
                <a:latin typeface="Times" pitchFamily="18" charset="0"/>
              </a:rPr>
              <a:pPr/>
              <a:t>4</a:t>
            </a:fld>
            <a:endParaRPr lang="en-US" sz="1200" b="0">
              <a:solidFill>
                <a:prstClr val="black"/>
              </a:solidFill>
              <a:latin typeface="Times" pitchFamily="18" charset="0"/>
            </a:endParaRPr>
          </a:p>
        </p:txBody>
      </p:sp>
      <p:sp>
        <p:nvSpPr>
          <p:cNvPr id="74755" name="Rectangle 2"/>
          <p:cNvSpPr>
            <a:spLocks noChangeArrowheads="1" noTextEdit="1"/>
          </p:cNvSpPr>
          <p:nvPr>
            <p:ph type="sldImg"/>
          </p:nvPr>
        </p:nvSpPr>
        <p:spPr>
          <a:solidFill>
            <a:srgbClr val="FFFFFF"/>
          </a:solidFill>
          <a:ln/>
        </p:spPr>
      </p:sp>
      <p:sp>
        <p:nvSpPr>
          <p:cNvPr id="74756" name="Rectangle 3"/>
          <p:cNvSpPr>
            <a:spLocks noChangeArrowheads="1"/>
          </p:cNvSpPr>
          <p:nvPr>
            <p:ph type="body" idx="1"/>
          </p:nvPr>
        </p:nvSpPr>
        <p:spPr>
          <a:solidFill>
            <a:srgbClr val="FFFFFF"/>
          </a:solidFill>
          <a:ln>
            <a:solidFill>
              <a:srgbClr val="000000"/>
            </a:solidFill>
          </a:ln>
        </p:spPr>
        <p:txBody>
          <a:bodyPr/>
          <a:lstStyle/>
          <a:p>
            <a:r>
              <a:rPr lang="en-US" sz="1600" b="1" smtClean="0">
                <a:latin typeface="Arial" charset="0"/>
                <a:cs typeface="Times New Roman" pitchFamily="18" charset="0"/>
              </a:rPr>
              <a:t>1. Invest in an affirmative outlook.</a:t>
            </a:r>
            <a:r>
              <a:rPr lang="en-US" sz="1600" smtClean="0">
                <a:cs typeface="Times New Roman" pitchFamily="18" charset="0"/>
              </a:rPr>
              <a:t> Like love, motivation needs to be given away before it can be received. Practice giving confidence and support to those around you. Invest in an affirmative outlook, and the greatest educational force known to humanity—imitation—will be unleashed.</a:t>
            </a:r>
          </a:p>
          <a:p>
            <a:r>
              <a:rPr lang="en-US" sz="1600" smtClean="0">
                <a:cs typeface="Times New Roman" pitchFamily="18" charset="0"/>
              </a:rPr>
              <a:t> </a:t>
            </a:r>
          </a:p>
          <a:p>
            <a:r>
              <a:rPr lang="en-US" sz="1600" b="1" smtClean="0">
                <a:latin typeface="Arial" charset="0"/>
                <a:cs typeface="Times New Roman" pitchFamily="18" charset="0"/>
              </a:rPr>
              <a:t>2. Fuel the fire with like-minded people.</a:t>
            </a:r>
            <a:r>
              <a:rPr lang="en-US" sz="1600" smtClean="0">
                <a:cs typeface="Times New Roman" pitchFamily="18" charset="0"/>
              </a:rPr>
              <a:t> “As iron sharpens iron, so one man sharpens another” </a:t>
            </a:r>
            <a:br>
              <a:rPr lang="en-US" sz="1600" smtClean="0">
                <a:cs typeface="Times New Roman" pitchFamily="18" charset="0"/>
              </a:rPr>
            </a:br>
            <a:r>
              <a:rPr lang="en-US" sz="1600" smtClean="0">
                <a:cs typeface="Times New Roman" pitchFamily="18" charset="0"/>
              </a:rPr>
              <a:t>(Prov. 27:17). Are you part of a small group or a periodic meeting of colleagues? Have you participated in a timely seminar or attended a retreat? Busyness alone can’t keep ministry going. You need the strength of like-minded friends.</a:t>
            </a:r>
          </a:p>
          <a:p>
            <a:r>
              <a:rPr lang="en-US" sz="1600" smtClean="0">
                <a:cs typeface="Times New Roman" pitchFamily="18" charset="0"/>
              </a:rPr>
              <a:t> </a:t>
            </a:r>
          </a:p>
          <a:p>
            <a:r>
              <a:rPr lang="en-US" sz="1600" b="1" smtClean="0">
                <a:latin typeface="Arial" charset="0"/>
                <a:cs typeface="Times New Roman" pitchFamily="18" charset="0"/>
              </a:rPr>
              <a:t>3. Clear up conflicts quickly.</a:t>
            </a:r>
            <a:r>
              <a:rPr lang="en-US" sz="1600" smtClean="0">
                <a:cs typeface="Times New Roman" pitchFamily="18" charset="0"/>
              </a:rPr>
              <a:t> Nothing is more draining than to be embroiled in an ongoing conflict. Unresolved personal problems demotivate us. Deal with personal conflicts quickly and in a Christ-like spirit, so freedom can return to your life.</a:t>
            </a:r>
          </a:p>
          <a:p>
            <a:r>
              <a:rPr lang="en-US" sz="1600" smtClean="0">
                <a:cs typeface="Times New Roman" pitchFamily="18" charset="0"/>
              </a:rPr>
              <a:t> </a:t>
            </a:r>
          </a:p>
          <a:p>
            <a:r>
              <a:rPr lang="en-US" sz="1600" b="1" smtClean="0">
                <a:latin typeface="Arial" charset="0"/>
                <a:cs typeface="Times New Roman" pitchFamily="18" charset="0"/>
              </a:rPr>
              <a:t>4. Be alert to “deficit motivators.”</a:t>
            </a:r>
            <a:r>
              <a:rPr lang="en-US" sz="1600" smtClean="0">
                <a:cs typeface="Times New Roman" pitchFamily="18" charset="0"/>
              </a:rPr>
              <a:t> Guilt, for instance, is a deficit motivator. It may give you a burst of energy but it won’t sustain you for the long haul. The same is true of anger.</a:t>
            </a:r>
          </a:p>
          <a:p>
            <a:r>
              <a:rPr lang="en-US" sz="1600" smtClean="0">
                <a:cs typeface="Times New Roman" pitchFamily="18" charset="0"/>
              </a:rPr>
              <a:t> </a:t>
            </a:r>
          </a:p>
          <a:p>
            <a:r>
              <a:rPr lang="en-US" sz="1600" b="1" smtClean="0">
                <a:latin typeface="Arial" charset="0"/>
                <a:cs typeface="Times New Roman" pitchFamily="18" charset="0"/>
              </a:rPr>
              <a:t>5. Get involved in front-line issues.</a:t>
            </a:r>
            <a:r>
              <a:rPr lang="en-US" sz="1600" smtClean="0">
                <a:cs typeface="Times New Roman" pitchFamily="18" charset="0"/>
              </a:rPr>
              <a:t> Involvement in corporate and private prayer is front-line spiritual warfare. So is personally sharing our faith with a non-believing friend. Nothing sparks our lives like direct involvement in the basic spiritual issues—evangelism, disciple making, prayer. </a:t>
            </a:r>
          </a:p>
          <a:p>
            <a:endParaRPr lang="en-US" sz="1600" smtClean="0">
              <a:cs typeface="Times New Roman" pitchFamily="18" charset="0"/>
            </a:endParaRPr>
          </a:p>
          <a:p>
            <a:r>
              <a:rPr lang="en-US" sz="1600" smtClean="0">
                <a:cs typeface="Times New Roman" pitchFamily="18" charset="0"/>
              </a:rPr>
              <a:t>—Roger Thompson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A5F7D6-A7E3-42E7-B385-376F2B58921F}" type="slidenum">
              <a:rPr lang="en-US"/>
              <a:pPr>
                <a:defRPr/>
              </a:pPr>
              <a:t>5</a:t>
            </a:fld>
            <a:endParaRPr lang="en-US"/>
          </a:p>
        </p:txBody>
      </p:sp>
    </p:spTree>
    <p:extLst>
      <p:ext uri="{BB962C8B-B14F-4D97-AF65-F5344CB8AC3E}">
        <p14:creationId xmlns:p14="http://schemas.microsoft.com/office/powerpoint/2010/main" val="155292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4FC34E3A-74DE-45B6-96C7-74230A8F03D6}" type="slidenum">
              <a:rPr lang="en-US" sz="1200" b="0">
                <a:solidFill>
                  <a:prstClr val="black"/>
                </a:solidFill>
                <a:latin typeface="Times" pitchFamily="18" charset="0"/>
              </a:rPr>
              <a:pPr/>
              <a:t>6</a:t>
            </a:fld>
            <a:endParaRPr lang="en-US" sz="1200" b="0">
              <a:solidFill>
                <a:prstClr val="black"/>
              </a:solidFill>
              <a:latin typeface="Times" pitchFamily="18" charset="0"/>
            </a:endParaRPr>
          </a:p>
        </p:txBody>
      </p:sp>
      <p:sp>
        <p:nvSpPr>
          <p:cNvPr id="75779" name="Rectangle 1026"/>
          <p:cNvSpPr>
            <a:spLocks noChangeArrowheads="1" noTextEdit="1"/>
          </p:cNvSpPr>
          <p:nvPr>
            <p:ph type="sldImg"/>
          </p:nvPr>
        </p:nvSpPr>
        <p:spPr>
          <a:solidFill>
            <a:srgbClr val="FFFFFF"/>
          </a:solidFill>
          <a:ln/>
        </p:spPr>
      </p:sp>
      <p:sp>
        <p:nvSpPr>
          <p:cNvPr id="75780" name="Rectangle 1027"/>
          <p:cNvSpPr>
            <a:spLocks noChangeArrowheads="1"/>
          </p:cNvSpPr>
          <p:nvPr>
            <p:ph type="body" idx="1"/>
          </p:nvPr>
        </p:nvSpPr>
        <p:spPr>
          <a:solidFill>
            <a:srgbClr val="FFFFFF"/>
          </a:solidFill>
          <a:ln>
            <a:solidFill>
              <a:srgbClr val="000000"/>
            </a:solidFill>
          </a:ln>
        </p:spPr>
        <p:txBody>
          <a:bodyPr/>
          <a:lstStyle/>
          <a:p>
            <a:pPr marL="228600" indent="-228600"/>
            <a:r>
              <a:rPr lang="en-US" b="1" smtClean="0">
                <a:latin typeface="Arial" charset="0"/>
                <a:cs typeface="Times New Roman" pitchFamily="18" charset="0"/>
              </a:rPr>
              <a:t>1. Offer a friendly atmosphere.</a:t>
            </a:r>
            <a:r>
              <a:rPr lang="en-US" smtClean="0">
                <a:cs typeface="Times New Roman" pitchFamily="18" charset="0"/>
              </a:rPr>
              <a:t> When we’ve genuinely motivated someone, we can look that person in the eye and know we have an honest, friendly relationship between us.</a:t>
            </a:r>
          </a:p>
          <a:p>
            <a:pPr marL="228600" indent="-228600"/>
            <a:r>
              <a:rPr lang="en-US" smtClean="0">
                <a:cs typeface="Times New Roman" pitchFamily="18" charset="0"/>
              </a:rPr>
              <a:t> </a:t>
            </a:r>
          </a:p>
          <a:p>
            <a:pPr marL="228600" indent="-228600"/>
            <a:r>
              <a:rPr lang="en-US" b="1" smtClean="0">
                <a:latin typeface="Arial" charset="0"/>
                <a:cs typeface="Times New Roman" pitchFamily="18" charset="0"/>
              </a:rPr>
              <a:t>2. Enjoy people’s uniqueness.</a:t>
            </a:r>
            <a:r>
              <a:rPr lang="en-US" smtClean="0">
                <a:cs typeface="Times New Roman" pitchFamily="18" charset="0"/>
              </a:rPr>
              <a:t> Being friends is beneficial, but having the same tastes is not necessary. We need to share in our workers’ excitement and appreciate their work for the beauty in it. Workers will sense our appreciation and be motivated by it.</a:t>
            </a:r>
          </a:p>
          <a:p>
            <a:pPr marL="228600" indent="-228600"/>
            <a:r>
              <a:rPr lang="en-US" smtClean="0">
                <a:cs typeface="Times New Roman" pitchFamily="18" charset="0"/>
              </a:rPr>
              <a:t> </a:t>
            </a:r>
          </a:p>
          <a:p>
            <a:pPr marL="228600" indent="-228600"/>
            <a:r>
              <a:rPr lang="en-US" b="1" smtClean="0">
                <a:latin typeface="Arial" charset="0"/>
                <a:cs typeface="Times New Roman" pitchFamily="18" charset="0"/>
              </a:rPr>
              <a:t>3. Know a person’s capabilities.</a:t>
            </a:r>
            <a:r>
              <a:rPr lang="en-US" smtClean="0">
                <a:cs typeface="Times New Roman" pitchFamily="18" charset="0"/>
              </a:rPr>
              <a:t> We should objectively evaluate a volunteer’s skills, potential capacities, level of commitment, ability to be motivated, discipline, and intensity. This is necessary if we are to nurture volunteers in their natural abilities without pushing them beyond their real limitations.</a:t>
            </a:r>
          </a:p>
          <a:p>
            <a:pPr marL="228600" indent="-228600"/>
            <a:r>
              <a:rPr lang="en-US" smtClean="0">
                <a:cs typeface="Times New Roman" pitchFamily="18" charset="0"/>
              </a:rPr>
              <a:t> </a:t>
            </a:r>
          </a:p>
          <a:p>
            <a:pPr marL="228600" indent="-228600"/>
            <a:r>
              <a:rPr lang="en-US" b="1" smtClean="0">
                <a:latin typeface="Arial" charset="0"/>
                <a:cs typeface="Times New Roman" pitchFamily="18" charset="0"/>
              </a:rPr>
              <a:t>4. Know how much responsibility a person can take.</a:t>
            </a:r>
            <a:r>
              <a:rPr lang="en-US" smtClean="0">
                <a:cs typeface="Times New Roman" pitchFamily="18" charset="0"/>
              </a:rPr>
              <a:t> Good leaders know if their people work best when given assignments that detail what is to be done or when given responsibility that leaves the initiative up to them.</a:t>
            </a:r>
          </a:p>
          <a:p>
            <a:pPr marL="228600" indent="-228600"/>
            <a:r>
              <a:rPr lang="en-US" smtClean="0">
                <a:cs typeface="Times New Roman" pitchFamily="18" charset="0"/>
              </a:rPr>
              <a:t> </a:t>
            </a:r>
          </a:p>
          <a:p>
            <a:pPr marL="228600" indent="-228600"/>
            <a:r>
              <a:rPr lang="en-US" b="1" smtClean="0">
                <a:latin typeface="Arial" charset="0"/>
                <a:cs typeface="Times New Roman" pitchFamily="18" charset="0"/>
              </a:rPr>
              <a:t>5. Give a person a reputation to uphold.</a:t>
            </a:r>
            <a:r>
              <a:rPr lang="en-US" smtClean="0">
                <a:cs typeface="Times New Roman" pitchFamily="18" charset="0"/>
              </a:rPr>
              <a:t> Public recognition as well as knowledgeable compliments motivate volunteers, when done with integrity. For example, I know of a boss who had a way of saying nice—and true—things about his workers that eventually got back to them. The workers appreciated it and worked hard to uphold their good reputation.</a:t>
            </a:r>
          </a:p>
          <a:p>
            <a:pPr marL="228600" indent="-228600"/>
            <a:r>
              <a:rPr lang="en-US" smtClean="0">
                <a:cs typeface="Times New Roman" pitchFamily="18" charset="0"/>
              </a:rPr>
              <a:t> </a:t>
            </a:r>
          </a:p>
          <a:p>
            <a:pPr marL="228600" indent="-228600"/>
            <a:r>
              <a:rPr lang="en-US" b="1" smtClean="0">
                <a:latin typeface="Arial" charset="0"/>
                <a:cs typeface="Times New Roman" pitchFamily="18" charset="0"/>
              </a:rPr>
              <a:t>7. Enjoy working, and let it show.</a:t>
            </a:r>
            <a:r>
              <a:rPr lang="en-US" smtClean="0">
                <a:cs typeface="Times New Roman" pitchFamily="18" charset="0"/>
              </a:rPr>
              <a:t> When people see we are truly grateful for the work we are privileged to do, they intuit that they can enjoy their work as well.</a:t>
            </a:r>
            <a:br>
              <a:rPr lang="en-US" smtClean="0">
                <a:cs typeface="Times New Roman" pitchFamily="18" charset="0"/>
              </a:rPr>
            </a:br>
            <a:r>
              <a:rPr lang="en-US" smtClean="0">
                <a:cs typeface="Times New Roman" pitchFamily="18" charset="0"/>
              </a:rPr>
              <a:t>As we honestly and openly offer water to parched people, we are not manipulating but motivating.</a:t>
            </a:r>
          </a:p>
          <a:p>
            <a:pPr marL="228600" indent="-228600"/>
            <a:r>
              <a:rPr lang="en-US" b="1" smtClean="0">
                <a:cs typeface="Times New Roman" pitchFamily="18" charset="0"/>
              </a:rPr>
              <a:t>8. Look for mutual benefits. </a:t>
            </a:r>
            <a:r>
              <a:rPr lang="en-US" smtClean="0">
                <a:cs typeface="Times New Roman" pitchFamily="18" charset="0"/>
              </a:rPr>
              <a:t>Look for people who want to develop skills from which the church can also benefit. If a person has potential, a good question to ask is: “You have a lot more talent than you’ve been able to put to use. How much effort are you willing to exert if we give you the opportunity to develop that talent?”</a:t>
            </a:r>
          </a:p>
          <a:p>
            <a:pPr marL="228600" indent="-228600"/>
            <a:endParaRPr lang="en-US" smtClean="0">
              <a:cs typeface="Times New Roman" pitchFamily="18" charset="0"/>
            </a:endParaRPr>
          </a:p>
          <a:p>
            <a:pPr marL="228600" indent="-228600"/>
            <a:r>
              <a:rPr lang="en-US" smtClean="0">
                <a:cs typeface="Times New Roman" pitchFamily="18" charset="0"/>
              </a:rPr>
              <a:t>—Fred Smith, Sr.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A5F7D6-A7E3-42E7-B385-376F2B58921F}" type="slidenum">
              <a:rPr lang="en-US"/>
              <a:pPr>
                <a:defRPr/>
              </a:pPr>
              <a:t>7</a:t>
            </a:fld>
            <a:endParaRPr lang="en-US"/>
          </a:p>
        </p:txBody>
      </p:sp>
    </p:spTree>
    <p:extLst>
      <p:ext uri="{BB962C8B-B14F-4D97-AF65-F5344CB8AC3E}">
        <p14:creationId xmlns:p14="http://schemas.microsoft.com/office/powerpoint/2010/main" val="1150176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rgbClr val="FFFF66"/>
                </a:solidFill>
                <a:latin typeface="Arial" charset="0"/>
              </a:defRPr>
            </a:lvl1pPr>
            <a:lvl2pPr marL="742950" indent="-285750">
              <a:defRPr sz="2800" b="1">
                <a:solidFill>
                  <a:srgbClr val="FFFF66"/>
                </a:solidFill>
                <a:latin typeface="Arial" charset="0"/>
              </a:defRPr>
            </a:lvl2pPr>
            <a:lvl3pPr marL="1143000" indent="-228600">
              <a:defRPr sz="2800" b="1">
                <a:solidFill>
                  <a:srgbClr val="FFFF66"/>
                </a:solidFill>
                <a:latin typeface="Arial" charset="0"/>
              </a:defRPr>
            </a:lvl3pPr>
            <a:lvl4pPr marL="1600200" indent="-228600">
              <a:defRPr sz="2800" b="1">
                <a:solidFill>
                  <a:srgbClr val="FFFF66"/>
                </a:solidFill>
                <a:latin typeface="Arial" charset="0"/>
              </a:defRPr>
            </a:lvl4pPr>
            <a:lvl5pPr marL="2057400" indent="-228600">
              <a:defRPr sz="2800" b="1">
                <a:solidFill>
                  <a:srgbClr val="FFFF66"/>
                </a:solidFill>
                <a:latin typeface="Arial" charset="0"/>
              </a:defRPr>
            </a:lvl5pPr>
            <a:lvl6pPr marL="2514600" indent="-228600" algn="ctr" eaLnBrk="0" fontAlgn="base" hangingPunct="0">
              <a:spcBef>
                <a:spcPct val="0"/>
              </a:spcBef>
              <a:spcAft>
                <a:spcPct val="0"/>
              </a:spcAft>
              <a:defRPr sz="2800" b="1">
                <a:solidFill>
                  <a:srgbClr val="FFFF66"/>
                </a:solidFill>
                <a:latin typeface="Arial" charset="0"/>
              </a:defRPr>
            </a:lvl6pPr>
            <a:lvl7pPr marL="2971800" indent="-228600" algn="ctr" eaLnBrk="0" fontAlgn="base" hangingPunct="0">
              <a:spcBef>
                <a:spcPct val="0"/>
              </a:spcBef>
              <a:spcAft>
                <a:spcPct val="0"/>
              </a:spcAft>
              <a:defRPr sz="2800" b="1">
                <a:solidFill>
                  <a:srgbClr val="FFFF66"/>
                </a:solidFill>
                <a:latin typeface="Arial" charset="0"/>
              </a:defRPr>
            </a:lvl7pPr>
            <a:lvl8pPr marL="3429000" indent="-228600" algn="ctr" eaLnBrk="0" fontAlgn="base" hangingPunct="0">
              <a:spcBef>
                <a:spcPct val="0"/>
              </a:spcBef>
              <a:spcAft>
                <a:spcPct val="0"/>
              </a:spcAft>
              <a:defRPr sz="2800" b="1">
                <a:solidFill>
                  <a:srgbClr val="FFFF66"/>
                </a:solidFill>
                <a:latin typeface="Arial" charset="0"/>
              </a:defRPr>
            </a:lvl8pPr>
            <a:lvl9pPr marL="3886200" indent="-228600" algn="ctr" eaLnBrk="0" fontAlgn="base" hangingPunct="0">
              <a:spcBef>
                <a:spcPct val="0"/>
              </a:spcBef>
              <a:spcAft>
                <a:spcPct val="0"/>
              </a:spcAft>
              <a:defRPr sz="2800" b="1">
                <a:solidFill>
                  <a:srgbClr val="FFFF66"/>
                </a:solidFill>
                <a:latin typeface="Arial" charset="0"/>
              </a:defRPr>
            </a:lvl9pPr>
          </a:lstStyle>
          <a:p>
            <a:fld id="{FEF58E8C-86CA-44D3-9B9D-8AF444B8F70F}" type="slidenum">
              <a:rPr lang="en-US" sz="1200" b="0">
                <a:solidFill>
                  <a:prstClr val="black"/>
                </a:solidFill>
                <a:latin typeface="Times" pitchFamily="18" charset="0"/>
              </a:rPr>
              <a:pPr/>
              <a:t>8</a:t>
            </a:fld>
            <a:endParaRPr lang="en-US" sz="1200" b="0">
              <a:solidFill>
                <a:prstClr val="black"/>
              </a:solidFill>
              <a:latin typeface="Times" pitchFamily="18" charset="0"/>
            </a:endParaRPr>
          </a:p>
        </p:txBody>
      </p:sp>
      <p:sp>
        <p:nvSpPr>
          <p:cNvPr id="76803" name="Rectangle 2"/>
          <p:cNvSpPr>
            <a:spLocks noChangeArrowheads="1" noTextEdit="1"/>
          </p:cNvSpPr>
          <p:nvPr>
            <p:ph type="sldImg"/>
          </p:nvPr>
        </p:nvSpPr>
        <p:spPr>
          <a:solidFill>
            <a:srgbClr val="FFFFFF"/>
          </a:solidFill>
          <a:ln/>
        </p:spPr>
      </p:sp>
      <p:sp>
        <p:nvSpPr>
          <p:cNvPr id="76804"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A5F7D6-A7E3-42E7-B385-376F2B58921F}" type="slidenum">
              <a:rPr lang="en-US"/>
              <a:pPr>
                <a:defRPr/>
              </a:pPr>
              <a:t>9</a:t>
            </a:fld>
            <a:endParaRPr lang="en-US"/>
          </a:p>
        </p:txBody>
      </p:sp>
    </p:spTree>
    <p:extLst>
      <p:ext uri="{BB962C8B-B14F-4D97-AF65-F5344CB8AC3E}">
        <p14:creationId xmlns:p14="http://schemas.microsoft.com/office/powerpoint/2010/main" val="2333492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backgroun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082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057400" y="1752600"/>
            <a:ext cx="5029200" cy="1143000"/>
          </a:xfrm>
        </p:spPr>
        <p:txBody>
          <a:bodyPr/>
          <a:lstStyle>
            <a:lvl1pPr algn="ctr">
              <a:defRPr sz="4200" i="1">
                <a:solidFill>
                  <a:schemeClr val="bg1"/>
                </a:solidFill>
              </a:defRPr>
            </a:lvl1pPr>
          </a:lstStyle>
          <a:p>
            <a:r>
              <a:rPr lang="en-US" altLang="en-US"/>
              <a:t>Click to edit Master title style</a:t>
            </a:r>
          </a:p>
        </p:txBody>
      </p:sp>
      <p:sp>
        <p:nvSpPr>
          <p:cNvPr id="4100" name="Rectangle 4"/>
          <p:cNvSpPr>
            <a:spLocks noGrp="1" noChangeArrowheads="1"/>
          </p:cNvSpPr>
          <p:nvPr>
            <p:ph type="subTitle" idx="1"/>
          </p:nvPr>
        </p:nvSpPr>
        <p:spPr>
          <a:xfrm>
            <a:off x="2312988" y="3886200"/>
            <a:ext cx="4518025" cy="1752600"/>
          </a:xfrm>
        </p:spPr>
        <p:txBody>
          <a:bodyPr/>
          <a:lstStyle>
            <a:lvl1pPr marL="0" indent="0" algn="ctr">
              <a:buFont typeface="Wingdings" pitchFamily="2" charset="2"/>
              <a:buNone/>
              <a:defRPr>
                <a:solidFill>
                  <a:schemeClr val="accent1"/>
                </a:solidFill>
              </a:defRPr>
            </a:lvl1pPr>
          </a:lstStyle>
          <a:p>
            <a:r>
              <a:rPr lang="en-US" altLang="en-US"/>
              <a:t>Click to edit Master subtitle style</a:t>
            </a:r>
          </a:p>
        </p:txBody>
      </p:sp>
    </p:spTree>
    <p:extLst>
      <p:ext uri="{BB962C8B-B14F-4D97-AF65-F5344CB8AC3E}">
        <p14:creationId xmlns:p14="http://schemas.microsoft.com/office/powerpoint/2010/main" val="4006761823"/>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343601"/>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04800"/>
            <a:ext cx="1714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304800"/>
            <a:ext cx="4991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973115"/>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858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447800" y="1600200"/>
            <a:ext cx="3314700" cy="4114800"/>
          </a:xfrm>
        </p:spPr>
        <p:txBody>
          <a:bodyPr/>
          <a:lstStyle/>
          <a:p>
            <a:pPr lvl="0"/>
            <a:endParaRPr lang="en-US" noProof="0" smtClean="0"/>
          </a:p>
        </p:txBody>
      </p:sp>
      <p:sp>
        <p:nvSpPr>
          <p:cNvPr id="4" name="Text Placeholder 3"/>
          <p:cNvSpPr>
            <a:spLocks noGrp="1"/>
          </p:cNvSpPr>
          <p:nvPr>
            <p:ph type="body" sz="half" idx="2"/>
          </p:nvPr>
        </p:nvSpPr>
        <p:spPr>
          <a:xfrm>
            <a:off x="4914900" y="1600200"/>
            <a:ext cx="3314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47004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19765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90964490"/>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600200"/>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811183"/>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2948543"/>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1582788"/>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8555899"/>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648891"/>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5763123"/>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2050" name="Picture 18" descr="motleadslidemasterblank"/>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1447800" y="304800"/>
            <a:ext cx="6858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447800" y="1600200"/>
            <a:ext cx="6781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38476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random/>
  </p:transition>
  <p:txStyles>
    <p:titleStyle>
      <a:lvl1pPr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mj-lt"/>
          <a:ea typeface="+mj-ea"/>
          <a:cs typeface="+mj-cs"/>
        </a:defRPr>
      </a:lvl1pPr>
      <a:lvl2pPr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2pPr>
      <a:lvl3pPr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3pPr>
      <a:lvl4pPr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4pPr>
      <a:lvl5pPr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5pPr>
      <a:lvl6pPr marL="457200"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6pPr>
      <a:lvl7pPr marL="914400"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7pPr>
      <a:lvl8pPr marL="1371600"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8pPr>
      <a:lvl9pPr marL="1828800" algn="l" rtl="0" eaLnBrk="0" fontAlgn="base" hangingPunct="0">
        <a:lnSpc>
          <a:spcPct val="90000"/>
        </a:lnSpc>
        <a:spcBef>
          <a:spcPct val="0"/>
        </a:spcBef>
        <a:spcAft>
          <a:spcPct val="0"/>
        </a:spcAft>
        <a:defRPr sz="3800" b="1">
          <a:solidFill>
            <a:srgbClr val="FFFF66"/>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0"/>
        </a:spcBef>
        <a:spcAft>
          <a:spcPct val="35000"/>
        </a:spcAft>
        <a:buClr>
          <a:schemeClr val="accent1"/>
        </a:buClr>
        <a:buFont typeface="Wingdings" pitchFamily="2" charset="2"/>
        <a:buChar char="l"/>
        <a:defRPr sz="30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lnSpc>
          <a:spcPct val="90000"/>
        </a:lnSpc>
        <a:spcBef>
          <a:spcPct val="0"/>
        </a:spcBef>
        <a:spcAft>
          <a:spcPct val="35000"/>
        </a:spcAft>
        <a:buClr>
          <a:schemeClr val="accent1"/>
        </a:buClr>
        <a:buChar char="–"/>
        <a:defRPr sz="2600" b="1">
          <a:solidFill>
            <a:schemeClr val="bg1"/>
          </a:solidFill>
          <a:effectLst>
            <a:outerShdw blurRad="38100" dist="38100" dir="2700000" algn="tl">
              <a:srgbClr val="000000"/>
            </a:outerShdw>
          </a:effectLst>
          <a:latin typeface="+mn-lt"/>
        </a:defRPr>
      </a:lvl2pPr>
      <a:lvl3pPr marL="1085850" indent="-228600" algn="l" rtl="0" eaLnBrk="0" fontAlgn="base" hangingPunct="0">
        <a:lnSpc>
          <a:spcPct val="90000"/>
        </a:lnSpc>
        <a:spcBef>
          <a:spcPct val="0"/>
        </a:spcBef>
        <a:spcAft>
          <a:spcPct val="35000"/>
        </a:spcAft>
        <a:buClr>
          <a:schemeClr val="accent1"/>
        </a:buClr>
        <a:buChar char="•"/>
        <a:defRPr sz="2400" b="1">
          <a:solidFill>
            <a:schemeClr val="bg1"/>
          </a:solidFill>
          <a:effectLst>
            <a:outerShdw blurRad="38100" dist="38100" dir="2700000" algn="tl">
              <a:srgbClr val="000000"/>
            </a:outerShdw>
          </a:effectLst>
          <a:latin typeface="+mn-lt"/>
        </a:defRPr>
      </a:lvl3pPr>
      <a:lvl4pPr marL="14287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4pPr>
      <a:lvl5pPr marL="17716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5pPr>
      <a:lvl6pPr marL="22288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6pPr>
      <a:lvl7pPr marL="26860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7pPr>
      <a:lvl8pPr marL="31432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8pPr>
      <a:lvl9pPr marL="3600450" indent="-228600" algn="l" rtl="0" eaLnBrk="0" fontAlgn="base" hangingPunct="0">
        <a:lnSpc>
          <a:spcPct val="90000"/>
        </a:lnSpc>
        <a:spcBef>
          <a:spcPct val="0"/>
        </a:spcBef>
        <a:spcAft>
          <a:spcPct val="35000"/>
        </a:spcAft>
        <a:buClr>
          <a:schemeClr val="accent1"/>
        </a:buClr>
        <a:buChar char="»"/>
        <a:defRPr sz="2000" b="1">
          <a:solidFill>
            <a:schemeClr val="bg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8" name="Rectangle 2"/>
          <p:cNvSpPr>
            <a:spLocks noGrp="1" noChangeArrowheads="1"/>
          </p:cNvSpPr>
          <p:nvPr>
            <p:ph type="ctrTitle"/>
          </p:nvPr>
        </p:nvSpPr>
        <p:spPr>
          <a:xfrm>
            <a:off x="2057400" y="3657600"/>
            <a:ext cx="4953000" cy="1600200"/>
          </a:xfrm>
        </p:spPr>
        <p:txBody>
          <a:bodyPr/>
          <a:lstStyle/>
          <a:p>
            <a:pPr>
              <a:defRPr/>
            </a:pPr>
            <a:r>
              <a:rPr lang="en-US" altLang="en-US" sz="3800" i="0" dirty="0" smtClean="0"/>
              <a:t>“</a:t>
            </a:r>
            <a:r>
              <a:rPr lang="en-US" altLang="en-US" sz="3800" i="0" dirty="0" err="1" smtClean="0"/>
              <a:t>Chispas</a:t>
            </a:r>
            <a:r>
              <a:rPr lang="en-US" altLang="en-US" sz="3800" i="0" dirty="0" smtClean="0"/>
              <a:t>” </a:t>
            </a:r>
            <a:r>
              <a:rPr lang="en-US" altLang="en-US" sz="3800" i="0" dirty="0" err="1" smtClean="0"/>
              <a:t>que</a:t>
            </a:r>
            <a:r>
              <a:rPr lang="en-US" altLang="en-US" sz="3800" i="0" dirty="0" smtClean="0"/>
              <a:t> </a:t>
            </a:r>
            <a:r>
              <a:rPr lang="en-US" altLang="en-US" sz="3800" i="0" dirty="0" err="1" smtClean="0"/>
              <a:t>avivan</a:t>
            </a:r>
            <a:r>
              <a:rPr lang="en-US" altLang="en-US" sz="3800" i="0" dirty="0" smtClean="0"/>
              <a:t> el </a:t>
            </a:r>
            <a:r>
              <a:rPr lang="en-US" altLang="en-US" sz="3800" i="0" dirty="0" err="1" smtClean="0"/>
              <a:t>fuego</a:t>
            </a:r>
            <a:r>
              <a:rPr lang="en-US" altLang="en-US" sz="3800" i="0" dirty="0" smtClean="0"/>
              <a:t/>
            </a:r>
            <a:br>
              <a:rPr lang="en-US" altLang="en-US" sz="3800" i="0" dirty="0" smtClean="0"/>
            </a:br>
            <a:r>
              <a:rPr lang="en-US" altLang="en-US" sz="2600" dirty="0" smtClean="0"/>
              <a:t>Philippians 3:12</a:t>
            </a:r>
            <a:r>
              <a:rPr lang="en-US" altLang="en-US" sz="2600" dirty="0" smtClean="0">
                <a:cs typeface="Arial" charset="0"/>
              </a:rPr>
              <a:t>–</a:t>
            </a:r>
            <a:r>
              <a:rPr lang="en-US" altLang="en-US" sz="2600" dirty="0" smtClean="0"/>
              <a:t>14</a:t>
            </a:r>
            <a:br>
              <a:rPr lang="en-US" altLang="en-US" sz="2600" dirty="0" smtClean="0"/>
            </a:br>
            <a:r>
              <a:rPr lang="en-US" altLang="en-US" sz="2600" dirty="0" smtClean="0"/>
              <a:t> Proverbs 27:17</a:t>
            </a:r>
          </a:p>
        </p:txBody>
      </p:sp>
      <p:sp>
        <p:nvSpPr>
          <p:cNvPr id="265219" name="Rectangle 3"/>
          <p:cNvSpPr>
            <a:spLocks noGrp="1" noChangeArrowheads="1"/>
          </p:cNvSpPr>
          <p:nvPr>
            <p:ph type="subTitle" idx="1"/>
          </p:nvPr>
        </p:nvSpPr>
        <p:spPr>
          <a:xfrm>
            <a:off x="2057400" y="1371600"/>
            <a:ext cx="4976813" cy="1752600"/>
          </a:xfrm>
        </p:spPr>
        <p:txBody>
          <a:bodyPr/>
          <a:lstStyle/>
          <a:p>
            <a:pPr>
              <a:defRPr/>
            </a:pPr>
            <a:r>
              <a:rPr lang="en-US" altLang="en-US" sz="4000" dirty="0" smtClean="0">
                <a:solidFill>
                  <a:srgbClr val="FFC000"/>
                </a:solidFill>
              </a:rPr>
              <a:t>11. </a:t>
            </a:r>
            <a:r>
              <a:rPr lang="en-US" altLang="en-US" sz="4000" dirty="0" err="1" smtClean="0">
                <a:solidFill>
                  <a:srgbClr val="FFC000"/>
                </a:solidFill>
              </a:rPr>
              <a:t>Motivación</a:t>
            </a:r>
            <a:r>
              <a:rPr lang="en-US" altLang="en-US" sz="4000" dirty="0" smtClean="0">
                <a:solidFill>
                  <a:srgbClr val="FFC000"/>
                </a:solidFill>
              </a:rPr>
              <a:t> </a:t>
            </a:r>
            <a:r>
              <a:rPr lang="en-US" altLang="en-US" sz="4000" dirty="0" err="1" smtClean="0">
                <a:solidFill>
                  <a:srgbClr val="FFC000"/>
                </a:solidFill>
              </a:rPr>
              <a:t>para</a:t>
            </a:r>
            <a:r>
              <a:rPr lang="en-US" altLang="en-US" sz="4000" dirty="0" smtClean="0">
                <a:solidFill>
                  <a:srgbClr val="FFC000"/>
                </a:solidFill>
              </a:rPr>
              <a:t> </a:t>
            </a:r>
            <a:r>
              <a:rPr lang="en-US" altLang="en-US" sz="4000" dirty="0" err="1" smtClean="0">
                <a:solidFill>
                  <a:srgbClr val="FFC000"/>
                </a:solidFill>
              </a:rPr>
              <a:t>tareas</a:t>
            </a:r>
            <a:r>
              <a:rPr lang="en-US" altLang="en-US" sz="4000" dirty="0" smtClean="0">
                <a:solidFill>
                  <a:srgbClr val="FFC000"/>
                </a:solidFill>
              </a:rPr>
              <a:t> </a:t>
            </a:r>
            <a:r>
              <a:rPr lang="en-US" altLang="en-US" sz="4000" dirty="0" err="1" smtClean="0">
                <a:solidFill>
                  <a:srgbClr val="FFC000"/>
                </a:solidFill>
              </a:rPr>
              <a:t>duras</a:t>
            </a:r>
            <a:endParaRPr lang="en-US" altLang="en-US" sz="4000" dirty="0" smtClean="0">
              <a:solidFill>
                <a:srgbClr val="FFC000"/>
              </a:solidFill>
            </a:endParaRPr>
          </a:p>
        </p:txBody>
      </p:sp>
    </p:spTree>
    <p:extLst>
      <p:ext uri="{BB962C8B-B14F-4D97-AF65-F5344CB8AC3E}">
        <p14:creationId xmlns:p14="http://schemas.microsoft.com/office/powerpoint/2010/main" val="264410924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65219">
                                            <p:txEl>
                                              <p:pRg st="0" end="0"/>
                                            </p:txEl>
                                          </p:spTgt>
                                        </p:tgtEl>
                                        <p:attrNameLst>
                                          <p:attrName>style.visibility</p:attrName>
                                        </p:attrNameLst>
                                      </p:cBhvr>
                                      <p:to>
                                        <p:strVal val="visible"/>
                                      </p:to>
                                    </p:set>
                                    <p:anim calcmode="lin" valueType="num">
                                      <p:cBhvr>
                                        <p:cTn id="7" dur="500" fill="hold"/>
                                        <p:tgtEl>
                                          <p:spTgt spid="265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521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ES_tradnl" dirty="0" smtClean="0"/>
              <a:t>Causas de la pérdida de la motivación o el animo. </a:t>
            </a:r>
            <a:endParaRPr lang="es-ES_tradnl" dirty="0"/>
          </a:p>
        </p:txBody>
      </p:sp>
      <p:sp>
        <p:nvSpPr>
          <p:cNvPr id="3" name="Content Placeholder 2"/>
          <p:cNvSpPr>
            <a:spLocks noGrp="1"/>
          </p:cNvSpPr>
          <p:nvPr>
            <p:ph idx="1"/>
          </p:nvPr>
        </p:nvSpPr>
        <p:spPr>
          <a:xfrm>
            <a:off x="1447800" y="1600200"/>
            <a:ext cx="7315200" cy="4876800"/>
          </a:xfrm>
        </p:spPr>
        <p:txBody>
          <a:bodyPr/>
          <a:lstStyle/>
          <a:p>
            <a:pPr marL="742950" indent="-742950">
              <a:buFont typeface="Wingdings" pitchFamily="2" charset="2"/>
              <a:buAutoNum type="arabicPeriod"/>
              <a:defRPr/>
            </a:pPr>
            <a:r>
              <a:rPr lang="es-ES_tradnl" sz="3600" dirty="0" smtClean="0"/>
              <a:t>Presiones del </a:t>
            </a:r>
            <a:r>
              <a:rPr lang="es-ES_tradnl" sz="3600" dirty="0" smtClean="0">
                <a:solidFill>
                  <a:srgbClr val="FFFF00"/>
                </a:solidFill>
              </a:rPr>
              <a:t>TIEMPO</a:t>
            </a:r>
            <a:r>
              <a:rPr lang="es-ES_tradnl" sz="3600" dirty="0" smtClean="0"/>
              <a:t> y demasiadas actividades</a:t>
            </a:r>
          </a:p>
          <a:p>
            <a:pPr marL="742950" indent="-742950">
              <a:buFont typeface="Wingdings" pitchFamily="2" charset="2"/>
              <a:buAutoNum type="arabicPeriod"/>
              <a:defRPr/>
            </a:pPr>
            <a:r>
              <a:rPr lang="es-ES_tradnl" sz="3600" dirty="0" smtClean="0">
                <a:solidFill>
                  <a:srgbClr val="FFFF00"/>
                </a:solidFill>
              </a:rPr>
              <a:t>CONFLICTOS</a:t>
            </a:r>
          </a:p>
          <a:p>
            <a:pPr marL="742950" indent="-742950">
              <a:buFont typeface="Wingdings" pitchFamily="2" charset="2"/>
              <a:buAutoNum type="arabicPeriod"/>
              <a:defRPr/>
            </a:pPr>
            <a:r>
              <a:rPr lang="es-ES_tradnl" sz="3600" dirty="0" smtClean="0">
                <a:solidFill>
                  <a:srgbClr val="FFFF00"/>
                </a:solidFill>
              </a:rPr>
              <a:t>DESORGANIZACION</a:t>
            </a:r>
          </a:p>
          <a:p>
            <a:pPr marL="742950" indent="-742950">
              <a:buFont typeface="Wingdings" pitchFamily="2" charset="2"/>
              <a:buAutoNum type="arabicPeriod"/>
              <a:defRPr/>
            </a:pPr>
            <a:r>
              <a:rPr lang="es-ES_tradnl" sz="3600" dirty="0" smtClean="0"/>
              <a:t>POCOS </a:t>
            </a:r>
            <a:r>
              <a:rPr lang="es-ES_tradnl" sz="3600" dirty="0" smtClean="0">
                <a:solidFill>
                  <a:srgbClr val="FFFF00"/>
                </a:solidFill>
              </a:rPr>
              <a:t>RESULADOS</a:t>
            </a:r>
          </a:p>
          <a:p>
            <a:pPr marL="742950" indent="-742950">
              <a:buFont typeface="Wingdings" pitchFamily="2" charset="2"/>
              <a:buAutoNum type="arabicPeriod"/>
              <a:defRPr/>
            </a:pPr>
            <a:r>
              <a:rPr lang="es-ES_tradnl" sz="3600" dirty="0" smtClean="0"/>
              <a:t>Falta de </a:t>
            </a:r>
            <a:r>
              <a:rPr lang="es-ES_tradnl" sz="3600" dirty="0" smtClean="0">
                <a:solidFill>
                  <a:srgbClr val="FFFF00"/>
                </a:solidFill>
              </a:rPr>
              <a:t>ENTRENAMIENTO</a:t>
            </a:r>
          </a:p>
          <a:p>
            <a:pPr marL="742950" indent="-742950">
              <a:buFont typeface="Wingdings" pitchFamily="2" charset="2"/>
              <a:buAutoNum type="arabicPeriod"/>
              <a:defRPr/>
            </a:pPr>
            <a:r>
              <a:rPr lang="es-ES_tradnl" sz="3600" dirty="0" smtClean="0"/>
              <a:t>Sentirse </a:t>
            </a:r>
            <a:r>
              <a:rPr lang="es-ES_tradnl" sz="3600" dirty="0" smtClean="0">
                <a:solidFill>
                  <a:srgbClr val="FFFF00"/>
                </a:solidFill>
              </a:rPr>
              <a:t>INCOMPETENTE</a:t>
            </a:r>
            <a:endParaRPr lang="es-ES_tradnl" sz="3600" dirty="0">
              <a:solidFill>
                <a:srgbClr val="FFFF00"/>
              </a:solidFill>
            </a:endParaRPr>
          </a:p>
        </p:txBody>
      </p:sp>
    </p:spTree>
    <p:extLst>
      <p:ext uri="{BB962C8B-B14F-4D97-AF65-F5344CB8AC3E}">
        <p14:creationId xmlns:p14="http://schemas.microsoft.com/office/powerpoint/2010/main" val="571483854"/>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rot="16200000">
            <a:off x="-2895600" y="1447800"/>
            <a:ext cx="7239000" cy="1143000"/>
          </a:xfrm>
        </p:spPr>
        <p:txBody>
          <a:bodyPr/>
          <a:lstStyle/>
          <a:p>
            <a:pPr>
              <a:defRPr/>
            </a:pPr>
            <a:r>
              <a:rPr lang="en-US" sz="4400" smtClean="0"/>
              <a:t>Cómo hacerlo</a:t>
            </a:r>
          </a:p>
        </p:txBody>
      </p:sp>
      <p:sp>
        <p:nvSpPr>
          <p:cNvPr id="272387" name="Rectangle 3"/>
          <p:cNvSpPr>
            <a:spLocks noGrp="1" noChangeArrowheads="1"/>
          </p:cNvSpPr>
          <p:nvPr>
            <p:ph type="body" idx="1"/>
          </p:nvPr>
        </p:nvSpPr>
        <p:spPr>
          <a:xfrm>
            <a:off x="1447800" y="1828800"/>
            <a:ext cx="6781800" cy="4648200"/>
          </a:xfrm>
        </p:spPr>
        <p:txBody>
          <a:bodyPr/>
          <a:lstStyle/>
          <a:p>
            <a:pPr marL="571500" indent="-571500">
              <a:buFont typeface="Wingdings" pitchFamily="2" charset="2"/>
              <a:buAutoNum type="arabicPeriod"/>
              <a:defRPr/>
            </a:pPr>
            <a:r>
              <a:rPr lang="en-US" smtClean="0"/>
              <a:t>Nuestros voluntarios ¿Les gusta su trabajo? ¿Cómo lo sabes?</a:t>
            </a:r>
          </a:p>
          <a:p>
            <a:pPr marL="571500" indent="-571500">
              <a:buFont typeface="Wingdings" pitchFamily="2" charset="2"/>
              <a:buAutoNum type="arabicPeriod"/>
              <a:defRPr/>
            </a:pPr>
            <a:r>
              <a:rPr lang="en-US" smtClean="0"/>
              <a:t>¿Retamos a los voluntarios a desarrollar sus talentos?</a:t>
            </a:r>
          </a:p>
          <a:p>
            <a:pPr marL="571500" indent="-571500">
              <a:buFont typeface="Wingdings" pitchFamily="2" charset="2"/>
              <a:buAutoNum type="arabicPeriod"/>
              <a:defRPr/>
            </a:pPr>
            <a:r>
              <a:rPr lang="en-US" smtClean="0"/>
              <a:t>¿Cuáles voluntarios podrían aceptar más responsabilidad?</a:t>
            </a:r>
          </a:p>
          <a:p>
            <a:pPr marL="571500" indent="-571500">
              <a:buFont typeface="Wingdings" pitchFamily="2" charset="2"/>
              <a:buAutoNum type="arabicPeriod"/>
              <a:defRPr/>
            </a:pPr>
            <a:r>
              <a:rPr lang="en-US" smtClean="0"/>
              <a:t>¿Cómo premiamos el entusiasmo de los voluntarios?</a:t>
            </a:r>
          </a:p>
          <a:p>
            <a:pPr marL="571500" indent="-571500">
              <a:buFont typeface="Wingdings" pitchFamily="2" charset="2"/>
              <a:buNone/>
              <a:defRPr/>
            </a:pPr>
            <a:endParaRPr lang="en-US" smtClean="0">
              <a:solidFill>
                <a:srgbClr val="993300"/>
              </a:solidFill>
            </a:endParaRPr>
          </a:p>
        </p:txBody>
      </p:sp>
      <p:sp>
        <p:nvSpPr>
          <p:cNvPr id="272388" name="Text Box 4"/>
          <p:cNvSpPr txBox="1">
            <a:spLocks noChangeArrowheads="1"/>
          </p:cNvSpPr>
          <p:nvPr/>
        </p:nvSpPr>
        <p:spPr bwMode="auto">
          <a:xfrm>
            <a:off x="1447800" y="685800"/>
            <a:ext cx="6781800" cy="701675"/>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4000" b="1">
                <a:solidFill>
                  <a:srgbClr val="FFFF66"/>
                </a:solidFill>
                <a:effectLst>
                  <a:outerShdw blurRad="38100" dist="38100" dir="2700000" algn="tl">
                    <a:srgbClr val="000000"/>
                  </a:outerShdw>
                </a:effectLst>
              </a:rPr>
              <a:t>Discutir e pensar </a:t>
            </a:r>
          </a:p>
        </p:txBody>
      </p:sp>
    </p:spTree>
    <p:extLst>
      <p:ext uri="{BB962C8B-B14F-4D97-AF65-F5344CB8AC3E}">
        <p14:creationId xmlns:p14="http://schemas.microsoft.com/office/powerpoint/2010/main" val="365999438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2387">
                                            <p:txEl>
                                              <p:pRg st="3" end="3"/>
                                            </p:txEl>
                                          </p:spTgt>
                                        </p:tgtEl>
                                        <p:attrNameLst>
                                          <p:attrName>style.visibility</p:attrName>
                                        </p:attrNameLst>
                                      </p:cBhvr>
                                      <p:to>
                                        <p:strVal val="visible"/>
                                      </p:to>
                                    </p:set>
                                    <p:anim calcmode="lin" valueType="num">
                                      <p:cBhvr additive="base">
                                        <p:cTn id="25" dur="500" fill="hold"/>
                                        <p:tgtEl>
                                          <p:spTgt spid="272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2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rot="16200000">
            <a:off x="-1181100" y="3162300"/>
            <a:ext cx="3810000" cy="1143000"/>
          </a:xfrm>
        </p:spPr>
        <p:txBody>
          <a:bodyPr/>
          <a:lstStyle/>
          <a:p>
            <a:pPr>
              <a:defRPr/>
            </a:pPr>
            <a:r>
              <a:rPr lang="en-US" sz="2800" smtClean="0"/>
              <a:t>Ayudando a líderes</a:t>
            </a:r>
          </a:p>
        </p:txBody>
      </p:sp>
      <p:sp>
        <p:nvSpPr>
          <p:cNvPr id="337923" name="Rectangle 3"/>
          <p:cNvSpPr>
            <a:spLocks noGrp="1" noChangeArrowheads="1"/>
          </p:cNvSpPr>
          <p:nvPr>
            <p:ph type="body" idx="1"/>
          </p:nvPr>
        </p:nvSpPr>
        <p:spPr>
          <a:xfrm>
            <a:off x="1600200" y="1905000"/>
            <a:ext cx="7010400" cy="4724400"/>
          </a:xfrm>
        </p:spPr>
        <p:txBody>
          <a:bodyPr/>
          <a:lstStyle/>
          <a:p>
            <a:pPr marL="571500" indent="-571500">
              <a:buFont typeface="Wingdings" pitchFamily="2" charset="2"/>
              <a:buNone/>
              <a:defRPr/>
            </a:pPr>
            <a:r>
              <a:rPr lang="en-US" dirty="0" smtClean="0">
                <a:cs typeface="Times New Roman" pitchFamily="18" charset="0"/>
              </a:rPr>
              <a:t>En </a:t>
            </a:r>
            <a:r>
              <a:rPr lang="en-US" dirty="0" err="1" smtClean="0">
                <a:cs typeface="Times New Roman" pitchFamily="18" charset="0"/>
              </a:rPr>
              <a:t>nuestra</a:t>
            </a:r>
            <a:r>
              <a:rPr lang="en-US" dirty="0" smtClean="0">
                <a:cs typeface="Times New Roman" pitchFamily="18" charset="0"/>
              </a:rPr>
              <a:t> </a:t>
            </a:r>
            <a:r>
              <a:rPr lang="en-US" dirty="0" err="1" smtClean="0">
                <a:cs typeface="Times New Roman" pitchFamily="18" charset="0"/>
              </a:rPr>
              <a:t>iglesia</a:t>
            </a:r>
            <a:r>
              <a:rPr lang="en-US" dirty="0" smtClean="0">
                <a:cs typeface="Times New Roman" pitchFamily="18" charset="0"/>
              </a:rPr>
              <a:t>  </a:t>
            </a:r>
          </a:p>
          <a:p>
            <a:pPr marL="571500" indent="-571500">
              <a:buFont typeface="Wingdings" pitchFamily="2" charset="2"/>
              <a:buAutoNum type="arabicPeriod"/>
              <a:defRPr/>
            </a:pPr>
            <a:r>
              <a:rPr lang="en-US" dirty="0" smtClean="0">
                <a:cs typeface="Times New Roman" pitchFamily="18" charset="0"/>
              </a:rPr>
              <a:t>¿</a:t>
            </a:r>
            <a:r>
              <a:rPr lang="en-US" dirty="0" err="1" smtClean="0">
                <a:cs typeface="Times New Roman" pitchFamily="18" charset="0"/>
              </a:rPr>
              <a:t>Cuáles</a:t>
            </a:r>
            <a:r>
              <a:rPr lang="en-US" dirty="0" smtClean="0">
                <a:cs typeface="Times New Roman" pitchFamily="18" charset="0"/>
              </a:rPr>
              <a:t> </a:t>
            </a:r>
            <a:r>
              <a:rPr lang="en-US" dirty="0" err="1" smtClean="0">
                <a:cs typeface="Times New Roman" pitchFamily="18" charset="0"/>
              </a:rPr>
              <a:t>tareas</a:t>
            </a:r>
            <a:r>
              <a:rPr lang="en-US" dirty="0" smtClean="0">
                <a:cs typeface="Times New Roman" pitchFamily="18" charset="0"/>
              </a:rPr>
              <a:t> </a:t>
            </a:r>
            <a:r>
              <a:rPr lang="en-US" dirty="0" err="1" smtClean="0">
                <a:cs typeface="Times New Roman" pitchFamily="18" charset="0"/>
              </a:rPr>
              <a:t>grandes</a:t>
            </a:r>
            <a:r>
              <a:rPr lang="en-US" dirty="0" smtClean="0">
                <a:cs typeface="Times New Roman" pitchFamily="18" charset="0"/>
              </a:rPr>
              <a:t> </a:t>
            </a:r>
            <a:r>
              <a:rPr lang="en-US" dirty="0" err="1" smtClean="0">
                <a:cs typeface="Times New Roman" pitchFamily="18" charset="0"/>
              </a:rPr>
              <a:t>pueden</a:t>
            </a:r>
            <a:r>
              <a:rPr lang="en-US" dirty="0" smtClean="0">
                <a:cs typeface="Times New Roman" pitchFamily="18" charset="0"/>
              </a:rPr>
              <a:t> </a:t>
            </a:r>
            <a:r>
              <a:rPr lang="en-US" dirty="0" err="1" smtClean="0">
                <a:cs typeface="Times New Roman" pitchFamily="18" charset="0"/>
              </a:rPr>
              <a:t>asustar</a:t>
            </a:r>
            <a:r>
              <a:rPr lang="en-US" dirty="0" smtClean="0">
                <a:cs typeface="Times New Roman" pitchFamily="18" charset="0"/>
              </a:rPr>
              <a:t> a la </a:t>
            </a:r>
            <a:r>
              <a:rPr lang="en-US" dirty="0" err="1" smtClean="0">
                <a:cs typeface="Times New Roman" pitchFamily="18" charset="0"/>
              </a:rPr>
              <a:t>gente</a:t>
            </a:r>
            <a:r>
              <a:rPr lang="en-US" dirty="0" smtClean="0">
                <a:cs typeface="Times New Roman" pitchFamily="18" charset="0"/>
              </a:rPr>
              <a:t> en </a:t>
            </a:r>
            <a:r>
              <a:rPr lang="en-US" dirty="0" err="1" smtClean="0">
                <a:cs typeface="Times New Roman" pitchFamily="18" charset="0"/>
              </a:rPr>
              <a:t>nuestra</a:t>
            </a:r>
            <a:r>
              <a:rPr lang="en-US" dirty="0" smtClean="0">
                <a:cs typeface="Times New Roman" pitchFamily="18" charset="0"/>
              </a:rPr>
              <a:t> </a:t>
            </a:r>
            <a:r>
              <a:rPr lang="en-US" dirty="0" err="1" smtClean="0">
                <a:cs typeface="Times New Roman" pitchFamily="18" charset="0"/>
              </a:rPr>
              <a:t>opinión</a:t>
            </a:r>
            <a:r>
              <a:rPr lang="en-US" dirty="0" smtClean="0">
                <a:cs typeface="Times New Roman" pitchFamily="18" charset="0"/>
              </a:rPr>
              <a:t>?</a:t>
            </a:r>
          </a:p>
          <a:p>
            <a:pPr marL="571500" indent="-571500">
              <a:buFont typeface="Wingdings" pitchFamily="2" charset="2"/>
              <a:buAutoNum type="arabicPeriod"/>
              <a:defRPr/>
            </a:pPr>
            <a:r>
              <a:rPr lang="en-US" dirty="0" smtClean="0">
                <a:cs typeface="Times New Roman" pitchFamily="18" charset="0"/>
              </a:rPr>
              <a:t>¿</a:t>
            </a:r>
            <a:r>
              <a:rPr lang="en-US" dirty="0" err="1" smtClean="0">
                <a:cs typeface="Times New Roman" pitchFamily="18" charset="0"/>
              </a:rPr>
              <a:t>Cómo</a:t>
            </a:r>
            <a:r>
              <a:rPr lang="en-US" dirty="0" smtClean="0">
                <a:cs typeface="Times New Roman" pitchFamily="18" charset="0"/>
              </a:rPr>
              <a:t> </a:t>
            </a:r>
            <a:r>
              <a:rPr lang="en-US" dirty="0" err="1" smtClean="0">
                <a:cs typeface="Times New Roman" pitchFamily="18" charset="0"/>
              </a:rPr>
              <a:t>podemos</a:t>
            </a:r>
            <a:r>
              <a:rPr lang="en-US" dirty="0" smtClean="0">
                <a:cs typeface="Times New Roman" pitchFamily="18" charset="0"/>
              </a:rPr>
              <a:t> </a:t>
            </a:r>
            <a:r>
              <a:rPr lang="en-US" dirty="0" err="1" smtClean="0">
                <a:cs typeface="Times New Roman" pitchFamily="18" charset="0"/>
              </a:rPr>
              <a:t>presentar</a:t>
            </a:r>
            <a:r>
              <a:rPr lang="en-US" dirty="0" smtClean="0">
                <a:cs typeface="Times New Roman" pitchFamily="18" charset="0"/>
              </a:rPr>
              <a:t> </a:t>
            </a:r>
            <a:r>
              <a:rPr lang="en-US" dirty="0" err="1" smtClean="0">
                <a:cs typeface="Times New Roman" pitchFamily="18" charset="0"/>
              </a:rPr>
              <a:t>estas</a:t>
            </a:r>
            <a:r>
              <a:rPr lang="en-US" dirty="0" smtClean="0">
                <a:cs typeface="Times New Roman" pitchFamily="18" charset="0"/>
              </a:rPr>
              <a:t> </a:t>
            </a:r>
            <a:r>
              <a:rPr lang="en-US" dirty="0" err="1" smtClean="0">
                <a:cs typeface="Times New Roman" pitchFamily="18" charset="0"/>
              </a:rPr>
              <a:t>tareas</a:t>
            </a:r>
            <a:r>
              <a:rPr lang="en-US" dirty="0" smtClean="0">
                <a:cs typeface="Times New Roman" pitchFamily="18" charset="0"/>
              </a:rPr>
              <a:t> de </a:t>
            </a:r>
            <a:r>
              <a:rPr lang="en-US" dirty="0" err="1" smtClean="0">
                <a:cs typeface="Times New Roman" pitchFamily="18" charset="0"/>
              </a:rPr>
              <a:t>una</a:t>
            </a:r>
            <a:r>
              <a:rPr lang="en-US" dirty="0" smtClean="0">
                <a:cs typeface="Times New Roman" pitchFamily="18" charset="0"/>
              </a:rPr>
              <a:t> </a:t>
            </a:r>
            <a:r>
              <a:rPr lang="en-US" dirty="0" err="1" smtClean="0">
                <a:cs typeface="Times New Roman" pitchFamily="18" charset="0"/>
              </a:rPr>
              <a:t>manera</a:t>
            </a:r>
            <a:r>
              <a:rPr lang="en-US" dirty="0" smtClean="0">
                <a:cs typeface="Times New Roman" pitchFamily="18" charset="0"/>
              </a:rPr>
              <a:t> </a:t>
            </a:r>
            <a:r>
              <a:rPr lang="en-US" dirty="0" err="1" smtClean="0">
                <a:cs typeface="Times New Roman" pitchFamily="18" charset="0"/>
              </a:rPr>
              <a:t>que</a:t>
            </a:r>
            <a:r>
              <a:rPr lang="en-US" dirty="0" smtClean="0">
                <a:cs typeface="Times New Roman" pitchFamily="18" charset="0"/>
              </a:rPr>
              <a:t> </a:t>
            </a:r>
            <a:r>
              <a:rPr lang="en-US" dirty="0" err="1" smtClean="0">
                <a:cs typeface="Times New Roman" pitchFamily="18" charset="0"/>
              </a:rPr>
              <a:t>motiva</a:t>
            </a:r>
            <a:r>
              <a:rPr lang="en-US" dirty="0" smtClean="0">
                <a:cs typeface="Times New Roman" pitchFamily="18" charset="0"/>
              </a:rPr>
              <a:t> a los </a:t>
            </a:r>
            <a:r>
              <a:rPr lang="en-US" dirty="0" err="1" smtClean="0">
                <a:cs typeface="Times New Roman" pitchFamily="18" charset="0"/>
              </a:rPr>
              <a:t>líderes</a:t>
            </a:r>
            <a:r>
              <a:rPr lang="en-US" dirty="0" smtClean="0">
                <a:cs typeface="Times New Roman" pitchFamily="18" charset="0"/>
              </a:rPr>
              <a:t> en </a:t>
            </a:r>
            <a:r>
              <a:rPr lang="en-US" dirty="0" err="1" smtClean="0">
                <a:cs typeface="Times New Roman" pitchFamily="18" charset="0"/>
              </a:rPr>
              <a:t>nuestra</a:t>
            </a:r>
            <a:r>
              <a:rPr lang="en-US" dirty="0" smtClean="0">
                <a:cs typeface="Times New Roman" pitchFamily="18" charset="0"/>
              </a:rPr>
              <a:t> </a:t>
            </a:r>
            <a:r>
              <a:rPr lang="en-US" dirty="0" err="1" smtClean="0">
                <a:cs typeface="Times New Roman" pitchFamily="18" charset="0"/>
              </a:rPr>
              <a:t>iglesia</a:t>
            </a:r>
            <a:r>
              <a:rPr lang="en-US" dirty="0" smtClean="0">
                <a:cs typeface="Times New Roman" pitchFamily="18" charset="0"/>
              </a:rPr>
              <a:t>? </a:t>
            </a:r>
          </a:p>
          <a:p>
            <a:pPr marL="571500" indent="-571500">
              <a:buFont typeface="Wingdings" pitchFamily="2" charset="2"/>
              <a:buAutoNum type="arabicPeriod"/>
              <a:defRPr/>
            </a:pPr>
            <a:r>
              <a:rPr lang="en-US" dirty="0" err="1" smtClean="0">
                <a:cs typeface="Times New Roman" pitchFamily="18" charset="0"/>
              </a:rPr>
              <a:t>Nombra</a:t>
            </a:r>
            <a:r>
              <a:rPr lang="en-US" dirty="0" smtClean="0">
                <a:cs typeface="Times New Roman" pitchFamily="18" charset="0"/>
              </a:rPr>
              <a:t> </a:t>
            </a:r>
            <a:r>
              <a:rPr lang="en-US" dirty="0" err="1" smtClean="0">
                <a:cs typeface="Times New Roman" pitchFamily="18" charset="0"/>
              </a:rPr>
              <a:t>una</a:t>
            </a:r>
            <a:r>
              <a:rPr lang="en-US" dirty="0" smtClean="0">
                <a:cs typeface="Times New Roman" pitchFamily="18" charset="0"/>
              </a:rPr>
              <a:t> idea </a:t>
            </a:r>
            <a:r>
              <a:rPr lang="en-US" dirty="0" err="1" smtClean="0">
                <a:cs typeface="Times New Roman" pitchFamily="18" charset="0"/>
              </a:rPr>
              <a:t>que</a:t>
            </a:r>
            <a:r>
              <a:rPr lang="en-US" dirty="0" smtClean="0">
                <a:cs typeface="Times New Roman" pitchFamily="18" charset="0"/>
              </a:rPr>
              <a:t> </a:t>
            </a:r>
            <a:r>
              <a:rPr lang="en-US" dirty="0" err="1" smtClean="0">
                <a:cs typeface="Times New Roman" pitchFamily="18" charset="0"/>
              </a:rPr>
              <a:t>haría</a:t>
            </a:r>
            <a:r>
              <a:rPr lang="en-US" dirty="0" smtClean="0">
                <a:cs typeface="Times New Roman" pitchFamily="18" charset="0"/>
              </a:rPr>
              <a:t> </a:t>
            </a:r>
            <a:r>
              <a:rPr lang="en-US" dirty="0" err="1" smtClean="0">
                <a:cs typeface="Times New Roman" pitchFamily="18" charset="0"/>
              </a:rPr>
              <a:t>una</a:t>
            </a:r>
            <a:r>
              <a:rPr lang="en-US" dirty="0" smtClean="0">
                <a:cs typeface="Times New Roman" pitchFamily="18" charset="0"/>
              </a:rPr>
              <a:t> </a:t>
            </a:r>
            <a:r>
              <a:rPr lang="en-US" dirty="0" err="1" smtClean="0">
                <a:cs typeface="Times New Roman" pitchFamily="18" charset="0"/>
              </a:rPr>
              <a:t>gran</a:t>
            </a:r>
            <a:r>
              <a:rPr lang="en-US" dirty="0" smtClean="0">
                <a:cs typeface="Times New Roman" pitchFamily="18" charset="0"/>
              </a:rPr>
              <a:t> </a:t>
            </a:r>
            <a:r>
              <a:rPr lang="en-US" dirty="0" err="1" smtClean="0">
                <a:cs typeface="Times New Roman" pitchFamily="18" charset="0"/>
              </a:rPr>
              <a:t>diferencia</a:t>
            </a:r>
            <a:r>
              <a:rPr lang="en-US" dirty="0" smtClean="0">
                <a:cs typeface="Times New Roman" pitchFamily="18" charset="0"/>
              </a:rPr>
              <a:t> en </a:t>
            </a:r>
            <a:r>
              <a:rPr lang="en-US" dirty="0" err="1" smtClean="0">
                <a:cs typeface="Times New Roman" pitchFamily="18" charset="0"/>
              </a:rPr>
              <a:t>motivar</a:t>
            </a:r>
            <a:r>
              <a:rPr lang="en-US" dirty="0" smtClean="0">
                <a:cs typeface="Times New Roman" pitchFamily="18" charset="0"/>
              </a:rPr>
              <a:t> a los </a:t>
            </a:r>
            <a:r>
              <a:rPr lang="en-US" dirty="0" err="1" smtClean="0">
                <a:cs typeface="Times New Roman" pitchFamily="18" charset="0"/>
              </a:rPr>
              <a:t>obreros</a:t>
            </a:r>
            <a:r>
              <a:rPr lang="en-US" dirty="0" smtClean="0">
                <a:cs typeface="Times New Roman" pitchFamily="18" charset="0"/>
              </a:rPr>
              <a:t>.</a:t>
            </a:r>
            <a:endParaRPr lang="en-US" dirty="0" smtClean="0">
              <a:solidFill>
                <a:srgbClr val="993300"/>
              </a:solidFill>
            </a:endParaRPr>
          </a:p>
        </p:txBody>
      </p:sp>
      <p:sp>
        <p:nvSpPr>
          <p:cNvPr id="337924" name="Text Box 4"/>
          <p:cNvSpPr txBox="1">
            <a:spLocks noChangeArrowheads="1"/>
          </p:cNvSpPr>
          <p:nvPr/>
        </p:nvSpPr>
        <p:spPr bwMode="auto">
          <a:xfrm>
            <a:off x="1524000" y="609600"/>
            <a:ext cx="4114800" cy="701675"/>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4000" b="1">
                <a:solidFill>
                  <a:srgbClr val="FFFF66"/>
                </a:solidFill>
                <a:effectLst>
                  <a:outerShdw blurRad="38100" dist="38100" dir="2700000" algn="tl">
                    <a:srgbClr val="000000"/>
                  </a:outerShdw>
                </a:effectLst>
              </a:rPr>
              <a:t>Ideas finales</a:t>
            </a:r>
          </a:p>
        </p:txBody>
      </p:sp>
      <p:pic>
        <p:nvPicPr>
          <p:cNvPr id="48133" name="Picture 6" descr="pe0210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609600"/>
            <a:ext cx="220980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206698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 calcmode="lin" valueType="num">
                                      <p:cBhvr additive="base">
                                        <p:cTn id="7" dur="500" fill="hold"/>
                                        <p:tgtEl>
                                          <p:spTgt spid="337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23">
                                            <p:txEl>
                                              <p:pRg st="1" end="1"/>
                                            </p:txEl>
                                          </p:spTgt>
                                        </p:tgtEl>
                                        <p:attrNameLst>
                                          <p:attrName>style.visibility</p:attrName>
                                        </p:attrNameLst>
                                      </p:cBhvr>
                                      <p:to>
                                        <p:strVal val="visible"/>
                                      </p:to>
                                    </p:set>
                                    <p:anim calcmode="lin" valueType="num">
                                      <p:cBhvr additive="base">
                                        <p:cTn id="13" dur="500" fill="hold"/>
                                        <p:tgtEl>
                                          <p:spTgt spid="337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7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37923">
                                            <p:txEl>
                                              <p:pRg st="2" end="2"/>
                                            </p:txEl>
                                          </p:spTgt>
                                        </p:tgtEl>
                                        <p:attrNameLst>
                                          <p:attrName>style.visibility</p:attrName>
                                        </p:attrNameLst>
                                      </p:cBhvr>
                                      <p:to>
                                        <p:strVal val="visible"/>
                                      </p:to>
                                    </p:set>
                                    <p:anim calcmode="lin" valueType="num">
                                      <p:cBhvr additive="base">
                                        <p:cTn id="19" dur="500" fill="hold"/>
                                        <p:tgtEl>
                                          <p:spTgt spid="3379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379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37923">
                                            <p:txEl>
                                              <p:pRg st="3" end="3"/>
                                            </p:txEl>
                                          </p:spTgt>
                                        </p:tgtEl>
                                        <p:attrNameLst>
                                          <p:attrName>style.visibility</p:attrName>
                                        </p:attrNameLst>
                                      </p:cBhvr>
                                      <p:to>
                                        <p:strVal val="visible"/>
                                      </p:to>
                                    </p:set>
                                    <p:anim calcmode="lin" valueType="num">
                                      <p:cBhvr additive="base">
                                        <p:cTn id="25" dur="500" fill="hold"/>
                                        <p:tgtEl>
                                          <p:spTgt spid="3379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379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2057400" y="2209800"/>
            <a:ext cx="5029200" cy="1143000"/>
          </a:xfrm>
        </p:spPr>
        <p:txBody>
          <a:bodyPr/>
          <a:lstStyle/>
          <a:p>
            <a:pPr>
              <a:defRPr/>
            </a:pPr>
            <a:r>
              <a:rPr lang="en-US" altLang="en-US" sz="3800" i="0" smtClean="0"/>
              <a:t>Motivación or Manipulacicón?</a:t>
            </a:r>
            <a:br>
              <a:rPr lang="en-US" altLang="en-US" sz="3800" i="0" smtClean="0"/>
            </a:br>
            <a:r>
              <a:rPr lang="en-US" altLang="en-US" sz="2600" smtClean="0"/>
              <a:t>Hebrews 13:17</a:t>
            </a:r>
            <a:r>
              <a:rPr lang="en-US" altLang="en-US" sz="2600" smtClean="0">
                <a:cs typeface="Arial" charset="0"/>
              </a:rPr>
              <a:t>–</a:t>
            </a:r>
            <a:r>
              <a:rPr lang="en-US" altLang="en-US" sz="2600" smtClean="0"/>
              <a:t>18</a:t>
            </a:r>
            <a:br>
              <a:rPr lang="en-US" altLang="en-US" sz="2600" smtClean="0"/>
            </a:br>
            <a:r>
              <a:rPr lang="en-US" altLang="en-US" sz="2600" smtClean="0"/>
              <a:t> 2 Timothy 2:15</a:t>
            </a:r>
          </a:p>
        </p:txBody>
      </p:sp>
      <p:sp>
        <p:nvSpPr>
          <p:cNvPr id="269315" name="Rectangle 3"/>
          <p:cNvSpPr>
            <a:spLocks noGrp="1" noChangeArrowheads="1"/>
          </p:cNvSpPr>
          <p:nvPr>
            <p:ph type="subTitle" idx="1"/>
          </p:nvPr>
        </p:nvSpPr>
        <p:spPr>
          <a:xfrm>
            <a:off x="2057400" y="4495800"/>
            <a:ext cx="4976813" cy="1752600"/>
          </a:xfrm>
        </p:spPr>
        <p:txBody>
          <a:bodyPr/>
          <a:lstStyle/>
          <a:p>
            <a:pPr>
              <a:defRPr/>
            </a:pPr>
            <a:r>
              <a:rPr lang="en-US" altLang="en-US" smtClean="0"/>
              <a:t>Sacar lo mejor de la gente</a:t>
            </a:r>
          </a:p>
          <a:p>
            <a:pPr>
              <a:defRPr/>
            </a:pPr>
            <a:endParaRPr lang="en-US" sz="3600" smtClean="0">
              <a:cs typeface="Times New Roman" pitchFamily="18" charset="0"/>
            </a:endParaRPr>
          </a:p>
        </p:txBody>
      </p:sp>
      <p:sp>
        <p:nvSpPr>
          <p:cNvPr id="269316" name="Text Box 4"/>
          <p:cNvSpPr txBox="1">
            <a:spLocks noChangeArrowheads="1"/>
          </p:cNvSpPr>
          <p:nvPr/>
        </p:nvSpPr>
        <p:spPr bwMode="auto">
          <a:xfrm>
            <a:off x="3195638" y="914400"/>
            <a:ext cx="2557462" cy="519113"/>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defRPr/>
            </a:pPr>
            <a:r>
              <a:rPr lang="en-US" sz="2800" b="1">
                <a:solidFill>
                  <a:srgbClr val="FFFF66"/>
                </a:solidFill>
                <a:effectLst>
                  <a:outerShdw blurRad="38100" dist="38100" dir="2700000" algn="tl">
                    <a:srgbClr val="000000"/>
                  </a:outerShdw>
                </a:effectLst>
              </a:rPr>
              <a:t>Cómo hacerlo</a:t>
            </a:r>
          </a:p>
        </p:txBody>
      </p:sp>
    </p:spTree>
    <p:extLst>
      <p:ext uri="{BB962C8B-B14F-4D97-AF65-F5344CB8AC3E}">
        <p14:creationId xmlns:p14="http://schemas.microsoft.com/office/powerpoint/2010/main" val="131320920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p:cTn id="7" dur="500" fill="hold"/>
                                        <p:tgtEl>
                                          <p:spTgt spid="269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931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5" name="Rectangle 5"/>
          <p:cNvSpPr>
            <a:spLocks noChangeArrowheads="1"/>
          </p:cNvSpPr>
          <p:nvPr/>
        </p:nvSpPr>
        <p:spPr bwMode="auto">
          <a:xfrm rot="-5400000">
            <a:off x="-2057400" y="2438400"/>
            <a:ext cx="5562600" cy="1143000"/>
          </a:xfrm>
          <a:prstGeom prst="rect">
            <a:avLst/>
          </a:prstGeom>
          <a:noFill/>
          <a:ln w="9525">
            <a:noFill/>
            <a:miter lim="800000"/>
            <a:headEnd/>
            <a:tailEnd/>
          </a:ln>
          <a:effectLst/>
        </p:spPr>
        <p:txBody>
          <a:bodyPr anchor="ctr"/>
          <a:lstStyle/>
          <a:p>
            <a:pPr eaLnBrk="0" fontAlgn="base" hangingPunct="0">
              <a:lnSpc>
                <a:spcPct val="90000"/>
              </a:lnSpc>
              <a:spcBef>
                <a:spcPct val="0"/>
              </a:spcBef>
              <a:spcAft>
                <a:spcPct val="0"/>
              </a:spcAft>
              <a:defRPr/>
            </a:pPr>
            <a:r>
              <a:rPr lang="en-US" sz="4000" b="1">
                <a:solidFill>
                  <a:srgbClr val="FFFF66"/>
                </a:solidFill>
                <a:effectLst>
                  <a:outerShdw blurRad="38100" dist="38100" dir="2700000" algn="tl">
                    <a:srgbClr val="000000"/>
                  </a:outerShdw>
                </a:effectLst>
              </a:rPr>
              <a:t>Cómo</a:t>
            </a:r>
            <a:r>
              <a:rPr lang="en-US" sz="4400" b="1">
                <a:solidFill>
                  <a:srgbClr val="FFFF66"/>
                </a:solidFill>
                <a:effectLst>
                  <a:outerShdw blurRad="38100" dist="38100" dir="2700000" algn="tl">
                    <a:srgbClr val="000000"/>
                  </a:outerShdw>
                </a:effectLst>
              </a:rPr>
              <a:t> </a:t>
            </a:r>
            <a:r>
              <a:rPr lang="en-US" sz="4400" b="1">
                <a:solidFill>
                  <a:srgbClr val="FF3300"/>
                </a:solidFill>
                <a:effectLst>
                  <a:outerShdw blurRad="38100" dist="38100" dir="2700000" algn="tl">
                    <a:srgbClr val="000000"/>
                  </a:outerShdw>
                </a:effectLst>
              </a:rPr>
              <a:t>       </a:t>
            </a:r>
            <a:r>
              <a:rPr lang="en-US" sz="4400" b="1">
                <a:solidFill>
                  <a:srgbClr val="FFFF66"/>
                </a:solidFill>
                <a:effectLst>
                  <a:outerShdw blurRad="38100" dist="38100" dir="2700000" algn="tl">
                    <a:srgbClr val="000000"/>
                  </a:outerShdw>
                </a:effectLst>
              </a:rPr>
              <a:t> </a:t>
            </a:r>
            <a:r>
              <a:rPr lang="en-US" sz="3600" b="1">
                <a:solidFill>
                  <a:srgbClr val="FFFF66"/>
                </a:solidFill>
                <a:effectLst>
                  <a:outerShdw blurRad="38100" dist="38100" dir="2700000" algn="tl">
                    <a:srgbClr val="000000"/>
                  </a:outerShdw>
                </a:effectLst>
              </a:rPr>
              <a:t>hacerlo</a:t>
            </a:r>
          </a:p>
        </p:txBody>
      </p:sp>
      <p:pic>
        <p:nvPicPr>
          <p:cNvPr id="38915" name="Picture 10" descr="leadtr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81200"/>
            <a:ext cx="7467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691" name="Rectangle 11"/>
          <p:cNvSpPr>
            <a:spLocks noChangeArrowheads="1"/>
          </p:cNvSpPr>
          <p:nvPr/>
        </p:nvSpPr>
        <p:spPr bwMode="auto">
          <a:xfrm rot="-5400000">
            <a:off x="-419100" y="2933700"/>
            <a:ext cx="2286000" cy="1143000"/>
          </a:xfrm>
          <a:prstGeom prst="rect">
            <a:avLst/>
          </a:prstGeom>
          <a:noFill/>
          <a:ln w="9525">
            <a:noFill/>
            <a:miter lim="800000"/>
            <a:headEnd/>
            <a:tailEnd/>
          </a:ln>
          <a:effectLst/>
        </p:spPr>
        <p:txBody>
          <a:bodyPr anchor="ctr"/>
          <a:lstStyle/>
          <a:p>
            <a:pPr eaLnBrk="0" fontAlgn="base" hangingPunct="0">
              <a:lnSpc>
                <a:spcPct val="90000"/>
              </a:lnSpc>
              <a:spcBef>
                <a:spcPct val="0"/>
              </a:spcBef>
              <a:spcAft>
                <a:spcPct val="0"/>
              </a:spcAft>
              <a:defRPr/>
            </a:pPr>
            <a:r>
              <a:rPr lang="en-US" sz="4400" b="1">
                <a:solidFill>
                  <a:srgbClr val="FFFF66"/>
                </a:solidFill>
                <a:effectLst>
                  <a:outerShdw blurRad="38100" dist="38100" dir="2700000" algn="tl">
                    <a:srgbClr val="000000"/>
                  </a:outerShdw>
                </a:effectLst>
              </a:rPr>
              <a:t>   </a:t>
            </a:r>
            <a:r>
              <a:rPr lang="en-US" sz="4400" b="1">
                <a:solidFill>
                  <a:srgbClr val="FF3300"/>
                </a:solidFill>
                <a:effectLst>
                  <a:outerShdw blurRad="38100" dist="38100" dir="2700000" algn="tl">
                    <a:srgbClr val="000000"/>
                  </a:outerShdw>
                </a:effectLst>
              </a:rPr>
              <a:t>(no)</a:t>
            </a:r>
            <a:endParaRPr lang="en-US" sz="4400" b="1">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366689861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3000"/>
                                  </p:stCondLst>
                                  <p:childTnLst>
                                    <p:set>
                                      <p:cBhvr>
                                        <p:cTn id="6" dur="1" fill="hold">
                                          <p:stCondLst>
                                            <p:cond delay="0"/>
                                          </p:stCondLst>
                                        </p:cTn>
                                        <p:tgtEl>
                                          <p:spTgt spid="327691"/>
                                        </p:tgtEl>
                                        <p:attrNameLst>
                                          <p:attrName>style.visibility</p:attrName>
                                        </p:attrNameLst>
                                      </p:cBhvr>
                                      <p:to>
                                        <p:strVal val="visible"/>
                                      </p:to>
                                    </p:set>
                                    <p:animEffect transition="in" filter="dissolve">
                                      <p:cBhvr>
                                        <p:cTn id="7" dur="500"/>
                                        <p:tgtEl>
                                          <p:spTgt spid="327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body" sz="half" idx="2"/>
          </p:nvPr>
        </p:nvSpPr>
        <p:spPr>
          <a:xfrm>
            <a:off x="2667000" y="1295400"/>
            <a:ext cx="6324600" cy="5562600"/>
          </a:xfrm>
        </p:spPr>
        <p:txBody>
          <a:bodyPr/>
          <a:lstStyle/>
          <a:p>
            <a:pPr marL="495300" indent="-495300">
              <a:lnSpc>
                <a:spcPct val="80000"/>
              </a:lnSpc>
              <a:defRPr/>
            </a:pPr>
            <a:endParaRPr lang="en-US" sz="4000" dirty="0" smtClean="0">
              <a:cs typeface="Times New Roman" pitchFamily="18" charset="0"/>
            </a:endParaRPr>
          </a:p>
          <a:p>
            <a:pPr marL="495300" indent="-495300">
              <a:lnSpc>
                <a:spcPct val="80000"/>
              </a:lnSpc>
              <a:buFont typeface="Wingdings" pitchFamily="2" charset="2"/>
              <a:buNone/>
              <a:defRPr/>
            </a:pPr>
            <a:r>
              <a:rPr lang="en-US" sz="4000" dirty="0" smtClean="0">
                <a:cs typeface="Times New Roman" pitchFamily="18" charset="0"/>
              </a:rPr>
              <a:t>1. </a:t>
            </a:r>
            <a:r>
              <a:rPr lang="en-US" sz="4000" dirty="0" err="1" smtClean="0">
                <a:cs typeface="Times New Roman" pitchFamily="18" charset="0"/>
              </a:rPr>
              <a:t>Practica</a:t>
            </a:r>
            <a:r>
              <a:rPr lang="en-US" sz="4000" dirty="0" smtClean="0">
                <a:cs typeface="Times New Roman" pitchFamily="18" charset="0"/>
              </a:rPr>
              <a:t> la </a:t>
            </a:r>
            <a:r>
              <a:rPr lang="en-US" sz="4000" u="sng" dirty="0" smtClean="0">
                <a:solidFill>
                  <a:srgbClr val="FFFF00"/>
                </a:solidFill>
                <a:cs typeface="Times New Roman" pitchFamily="18" charset="0"/>
              </a:rPr>
              <a:t>ALABANZA</a:t>
            </a:r>
            <a:r>
              <a:rPr lang="en-US" sz="4000" dirty="0" smtClean="0">
                <a:cs typeface="Times New Roman" pitchFamily="18" charset="0"/>
              </a:rPr>
              <a:t> y </a:t>
            </a:r>
            <a:r>
              <a:rPr lang="en-US" sz="4000" dirty="0" err="1" smtClean="0">
                <a:cs typeface="Times New Roman" pitchFamily="18" charset="0"/>
              </a:rPr>
              <a:t>dar</a:t>
            </a:r>
            <a:r>
              <a:rPr lang="en-US" sz="4000" dirty="0" smtClean="0">
                <a:cs typeface="Times New Roman" pitchFamily="18" charset="0"/>
              </a:rPr>
              <a:t> </a:t>
            </a:r>
            <a:r>
              <a:rPr lang="en-US" sz="4000" dirty="0" err="1" smtClean="0">
                <a:cs typeface="Times New Roman" pitchFamily="18" charset="0"/>
              </a:rPr>
              <a:t>confianza</a:t>
            </a:r>
            <a:r>
              <a:rPr lang="en-US" sz="4000" dirty="0" smtClean="0">
                <a:cs typeface="Times New Roman" pitchFamily="18" charset="0"/>
              </a:rPr>
              <a:t> a </a:t>
            </a:r>
            <a:r>
              <a:rPr lang="en-US" sz="4000" dirty="0" err="1" smtClean="0">
                <a:cs typeface="Times New Roman" pitchFamily="18" charset="0"/>
              </a:rPr>
              <a:t>otros</a:t>
            </a:r>
            <a:endParaRPr lang="en-US" sz="4000" dirty="0" smtClean="0">
              <a:cs typeface="Times New Roman" pitchFamily="18" charset="0"/>
            </a:endParaRPr>
          </a:p>
          <a:p>
            <a:pPr marL="495300" indent="-495300">
              <a:lnSpc>
                <a:spcPct val="80000"/>
              </a:lnSpc>
              <a:buFont typeface="Wingdings" pitchFamily="2" charset="2"/>
              <a:buNone/>
              <a:defRPr/>
            </a:pPr>
            <a:r>
              <a:rPr lang="en-US" sz="4000" dirty="0" smtClean="0">
                <a:solidFill>
                  <a:srgbClr val="FFCC66"/>
                </a:solidFill>
                <a:cs typeface="Times New Roman" pitchFamily="18" charset="0"/>
              </a:rPr>
              <a:t>2. Amigos</a:t>
            </a:r>
            <a:r>
              <a:rPr lang="en-US" sz="4000" dirty="0" smtClean="0">
                <a:cs typeface="Times New Roman" pitchFamily="18" charset="0"/>
              </a:rPr>
              <a:t> </a:t>
            </a:r>
            <a:r>
              <a:rPr lang="en-US" sz="4000" dirty="0" err="1" smtClean="0">
                <a:cs typeface="Times New Roman" pitchFamily="18" charset="0"/>
              </a:rPr>
              <a:t>animados</a:t>
            </a:r>
            <a:r>
              <a:rPr lang="en-US" sz="4000" dirty="0" smtClean="0">
                <a:cs typeface="Times New Roman" pitchFamily="18" charset="0"/>
              </a:rPr>
              <a:t> se </a:t>
            </a:r>
            <a:r>
              <a:rPr lang="en-US" sz="4000" dirty="0" err="1" smtClean="0">
                <a:cs typeface="Times New Roman" pitchFamily="18" charset="0"/>
              </a:rPr>
              <a:t>animan</a:t>
            </a:r>
            <a:r>
              <a:rPr lang="en-US" sz="4000" dirty="0" smtClean="0">
                <a:cs typeface="Times New Roman" pitchFamily="18" charset="0"/>
              </a:rPr>
              <a:t> </a:t>
            </a:r>
            <a:r>
              <a:rPr lang="en-US" sz="4000" dirty="0" err="1" smtClean="0">
                <a:cs typeface="Times New Roman" pitchFamily="18" charset="0"/>
              </a:rPr>
              <a:t>unos</a:t>
            </a:r>
            <a:r>
              <a:rPr lang="en-US" sz="4000" dirty="0" smtClean="0">
                <a:cs typeface="Times New Roman" pitchFamily="18" charset="0"/>
              </a:rPr>
              <a:t> a </a:t>
            </a:r>
            <a:r>
              <a:rPr lang="en-US" sz="4000" dirty="0" err="1" smtClean="0">
                <a:cs typeface="Times New Roman" pitchFamily="18" charset="0"/>
              </a:rPr>
              <a:t>otros</a:t>
            </a:r>
            <a:endParaRPr lang="en-US" sz="4000" dirty="0" smtClean="0">
              <a:cs typeface="Times New Roman" pitchFamily="18" charset="0"/>
            </a:endParaRPr>
          </a:p>
          <a:p>
            <a:pPr marL="495300" indent="-495300">
              <a:lnSpc>
                <a:spcPct val="80000"/>
              </a:lnSpc>
              <a:buFont typeface="Wingdings" pitchFamily="2" charset="2"/>
              <a:buNone/>
              <a:defRPr/>
            </a:pPr>
            <a:r>
              <a:rPr lang="en-US" sz="4000" dirty="0" smtClean="0">
                <a:cs typeface="Times New Roman" pitchFamily="18" charset="0"/>
              </a:rPr>
              <a:t>3. Resolver </a:t>
            </a:r>
            <a:r>
              <a:rPr lang="en-US" sz="3600" u="sng" dirty="0" smtClean="0">
                <a:solidFill>
                  <a:srgbClr val="FFFF00"/>
                </a:solidFill>
                <a:cs typeface="Times New Roman" pitchFamily="18" charset="0"/>
              </a:rPr>
              <a:t>CONFLICTOS</a:t>
            </a:r>
            <a:r>
              <a:rPr lang="en-US" sz="3600" dirty="0" smtClean="0">
                <a:cs typeface="Times New Roman" pitchFamily="18" charset="0"/>
              </a:rPr>
              <a:t> </a:t>
            </a:r>
            <a:r>
              <a:rPr lang="en-US" sz="4000" dirty="0" err="1" smtClean="0">
                <a:cs typeface="Times New Roman" pitchFamily="18" charset="0"/>
              </a:rPr>
              <a:t>cuanto</a:t>
            </a:r>
            <a:r>
              <a:rPr lang="en-US" sz="4000" dirty="0" smtClean="0">
                <a:cs typeface="Times New Roman" pitchFamily="18" charset="0"/>
              </a:rPr>
              <a:t> antes</a:t>
            </a:r>
            <a:endParaRPr lang="en-US" sz="4000" dirty="0" smtClean="0">
              <a:solidFill>
                <a:srgbClr val="FFFF00"/>
              </a:solidFill>
              <a:cs typeface="Times New Roman" pitchFamily="18" charset="0"/>
            </a:endParaRPr>
          </a:p>
        </p:txBody>
      </p:sp>
      <p:sp>
        <p:nvSpPr>
          <p:cNvPr id="313347" name="Rectangle 3"/>
          <p:cNvSpPr>
            <a:spLocks noGrp="1" noChangeArrowheads="1"/>
          </p:cNvSpPr>
          <p:nvPr>
            <p:ph type="title"/>
          </p:nvPr>
        </p:nvSpPr>
        <p:spPr>
          <a:xfrm rot="16200000">
            <a:off x="-419100" y="3924300"/>
            <a:ext cx="2286000" cy="1143000"/>
          </a:xfrm>
        </p:spPr>
        <p:txBody>
          <a:bodyPr/>
          <a:lstStyle/>
          <a:p>
            <a:pPr>
              <a:defRPr/>
            </a:pPr>
            <a:r>
              <a:rPr lang="en-US" sz="4000" smtClean="0"/>
              <a:t>Cómo hacerlo</a:t>
            </a:r>
          </a:p>
        </p:txBody>
      </p:sp>
      <p:sp>
        <p:nvSpPr>
          <p:cNvPr id="313348" name="Text Box 4"/>
          <p:cNvSpPr txBox="1">
            <a:spLocks noChangeArrowheads="1"/>
          </p:cNvSpPr>
          <p:nvPr/>
        </p:nvSpPr>
        <p:spPr bwMode="auto">
          <a:xfrm>
            <a:off x="1366838" y="228600"/>
            <a:ext cx="7777162" cy="701675"/>
          </a:xfrm>
          <a:prstGeom prst="rect">
            <a:avLst/>
          </a:prstGeom>
          <a:noFill/>
          <a:ln w="9525">
            <a:noFill/>
            <a:miter lim="800000"/>
            <a:headEnd/>
            <a:tailEnd/>
          </a:ln>
          <a:effectLst/>
        </p:spPr>
        <p:txBody>
          <a:bodyPr wrap="none">
            <a:spAutoFit/>
          </a:bodyPr>
          <a:lstStyle/>
          <a:p>
            <a:pPr algn="ctr" eaLnBrk="0" fontAlgn="base" hangingPunct="0">
              <a:spcBef>
                <a:spcPct val="0"/>
              </a:spcBef>
              <a:spcAft>
                <a:spcPct val="0"/>
              </a:spcAft>
              <a:defRPr/>
            </a:pPr>
            <a:r>
              <a:rPr lang="en-US" sz="4000" b="1">
                <a:solidFill>
                  <a:srgbClr val="FFFF66"/>
                </a:solidFill>
                <a:effectLst>
                  <a:outerShdw blurRad="38100" dist="38100" dir="2700000" algn="tl">
                    <a:srgbClr val="000000"/>
                  </a:outerShdw>
                </a:effectLst>
              </a:rPr>
              <a:t>Maneras de quedarse motivado</a:t>
            </a:r>
          </a:p>
        </p:txBody>
      </p:sp>
      <p:pic>
        <p:nvPicPr>
          <p:cNvPr id="39941" name="Picture 5" descr="30344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962400"/>
            <a:ext cx="11366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35802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13346">
                                            <p:txEl>
                                              <p:pRg st="1" end="1"/>
                                            </p:txEl>
                                          </p:spTgt>
                                        </p:tgtEl>
                                        <p:attrNameLst>
                                          <p:attrName>style.visibility</p:attrName>
                                        </p:attrNameLst>
                                      </p:cBhvr>
                                      <p:to>
                                        <p:strVal val="visible"/>
                                      </p:to>
                                    </p:set>
                                    <p:animEffect transition="in" filter="barn(inHorizontal)">
                                      <p:cBhvr>
                                        <p:cTn id="7" dur="500"/>
                                        <p:tgtEl>
                                          <p:spTgt spid="31334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13346">
                                            <p:txEl>
                                              <p:pRg st="2" end="2"/>
                                            </p:txEl>
                                          </p:spTgt>
                                        </p:tgtEl>
                                        <p:attrNameLst>
                                          <p:attrName>style.visibility</p:attrName>
                                        </p:attrNameLst>
                                      </p:cBhvr>
                                      <p:to>
                                        <p:strVal val="visible"/>
                                      </p:to>
                                    </p:set>
                                    <p:animEffect transition="in" filter="barn(inHorizontal)">
                                      <p:cBhvr>
                                        <p:cTn id="12" dur="500"/>
                                        <p:tgtEl>
                                          <p:spTgt spid="31334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13346">
                                            <p:txEl>
                                              <p:pRg st="3" end="3"/>
                                            </p:txEl>
                                          </p:spTgt>
                                        </p:tgtEl>
                                        <p:attrNameLst>
                                          <p:attrName>style.visibility</p:attrName>
                                        </p:attrNameLst>
                                      </p:cBhvr>
                                      <p:to>
                                        <p:strVal val="visible"/>
                                      </p:to>
                                    </p:set>
                                    <p:animEffect transition="in" filter="barn(inHorizontal)">
                                      <p:cBhvr>
                                        <p:cTn id="17" dur="500"/>
                                        <p:tgtEl>
                                          <p:spTgt spid="3133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s-ES_tradnl"/>
          </a:p>
        </p:txBody>
      </p:sp>
      <p:sp>
        <p:nvSpPr>
          <p:cNvPr id="4" name="Text Placeholder 3"/>
          <p:cNvSpPr>
            <a:spLocks noGrp="1"/>
          </p:cNvSpPr>
          <p:nvPr>
            <p:ph type="body" sz="half" idx="2"/>
          </p:nvPr>
        </p:nvSpPr>
        <p:spPr>
          <a:xfrm>
            <a:off x="1295400" y="1600200"/>
            <a:ext cx="7848600" cy="4114800"/>
          </a:xfrm>
        </p:spPr>
        <p:txBody>
          <a:bodyPr/>
          <a:lstStyle/>
          <a:p>
            <a:pPr marL="514350" indent="-514350">
              <a:lnSpc>
                <a:spcPct val="80000"/>
              </a:lnSpc>
              <a:buFont typeface="Wingdings" pitchFamily="2" charset="2"/>
              <a:buAutoNum type="arabicPeriod" startAt="4"/>
              <a:defRPr/>
            </a:pPr>
            <a:r>
              <a:rPr lang="en-US" sz="4000" dirty="0" smtClean="0">
                <a:cs typeface="Times New Roman" pitchFamily="18" charset="0"/>
              </a:rPr>
              <a:t>No </a:t>
            </a:r>
            <a:r>
              <a:rPr lang="en-US" sz="4000" dirty="0" err="1" smtClean="0">
                <a:cs typeface="Times New Roman" pitchFamily="18" charset="0"/>
              </a:rPr>
              <a:t>motivarse</a:t>
            </a:r>
            <a:r>
              <a:rPr lang="en-US" sz="4000" dirty="0" smtClean="0">
                <a:cs typeface="Times New Roman" pitchFamily="18" charset="0"/>
              </a:rPr>
              <a:t> mucho de </a:t>
            </a:r>
            <a:r>
              <a:rPr lang="en-US" sz="4000" dirty="0" err="1" smtClean="0">
                <a:cs typeface="Times New Roman" pitchFamily="18" charset="0"/>
              </a:rPr>
              <a:t>culpabilidad</a:t>
            </a:r>
            <a:r>
              <a:rPr lang="en-US" sz="4000" dirty="0" smtClean="0">
                <a:cs typeface="Times New Roman" pitchFamily="18" charset="0"/>
              </a:rPr>
              <a:t> o </a:t>
            </a:r>
            <a:r>
              <a:rPr lang="en-US" sz="4000" dirty="0" err="1" smtClean="0">
                <a:cs typeface="Times New Roman" pitchFamily="18" charset="0"/>
              </a:rPr>
              <a:t>ira</a:t>
            </a:r>
            <a:endParaRPr lang="en-US" sz="4000" dirty="0" smtClean="0">
              <a:cs typeface="Times New Roman" pitchFamily="18" charset="0"/>
            </a:endParaRPr>
          </a:p>
          <a:p>
            <a:pPr marL="514350" indent="-514350">
              <a:lnSpc>
                <a:spcPct val="80000"/>
              </a:lnSpc>
              <a:buFont typeface="Wingdings" pitchFamily="2" charset="2"/>
              <a:buAutoNum type="arabicPeriod" startAt="4"/>
              <a:defRPr/>
            </a:pPr>
            <a:endParaRPr lang="en-US" sz="4000" dirty="0" smtClean="0">
              <a:cs typeface="Times New Roman" pitchFamily="18" charset="0"/>
            </a:endParaRPr>
          </a:p>
          <a:p>
            <a:pPr marL="495300" indent="-495300">
              <a:lnSpc>
                <a:spcPct val="80000"/>
              </a:lnSpc>
              <a:buFont typeface="Wingdings" pitchFamily="2" charset="2"/>
              <a:buNone/>
              <a:defRPr/>
            </a:pPr>
            <a:r>
              <a:rPr lang="en-US" sz="4000" dirty="0" smtClean="0">
                <a:cs typeface="Times New Roman" pitchFamily="18" charset="0"/>
              </a:rPr>
              <a:t>5.  </a:t>
            </a:r>
            <a:r>
              <a:rPr lang="en-US" sz="4000" dirty="0" err="1" smtClean="0">
                <a:cs typeface="Times New Roman" pitchFamily="18" charset="0"/>
              </a:rPr>
              <a:t>Involucrarse</a:t>
            </a:r>
            <a:r>
              <a:rPr lang="en-US" sz="4000" dirty="0" smtClean="0">
                <a:cs typeface="Times New Roman" pitchFamily="18" charset="0"/>
              </a:rPr>
              <a:t> en la </a:t>
            </a:r>
            <a:r>
              <a:rPr lang="en-US" sz="4000" dirty="0" err="1" smtClean="0">
                <a:cs typeface="Times New Roman" pitchFamily="18" charset="0"/>
              </a:rPr>
              <a:t>batalla</a:t>
            </a:r>
            <a:r>
              <a:rPr lang="en-US" sz="4000" dirty="0" smtClean="0">
                <a:cs typeface="Times New Roman" pitchFamily="18" charset="0"/>
              </a:rPr>
              <a:t> de </a:t>
            </a:r>
            <a:r>
              <a:rPr lang="en-US" sz="4000" dirty="0" err="1" smtClean="0">
                <a:cs typeface="Times New Roman" pitchFamily="18" charset="0"/>
              </a:rPr>
              <a:t>oración</a:t>
            </a:r>
            <a:r>
              <a:rPr lang="en-US" sz="4000" dirty="0" smtClean="0">
                <a:cs typeface="Times New Roman" pitchFamily="18" charset="0"/>
              </a:rPr>
              <a:t>, el </a:t>
            </a:r>
            <a:r>
              <a:rPr lang="en-US" sz="4000" dirty="0" err="1" smtClean="0">
                <a:cs typeface="Times New Roman" pitchFamily="18" charset="0"/>
              </a:rPr>
              <a:t>evangelismo</a:t>
            </a:r>
            <a:r>
              <a:rPr lang="en-US" sz="4000" dirty="0" smtClean="0">
                <a:cs typeface="Times New Roman" pitchFamily="18" charset="0"/>
              </a:rPr>
              <a:t> y en el </a:t>
            </a:r>
            <a:r>
              <a:rPr lang="en-US" sz="4000" dirty="0" err="1" smtClean="0">
                <a:cs typeface="Times New Roman" pitchFamily="18" charset="0"/>
              </a:rPr>
              <a:t>discipulado</a:t>
            </a:r>
            <a:endParaRPr lang="en-US" sz="4000" dirty="0" smtClean="0">
              <a:cs typeface="Times New Roman" pitchFamily="18" charset="0"/>
            </a:endParaRPr>
          </a:p>
        </p:txBody>
      </p:sp>
    </p:spTree>
    <p:extLst>
      <p:ext uri="{BB962C8B-B14F-4D97-AF65-F5344CB8AC3E}">
        <p14:creationId xmlns:p14="http://schemas.microsoft.com/office/powerpoint/2010/main" val="1769560731"/>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1447800" y="200025"/>
            <a:ext cx="6858000" cy="790575"/>
          </a:xfrm>
        </p:spPr>
        <p:txBody>
          <a:bodyPr/>
          <a:lstStyle/>
          <a:p>
            <a:pPr>
              <a:defRPr/>
            </a:pPr>
            <a:r>
              <a:rPr lang="en-US" smtClean="0"/>
              <a:t>Sacar lo mejor de la gente</a:t>
            </a:r>
          </a:p>
        </p:txBody>
      </p:sp>
      <p:sp>
        <p:nvSpPr>
          <p:cNvPr id="317443" name="Rectangle 3"/>
          <p:cNvSpPr>
            <a:spLocks noGrp="1" noChangeArrowheads="1"/>
          </p:cNvSpPr>
          <p:nvPr>
            <p:ph type="body" idx="1"/>
          </p:nvPr>
        </p:nvSpPr>
        <p:spPr>
          <a:xfrm>
            <a:off x="1447800" y="990600"/>
            <a:ext cx="6629400" cy="3810000"/>
          </a:xfrm>
        </p:spPr>
        <p:txBody>
          <a:bodyPr/>
          <a:lstStyle/>
          <a:p>
            <a:pPr>
              <a:buFont typeface="Wingdings" pitchFamily="2" charset="2"/>
              <a:buNone/>
              <a:defRPr/>
            </a:pPr>
            <a:r>
              <a:rPr lang="en-US" dirty="0" smtClean="0"/>
              <a:t>6. </a:t>
            </a:r>
            <a:r>
              <a:rPr lang="en-US" dirty="0" err="1" smtClean="0"/>
              <a:t>Ofrece</a:t>
            </a:r>
            <a:r>
              <a:rPr lang="en-US" dirty="0" smtClean="0"/>
              <a:t> </a:t>
            </a:r>
            <a:r>
              <a:rPr lang="en-US" dirty="0" err="1" smtClean="0"/>
              <a:t>una</a:t>
            </a:r>
            <a:r>
              <a:rPr lang="en-US" dirty="0" smtClean="0"/>
              <a:t> </a:t>
            </a:r>
            <a:r>
              <a:rPr lang="en-US" dirty="0" err="1" smtClean="0"/>
              <a:t>atmósfera</a:t>
            </a:r>
            <a:r>
              <a:rPr lang="en-US" dirty="0" smtClean="0"/>
              <a:t> </a:t>
            </a:r>
            <a:r>
              <a:rPr lang="en-US" dirty="0" err="1" smtClean="0"/>
              <a:t>amistosa</a:t>
            </a:r>
            <a:endParaRPr lang="en-US" dirty="0" smtClean="0"/>
          </a:p>
          <a:p>
            <a:pPr>
              <a:defRPr/>
            </a:pPr>
            <a:endParaRPr lang="en-US" sz="1200" dirty="0" smtClean="0"/>
          </a:p>
          <a:p>
            <a:pPr>
              <a:buFont typeface="Wingdings" pitchFamily="2" charset="2"/>
              <a:buNone/>
              <a:defRPr/>
            </a:pPr>
            <a:r>
              <a:rPr lang="en-US" dirty="0" smtClean="0"/>
              <a:t>7. </a:t>
            </a:r>
            <a:r>
              <a:rPr lang="en-US" dirty="0" err="1" smtClean="0"/>
              <a:t>Apreciar</a:t>
            </a:r>
            <a:r>
              <a:rPr lang="en-US" dirty="0" smtClean="0"/>
              <a:t> de los </a:t>
            </a:r>
            <a:r>
              <a:rPr lang="en-US" sz="3600" dirty="0" smtClean="0"/>
              <a:t>TALENTOS </a:t>
            </a:r>
            <a:r>
              <a:rPr lang="en-US" sz="3600" u="sng" dirty="0" smtClean="0">
                <a:solidFill>
                  <a:srgbClr val="FFFF00"/>
                </a:solidFill>
              </a:rPr>
              <a:t>PARTICULARES</a:t>
            </a:r>
            <a:r>
              <a:rPr lang="en-US" dirty="0" smtClean="0"/>
              <a:t> de los </a:t>
            </a:r>
            <a:r>
              <a:rPr lang="en-US" dirty="0" err="1" smtClean="0"/>
              <a:t>obreros</a:t>
            </a:r>
            <a:endParaRPr lang="en-US" dirty="0" smtClean="0"/>
          </a:p>
          <a:p>
            <a:pPr lvl="1">
              <a:defRPr/>
            </a:pPr>
            <a:r>
              <a:rPr lang="en-US" dirty="0" err="1" smtClean="0"/>
              <a:t>Conoce</a:t>
            </a:r>
            <a:r>
              <a:rPr lang="en-US" dirty="0" smtClean="0"/>
              <a:t> </a:t>
            </a:r>
            <a:r>
              <a:rPr lang="en-US" dirty="0" err="1" smtClean="0"/>
              <a:t>sus</a:t>
            </a:r>
            <a:r>
              <a:rPr lang="en-US" dirty="0" smtClean="0"/>
              <a:t> </a:t>
            </a:r>
            <a:r>
              <a:rPr lang="en-US" dirty="0" err="1" smtClean="0"/>
              <a:t>habilidades</a:t>
            </a:r>
            <a:endParaRPr lang="en-US" dirty="0" smtClean="0"/>
          </a:p>
          <a:p>
            <a:pPr lvl="1">
              <a:defRPr/>
            </a:pPr>
            <a:r>
              <a:rPr lang="en-US" dirty="0" err="1" smtClean="0"/>
              <a:t>Aprende</a:t>
            </a:r>
            <a:r>
              <a:rPr lang="en-US" dirty="0" smtClean="0"/>
              <a:t> </a:t>
            </a:r>
            <a:r>
              <a:rPr lang="en-US" dirty="0" err="1" smtClean="0"/>
              <a:t>cuánto</a:t>
            </a:r>
            <a:r>
              <a:rPr lang="en-US" dirty="0" smtClean="0"/>
              <a:t> </a:t>
            </a:r>
            <a:r>
              <a:rPr lang="en-US" dirty="0" err="1" smtClean="0"/>
              <a:t>trabajo</a:t>
            </a:r>
            <a:r>
              <a:rPr lang="en-US" dirty="0" smtClean="0"/>
              <a:t> </a:t>
            </a:r>
            <a:r>
              <a:rPr lang="en-US" dirty="0" err="1" smtClean="0"/>
              <a:t>pueden</a:t>
            </a:r>
            <a:r>
              <a:rPr lang="en-US" dirty="0" smtClean="0"/>
              <a:t> </a:t>
            </a:r>
            <a:r>
              <a:rPr lang="en-US" dirty="0" err="1" smtClean="0"/>
              <a:t>manejar</a:t>
            </a:r>
            <a:r>
              <a:rPr lang="en-US" dirty="0" smtClean="0"/>
              <a:t> </a:t>
            </a:r>
            <a:r>
              <a:rPr lang="en-US" dirty="0" err="1" smtClean="0"/>
              <a:t>bien</a:t>
            </a:r>
            <a:endParaRPr lang="en-US" dirty="0" smtClean="0"/>
          </a:p>
        </p:txBody>
      </p:sp>
      <p:sp>
        <p:nvSpPr>
          <p:cNvPr id="317444" name="Rectangle 4"/>
          <p:cNvSpPr>
            <a:spLocks noChangeArrowheads="1"/>
          </p:cNvSpPr>
          <p:nvPr/>
        </p:nvSpPr>
        <p:spPr bwMode="auto">
          <a:xfrm rot="-5400000">
            <a:off x="-1981200" y="2209800"/>
            <a:ext cx="5562600" cy="1143000"/>
          </a:xfrm>
          <a:prstGeom prst="rect">
            <a:avLst/>
          </a:prstGeom>
          <a:noFill/>
          <a:ln w="9525">
            <a:noFill/>
            <a:miter lim="800000"/>
            <a:headEnd/>
            <a:tailEnd/>
          </a:ln>
          <a:effectLst/>
        </p:spPr>
        <p:txBody>
          <a:bodyPr anchor="ctr"/>
          <a:lstStyle/>
          <a:p>
            <a:pPr eaLnBrk="0" fontAlgn="base" hangingPunct="0">
              <a:lnSpc>
                <a:spcPct val="90000"/>
              </a:lnSpc>
              <a:spcBef>
                <a:spcPct val="0"/>
              </a:spcBef>
              <a:spcAft>
                <a:spcPct val="0"/>
              </a:spcAft>
              <a:defRPr/>
            </a:pPr>
            <a:r>
              <a:rPr lang="en-US" sz="4400" b="1">
                <a:solidFill>
                  <a:srgbClr val="FFFF66"/>
                </a:solidFill>
                <a:effectLst>
                  <a:outerShdw blurRad="38100" dist="38100" dir="2700000" algn="tl">
                    <a:srgbClr val="000000"/>
                  </a:outerShdw>
                </a:effectLst>
              </a:rPr>
              <a:t>Cómo hacerlo</a:t>
            </a:r>
          </a:p>
        </p:txBody>
      </p:sp>
      <p:grpSp>
        <p:nvGrpSpPr>
          <p:cNvPr id="41989" name="Group 98"/>
          <p:cNvGrpSpPr>
            <a:grpSpLocks/>
          </p:cNvGrpSpPr>
          <p:nvPr/>
        </p:nvGrpSpPr>
        <p:grpSpPr bwMode="auto">
          <a:xfrm flipH="1">
            <a:off x="7543800" y="1752600"/>
            <a:ext cx="1600200" cy="2209800"/>
            <a:chOff x="1981" y="1083"/>
            <a:chExt cx="1778" cy="2150"/>
          </a:xfrm>
        </p:grpSpPr>
        <p:sp>
          <p:nvSpPr>
            <p:cNvPr id="317446" name="Freeform 6"/>
            <p:cNvSpPr>
              <a:spLocks/>
            </p:cNvSpPr>
            <p:nvPr/>
          </p:nvSpPr>
          <p:spPr bwMode="auto">
            <a:xfrm>
              <a:off x="2007" y="1844"/>
              <a:ext cx="1743" cy="1384"/>
            </a:xfrm>
            <a:custGeom>
              <a:avLst/>
              <a:gdLst/>
              <a:ahLst/>
              <a:cxnLst>
                <a:cxn ang="0">
                  <a:pos x="390" y="2767"/>
                </a:cxn>
                <a:cxn ang="0">
                  <a:pos x="2562" y="2767"/>
                </a:cxn>
                <a:cxn ang="0">
                  <a:pos x="2524" y="2397"/>
                </a:cxn>
                <a:cxn ang="0">
                  <a:pos x="2486" y="2013"/>
                </a:cxn>
                <a:cxn ang="0">
                  <a:pos x="2912" y="2032"/>
                </a:cxn>
                <a:cxn ang="0">
                  <a:pos x="3172" y="2032"/>
                </a:cxn>
                <a:cxn ang="0">
                  <a:pos x="3334" y="1956"/>
                </a:cxn>
                <a:cxn ang="0">
                  <a:pos x="3435" y="1792"/>
                </a:cxn>
                <a:cxn ang="0">
                  <a:pos x="3488" y="1623"/>
                </a:cxn>
                <a:cxn ang="0">
                  <a:pos x="3463" y="1490"/>
                </a:cxn>
                <a:cxn ang="0">
                  <a:pos x="3416" y="1384"/>
                </a:cxn>
                <a:cxn ang="0">
                  <a:pos x="3286" y="1220"/>
                </a:cxn>
                <a:cxn ang="0">
                  <a:pos x="3119" y="1110"/>
                </a:cxn>
                <a:cxn ang="0">
                  <a:pos x="3085" y="1028"/>
                </a:cxn>
                <a:cxn ang="0">
                  <a:pos x="2999" y="1024"/>
                </a:cxn>
                <a:cxn ang="0">
                  <a:pos x="2994" y="994"/>
                </a:cxn>
                <a:cxn ang="0">
                  <a:pos x="2922" y="927"/>
                </a:cxn>
                <a:cxn ang="0">
                  <a:pos x="2912" y="870"/>
                </a:cxn>
                <a:cxn ang="0">
                  <a:pos x="2849" y="830"/>
                </a:cxn>
                <a:cxn ang="0">
                  <a:pos x="2840" y="770"/>
                </a:cxn>
                <a:cxn ang="0">
                  <a:pos x="2802" y="711"/>
                </a:cxn>
                <a:cxn ang="0">
                  <a:pos x="2821" y="600"/>
                </a:cxn>
                <a:cxn ang="0">
                  <a:pos x="2730" y="393"/>
                </a:cxn>
                <a:cxn ang="0">
                  <a:pos x="2638" y="346"/>
                </a:cxn>
                <a:cxn ang="0">
                  <a:pos x="2150" y="211"/>
                </a:cxn>
                <a:cxn ang="0">
                  <a:pos x="1920" y="173"/>
                </a:cxn>
                <a:cxn ang="0">
                  <a:pos x="1876" y="150"/>
                </a:cxn>
                <a:cxn ang="0">
                  <a:pos x="1766" y="68"/>
                </a:cxn>
                <a:cxn ang="0">
                  <a:pos x="1737" y="0"/>
                </a:cxn>
                <a:cxn ang="0">
                  <a:pos x="865" y="9"/>
                </a:cxn>
                <a:cxn ang="0">
                  <a:pos x="529" y="110"/>
                </a:cxn>
                <a:cxn ang="0">
                  <a:pos x="255" y="207"/>
                </a:cxn>
                <a:cxn ang="0">
                  <a:pos x="164" y="264"/>
                </a:cxn>
                <a:cxn ang="0">
                  <a:pos x="0" y="505"/>
                </a:cxn>
                <a:cxn ang="0">
                  <a:pos x="6" y="808"/>
                </a:cxn>
                <a:cxn ang="0">
                  <a:pos x="154" y="1349"/>
                </a:cxn>
                <a:cxn ang="0">
                  <a:pos x="472" y="2214"/>
                </a:cxn>
                <a:cxn ang="0">
                  <a:pos x="475" y="2412"/>
                </a:cxn>
                <a:cxn ang="0">
                  <a:pos x="390" y="2767"/>
                </a:cxn>
                <a:cxn ang="0">
                  <a:pos x="390" y="2767"/>
                </a:cxn>
              </a:cxnLst>
              <a:rect l="0" t="0" r="r" b="b"/>
              <a:pathLst>
                <a:path w="3488" h="2767">
                  <a:moveTo>
                    <a:pt x="390" y="2767"/>
                  </a:moveTo>
                  <a:lnTo>
                    <a:pt x="2562" y="2767"/>
                  </a:lnTo>
                  <a:lnTo>
                    <a:pt x="2524" y="2397"/>
                  </a:lnTo>
                  <a:lnTo>
                    <a:pt x="2486" y="2013"/>
                  </a:lnTo>
                  <a:lnTo>
                    <a:pt x="2912" y="2032"/>
                  </a:lnTo>
                  <a:lnTo>
                    <a:pt x="3172" y="2032"/>
                  </a:lnTo>
                  <a:lnTo>
                    <a:pt x="3334" y="1956"/>
                  </a:lnTo>
                  <a:lnTo>
                    <a:pt x="3435" y="1792"/>
                  </a:lnTo>
                  <a:lnTo>
                    <a:pt x="3488" y="1623"/>
                  </a:lnTo>
                  <a:lnTo>
                    <a:pt x="3463" y="1490"/>
                  </a:lnTo>
                  <a:lnTo>
                    <a:pt x="3416" y="1384"/>
                  </a:lnTo>
                  <a:lnTo>
                    <a:pt x="3286" y="1220"/>
                  </a:lnTo>
                  <a:lnTo>
                    <a:pt x="3119" y="1110"/>
                  </a:lnTo>
                  <a:lnTo>
                    <a:pt x="3085" y="1028"/>
                  </a:lnTo>
                  <a:lnTo>
                    <a:pt x="2999" y="1024"/>
                  </a:lnTo>
                  <a:lnTo>
                    <a:pt x="2994" y="994"/>
                  </a:lnTo>
                  <a:lnTo>
                    <a:pt x="2922" y="927"/>
                  </a:lnTo>
                  <a:lnTo>
                    <a:pt x="2912" y="870"/>
                  </a:lnTo>
                  <a:lnTo>
                    <a:pt x="2849" y="830"/>
                  </a:lnTo>
                  <a:lnTo>
                    <a:pt x="2840" y="770"/>
                  </a:lnTo>
                  <a:lnTo>
                    <a:pt x="2802" y="711"/>
                  </a:lnTo>
                  <a:lnTo>
                    <a:pt x="2821" y="600"/>
                  </a:lnTo>
                  <a:lnTo>
                    <a:pt x="2730" y="393"/>
                  </a:lnTo>
                  <a:lnTo>
                    <a:pt x="2638" y="346"/>
                  </a:lnTo>
                  <a:lnTo>
                    <a:pt x="2150" y="211"/>
                  </a:lnTo>
                  <a:lnTo>
                    <a:pt x="1920" y="173"/>
                  </a:lnTo>
                  <a:lnTo>
                    <a:pt x="1876" y="150"/>
                  </a:lnTo>
                  <a:lnTo>
                    <a:pt x="1766" y="68"/>
                  </a:lnTo>
                  <a:lnTo>
                    <a:pt x="1737" y="0"/>
                  </a:lnTo>
                  <a:lnTo>
                    <a:pt x="865" y="9"/>
                  </a:lnTo>
                  <a:lnTo>
                    <a:pt x="529" y="110"/>
                  </a:lnTo>
                  <a:lnTo>
                    <a:pt x="255" y="207"/>
                  </a:lnTo>
                  <a:lnTo>
                    <a:pt x="164" y="264"/>
                  </a:lnTo>
                  <a:lnTo>
                    <a:pt x="0" y="505"/>
                  </a:lnTo>
                  <a:lnTo>
                    <a:pt x="6" y="808"/>
                  </a:lnTo>
                  <a:lnTo>
                    <a:pt x="154" y="1349"/>
                  </a:lnTo>
                  <a:lnTo>
                    <a:pt x="472" y="2214"/>
                  </a:lnTo>
                  <a:lnTo>
                    <a:pt x="475" y="2412"/>
                  </a:lnTo>
                  <a:lnTo>
                    <a:pt x="390" y="2767"/>
                  </a:lnTo>
                  <a:lnTo>
                    <a:pt x="390" y="2767"/>
                  </a:lnTo>
                  <a:close/>
                </a:path>
              </a:pathLst>
            </a:custGeom>
            <a:solidFill>
              <a:srgbClr val="72728C"/>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47" name="Freeform 7"/>
            <p:cNvSpPr>
              <a:spLocks/>
            </p:cNvSpPr>
            <p:nvPr/>
          </p:nvSpPr>
          <p:spPr bwMode="auto">
            <a:xfrm>
              <a:off x="2875" y="2493"/>
              <a:ext cx="155" cy="242"/>
            </a:xfrm>
            <a:custGeom>
              <a:avLst/>
              <a:gdLst/>
              <a:ahLst/>
              <a:cxnLst>
                <a:cxn ang="0">
                  <a:pos x="31" y="4"/>
                </a:cxn>
                <a:cxn ang="0">
                  <a:pos x="120" y="0"/>
                </a:cxn>
                <a:cxn ang="0">
                  <a:pos x="166" y="4"/>
                </a:cxn>
                <a:cxn ang="0">
                  <a:pos x="248" y="116"/>
                </a:cxn>
                <a:cxn ang="0">
                  <a:pos x="303" y="232"/>
                </a:cxn>
                <a:cxn ang="0">
                  <a:pos x="310" y="302"/>
                </a:cxn>
                <a:cxn ang="0">
                  <a:pos x="295" y="487"/>
                </a:cxn>
                <a:cxn ang="0">
                  <a:pos x="173" y="468"/>
                </a:cxn>
                <a:cxn ang="0">
                  <a:pos x="38" y="415"/>
                </a:cxn>
                <a:cxn ang="0">
                  <a:pos x="0" y="109"/>
                </a:cxn>
                <a:cxn ang="0">
                  <a:pos x="31" y="4"/>
                </a:cxn>
                <a:cxn ang="0">
                  <a:pos x="31" y="4"/>
                </a:cxn>
              </a:cxnLst>
              <a:rect l="0" t="0" r="r" b="b"/>
              <a:pathLst>
                <a:path w="310" h="487">
                  <a:moveTo>
                    <a:pt x="31" y="4"/>
                  </a:moveTo>
                  <a:lnTo>
                    <a:pt x="120" y="0"/>
                  </a:lnTo>
                  <a:lnTo>
                    <a:pt x="166" y="4"/>
                  </a:lnTo>
                  <a:lnTo>
                    <a:pt x="248" y="116"/>
                  </a:lnTo>
                  <a:lnTo>
                    <a:pt x="303" y="232"/>
                  </a:lnTo>
                  <a:lnTo>
                    <a:pt x="310" y="302"/>
                  </a:lnTo>
                  <a:lnTo>
                    <a:pt x="295" y="487"/>
                  </a:lnTo>
                  <a:lnTo>
                    <a:pt x="173" y="468"/>
                  </a:lnTo>
                  <a:lnTo>
                    <a:pt x="38" y="415"/>
                  </a:lnTo>
                  <a:lnTo>
                    <a:pt x="0" y="109"/>
                  </a:lnTo>
                  <a:lnTo>
                    <a:pt x="31" y="4"/>
                  </a:lnTo>
                  <a:lnTo>
                    <a:pt x="31" y="4"/>
                  </a:lnTo>
                  <a:close/>
                </a:path>
              </a:pathLst>
            </a:custGeom>
            <a:solidFill>
              <a:srgbClr val="CCF5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48" name="Freeform 8"/>
            <p:cNvSpPr>
              <a:spLocks/>
            </p:cNvSpPr>
            <p:nvPr/>
          </p:nvSpPr>
          <p:spPr bwMode="auto">
            <a:xfrm>
              <a:off x="2517" y="1789"/>
              <a:ext cx="369" cy="621"/>
            </a:xfrm>
            <a:custGeom>
              <a:avLst/>
              <a:gdLst/>
              <a:ahLst/>
              <a:cxnLst>
                <a:cxn ang="0">
                  <a:pos x="0" y="106"/>
                </a:cxn>
                <a:cxn ang="0">
                  <a:pos x="268" y="431"/>
                </a:cxn>
                <a:cxn ang="0">
                  <a:pos x="391" y="598"/>
                </a:cxn>
                <a:cxn ang="0">
                  <a:pos x="500" y="783"/>
                </a:cxn>
                <a:cxn ang="0">
                  <a:pos x="635" y="1058"/>
                </a:cxn>
                <a:cxn ang="0">
                  <a:pos x="724" y="1239"/>
                </a:cxn>
                <a:cxn ang="0">
                  <a:pos x="735" y="849"/>
                </a:cxn>
                <a:cxn ang="0">
                  <a:pos x="732" y="450"/>
                </a:cxn>
                <a:cxn ang="0">
                  <a:pos x="724" y="154"/>
                </a:cxn>
                <a:cxn ang="0">
                  <a:pos x="709" y="68"/>
                </a:cxn>
                <a:cxn ang="0">
                  <a:pos x="675" y="0"/>
                </a:cxn>
                <a:cxn ang="0">
                  <a:pos x="70" y="26"/>
                </a:cxn>
                <a:cxn ang="0">
                  <a:pos x="0" y="106"/>
                </a:cxn>
                <a:cxn ang="0">
                  <a:pos x="0" y="106"/>
                </a:cxn>
              </a:cxnLst>
              <a:rect l="0" t="0" r="r" b="b"/>
              <a:pathLst>
                <a:path w="735" h="1239">
                  <a:moveTo>
                    <a:pt x="0" y="106"/>
                  </a:moveTo>
                  <a:lnTo>
                    <a:pt x="268" y="431"/>
                  </a:lnTo>
                  <a:lnTo>
                    <a:pt x="391" y="598"/>
                  </a:lnTo>
                  <a:lnTo>
                    <a:pt x="500" y="783"/>
                  </a:lnTo>
                  <a:lnTo>
                    <a:pt x="635" y="1058"/>
                  </a:lnTo>
                  <a:lnTo>
                    <a:pt x="724" y="1239"/>
                  </a:lnTo>
                  <a:lnTo>
                    <a:pt x="735" y="849"/>
                  </a:lnTo>
                  <a:lnTo>
                    <a:pt x="732" y="450"/>
                  </a:lnTo>
                  <a:lnTo>
                    <a:pt x="724" y="154"/>
                  </a:lnTo>
                  <a:lnTo>
                    <a:pt x="709" y="68"/>
                  </a:lnTo>
                  <a:lnTo>
                    <a:pt x="675" y="0"/>
                  </a:lnTo>
                  <a:lnTo>
                    <a:pt x="70" y="26"/>
                  </a:lnTo>
                  <a:lnTo>
                    <a:pt x="0" y="106"/>
                  </a:lnTo>
                  <a:lnTo>
                    <a:pt x="0" y="106"/>
                  </a:lnTo>
                  <a:close/>
                </a:path>
              </a:pathLst>
            </a:custGeom>
            <a:solidFill>
              <a:srgbClr val="CCF5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49" name="Freeform 9"/>
            <p:cNvSpPr>
              <a:spLocks/>
            </p:cNvSpPr>
            <p:nvPr/>
          </p:nvSpPr>
          <p:spPr bwMode="auto">
            <a:xfrm>
              <a:off x="2734" y="1951"/>
              <a:ext cx="152" cy="453"/>
            </a:xfrm>
            <a:custGeom>
              <a:avLst/>
              <a:gdLst/>
              <a:ahLst/>
              <a:cxnLst>
                <a:cxn ang="0">
                  <a:pos x="31" y="47"/>
                </a:cxn>
                <a:cxn ang="0">
                  <a:pos x="0" y="201"/>
                </a:cxn>
                <a:cxn ang="0">
                  <a:pos x="63" y="254"/>
                </a:cxn>
                <a:cxn ang="0">
                  <a:pos x="25" y="376"/>
                </a:cxn>
                <a:cxn ang="0">
                  <a:pos x="44" y="420"/>
                </a:cxn>
                <a:cxn ang="0">
                  <a:pos x="126" y="570"/>
                </a:cxn>
                <a:cxn ang="0">
                  <a:pos x="236" y="838"/>
                </a:cxn>
                <a:cxn ang="0">
                  <a:pos x="283" y="906"/>
                </a:cxn>
                <a:cxn ang="0">
                  <a:pos x="302" y="675"/>
                </a:cxn>
                <a:cxn ang="0">
                  <a:pos x="302" y="363"/>
                </a:cxn>
                <a:cxn ang="0">
                  <a:pos x="297" y="329"/>
                </a:cxn>
                <a:cxn ang="0">
                  <a:pos x="230" y="264"/>
                </a:cxn>
                <a:cxn ang="0">
                  <a:pos x="187" y="199"/>
                </a:cxn>
                <a:cxn ang="0">
                  <a:pos x="169" y="110"/>
                </a:cxn>
                <a:cxn ang="0">
                  <a:pos x="131" y="42"/>
                </a:cxn>
                <a:cxn ang="0">
                  <a:pos x="71" y="0"/>
                </a:cxn>
                <a:cxn ang="0">
                  <a:pos x="52" y="17"/>
                </a:cxn>
                <a:cxn ang="0">
                  <a:pos x="31" y="47"/>
                </a:cxn>
                <a:cxn ang="0">
                  <a:pos x="31" y="47"/>
                </a:cxn>
              </a:cxnLst>
              <a:rect l="0" t="0" r="r" b="b"/>
              <a:pathLst>
                <a:path w="302" h="906">
                  <a:moveTo>
                    <a:pt x="31" y="47"/>
                  </a:moveTo>
                  <a:lnTo>
                    <a:pt x="0" y="201"/>
                  </a:lnTo>
                  <a:lnTo>
                    <a:pt x="63" y="254"/>
                  </a:lnTo>
                  <a:lnTo>
                    <a:pt x="25" y="376"/>
                  </a:lnTo>
                  <a:lnTo>
                    <a:pt x="44" y="420"/>
                  </a:lnTo>
                  <a:lnTo>
                    <a:pt x="126" y="570"/>
                  </a:lnTo>
                  <a:lnTo>
                    <a:pt x="236" y="838"/>
                  </a:lnTo>
                  <a:lnTo>
                    <a:pt x="283" y="906"/>
                  </a:lnTo>
                  <a:lnTo>
                    <a:pt x="302" y="675"/>
                  </a:lnTo>
                  <a:lnTo>
                    <a:pt x="302" y="363"/>
                  </a:lnTo>
                  <a:lnTo>
                    <a:pt x="297" y="329"/>
                  </a:lnTo>
                  <a:lnTo>
                    <a:pt x="230" y="264"/>
                  </a:lnTo>
                  <a:lnTo>
                    <a:pt x="187" y="199"/>
                  </a:lnTo>
                  <a:lnTo>
                    <a:pt x="169" y="110"/>
                  </a:lnTo>
                  <a:lnTo>
                    <a:pt x="131" y="42"/>
                  </a:lnTo>
                  <a:lnTo>
                    <a:pt x="71" y="0"/>
                  </a:lnTo>
                  <a:lnTo>
                    <a:pt x="52" y="17"/>
                  </a:lnTo>
                  <a:lnTo>
                    <a:pt x="31" y="47"/>
                  </a:lnTo>
                  <a:lnTo>
                    <a:pt x="31" y="47"/>
                  </a:lnTo>
                  <a:close/>
                </a:path>
              </a:pathLst>
            </a:custGeom>
            <a:solidFill>
              <a:srgbClr val="99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0" name="Freeform 10"/>
            <p:cNvSpPr>
              <a:spLocks/>
            </p:cNvSpPr>
            <p:nvPr/>
          </p:nvSpPr>
          <p:spPr bwMode="auto">
            <a:xfrm>
              <a:off x="2538" y="2456"/>
              <a:ext cx="430" cy="242"/>
            </a:xfrm>
            <a:custGeom>
              <a:avLst/>
              <a:gdLst/>
              <a:ahLst/>
              <a:cxnLst>
                <a:cxn ang="0">
                  <a:pos x="21" y="53"/>
                </a:cxn>
                <a:cxn ang="0">
                  <a:pos x="136" y="17"/>
                </a:cxn>
                <a:cxn ang="0">
                  <a:pos x="252" y="0"/>
                </a:cxn>
                <a:cxn ang="0">
                  <a:pos x="309" y="10"/>
                </a:cxn>
                <a:cxn ang="0">
                  <a:pos x="539" y="93"/>
                </a:cxn>
                <a:cxn ang="0">
                  <a:pos x="614" y="107"/>
                </a:cxn>
                <a:cxn ang="0">
                  <a:pos x="842" y="243"/>
                </a:cxn>
                <a:cxn ang="0">
                  <a:pos x="861" y="297"/>
                </a:cxn>
                <a:cxn ang="0">
                  <a:pos x="802" y="403"/>
                </a:cxn>
                <a:cxn ang="0">
                  <a:pos x="726" y="472"/>
                </a:cxn>
                <a:cxn ang="0">
                  <a:pos x="517" y="487"/>
                </a:cxn>
                <a:cxn ang="0">
                  <a:pos x="412" y="479"/>
                </a:cxn>
                <a:cxn ang="0">
                  <a:pos x="249" y="435"/>
                </a:cxn>
                <a:cxn ang="0">
                  <a:pos x="97" y="422"/>
                </a:cxn>
                <a:cxn ang="0">
                  <a:pos x="64" y="411"/>
                </a:cxn>
                <a:cxn ang="0">
                  <a:pos x="0" y="126"/>
                </a:cxn>
                <a:cxn ang="0">
                  <a:pos x="21" y="53"/>
                </a:cxn>
                <a:cxn ang="0">
                  <a:pos x="21" y="53"/>
                </a:cxn>
              </a:cxnLst>
              <a:rect l="0" t="0" r="r" b="b"/>
              <a:pathLst>
                <a:path w="861" h="487">
                  <a:moveTo>
                    <a:pt x="21" y="53"/>
                  </a:moveTo>
                  <a:lnTo>
                    <a:pt x="136" y="17"/>
                  </a:lnTo>
                  <a:lnTo>
                    <a:pt x="252" y="0"/>
                  </a:lnTo>
                  <a:lnTo>
                    <a:pt x="309" y="10"/>
                  </a:lnTo>
                  <a:lnTo>
                    <a:pt x="539" y="93"/>
                  </a:lnTo>
                  <a:lnTo>
                    <a:pt x="614" y="107"/>
                  </a:lnTo>
                  <a:lnTo>
                    <a:pt x="842" y="243"/>
                  </a:lnTo>
                  <a:lnTo>
                    <a:pt x="861" y="297"/>
                  </a:lnTo>
                  <a:lnTo>
                    <a:pt x="802" y="403"/>
                  </a:lnTo>
                  <a:lnTo>
                    <a:pt x="726" y="472"/>
                  </a:lnTo>
                  <a:lnTo>
                    <a:pt x="517" y="487"/>
                  </a:lnTo>
                  <a:lnTo>
                    <a:pt x="412" y="479"/>
                  </a:lnTo>
                  <a:lnTo>
                    <a:pt x="249" y="435"/>
                  </a:lnTo>
                  <a:lnTo>
                    <a:pt x="97" y="422"/>
                  </a:lnTo>
                  <a:lnTo>
                    <a:pt x="64" y="411"/>
                  </a:lnTo>
                  <a:lnTo>
                    <a:pt x="0" y="126"/>
                  </a:lnTo>
                  <a:lnTo>
                    <a:pt x="21" y="53"/>
                  </a:lnTo>
                  <a:lnTo>
                    <a:pt x="21" y="53"/>
                  </a:lnTo>
                  <a:close/>
                </a:path>
              </a:pathLst>
            </a:custGeom>
            <a:solidFill>
              <a:srgbClr val="CC6659"/>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1" name="Freeform 11"/>
            <p:cNvSpPr>
              <a:spLocks/>
            </p:cNvSpPr>
            <p:nvPr/>
          </p:nvSpPr>
          <p:spPr bwMode="auto">
            <a:xfrm>
              <a:off x="2824" y="2495"/>
              <a:ext cx="131" cy="192"/>
            </a:xfrm>
            <a:custGeom>
              <a:avLst/>
              <a:gdLst/>
              <a:ahLst/>
              <a:cxnLst>
                <a:cxn ang="0">
                  <a:pos x="51" y="11"/>
                </a:cxn>
                <a:cxn ang="0">
                  <a:pos x="30" y="30"/>
                </a:cxn>
                <a:cxn ang="0">
                  <a:pos x="15" y="65"/>
                </a:cxn>
                <a:cxn ang="0">
                  <a:pos x="13" y="72"/>
                </a:cxn>
                <a:cxn ang="0">
                  <a:pos x="0" y="78"/>
                </a:cxn>
                <a:cxn ang="0">
                  <a:pos x="4" y="108"/>
                </a:cxn>
                <a:cxn ang="0">
                  <a:pos x="26" y="114"/>
                </a:cxn>
                <a:cxn ang="0">
                  <a:pos x="43" y="146"/>
                </a:cxn>
                <a:cxn ang="0">
                  <a:pos x="55" y="160"/>
                </a:cxn>
                <a:cxn ang="0">
                  <a:pos x="62" y="205"/>
                </a:cxn>
                <a:cxn ang="0">
                  <a:pos x="64" y="281"/>
                </a:cxn>
                <a:cxn ang="0">
                  <a:pos x="64" y="355"/>
                </a:cxn>
                <a:cxn ang="0">
                  <a:pos x="106" y="380"/>
                </a:cxn>
                <a:cxn ang="0">
                  <a:pos x="178" y="373"/>
                </a:cxn>
                <a:cxn ang="0">
                  <a:pos x="197" y="355"/>
                </a:cxn>
                <a:cxn ang="0">
                  <a:pos x="207" y="279"/>
                </a:cxn>
                <a:cxn ang="0">
                  <a:pos x="216" y="201"/>
                </a:cxn>
                <a:cxn ang="0">
                  <a:pos x="214" y="165"/>
                </a:cxn>
                <a:cxn ang="0">
                  <a:pos x="251" y="143"/>
                </a:cxn>
                <a:cxn ang="0">
                  <a:pos x="258" y="84"/>
                </a:cxn>
                <a:cxn ang="0">
                  <a:pos x="235" y="47"/>
                </a:cxn>
                <a:cxn ang="0">
                  <a:pos x="207" y="23"/>
                </a:cxn>
                <a:cxn ang="0">
                  <a:pos x="159" y="2"/>
                </a:cxn>
                <a:cxn ang="0">
                  <a:pos x="102" y="0"/>
                </a:cxn>
                <a:cxn ang="0">
                  <a:pos x="51" y="11"/>
                </a:cxn>
                <a:cxn ang="0">
                  <a:pos x="51" y="11"/>
                </a:cxn>
              </a:cxnLst>
              <a:rect l="0" t="0" r="r" b="b"/>
              <a:pathLst>
                <a:path w="258" h="380">
                  <a:moveTo>
                    <a:pt x="51" y="11"/>
                  </a:moveTo>
                  <a:lnTo>
                    <a:pt x="30" y="30"/>
                  </a:lnTo>
                  <a:lnTo>
                    <a:pt x="15" y="65"/>
                  </a:lnTo>
                  <a:lnTo>
                    <a:pt x="13" y="72"/>
                  </a:lnTo>
                  <a:lnTo>
                    <a:pt x="0" y="78"/>
                  </a:lnTo>
                  <a:lnTo>
                    <a:pt x="4" y="108"/>
                  </a:lnTo>
                  <a:lnTo>
                    <a:pt x="26" y="114"/>
                  </a:lnTo>
                  <a:lnTo>
                    <a:pt x="43" y="146"/>
                  </a:lnTo>
                  <a:lnTo>
                    <a:pt x="55" y="160"/>
                  </a:lnTo>
                  <a:lnTo>
                    <a:pt x="62" y="205"/>
                  </a:lnTo>
                  <a:lnTo>
                    <a:pt x="64" y="281"/>
                  </a:lnTo>
                  <a:lnTo>
                    <a:pt x="64" y="355"/>
                  </a:lnTo>
                  <a:lnTo>
                    <a:pt x="106" y="380"/>
                  </a:lnTo>
                  <a:lnTo>
                    <a:pt x="178" y="373"/>
                  </a:lnTo>
                  <a:lnTo>
                    <a:pt x="197" y="355"/>
                  </a:lnTo>
                  <a:lnTo>
                    <a:pt x="207" y="279"/>
                  </a:lnTo>
                  <a:lnTo>
                    <a:pt x="216" y="201"/>
                  </a:lnTo>
                  <a:lnTo>
                    <a:pt x="214" y="165"/>
                  </a:lnTo>
                  <a:lnTo>
                    <a:pt x="251" y="143"/>
                  </a:lnTo>
                  <a:lnTo>
                    <a:pt x="258" y="84"/>
                  </a:lnTo>
                  <a:lnTo>
                    <a:pt x="235" y="47"/>
                  </a:lnTo>
                  <a:lnTo>
                    <a:pt x="207" y="23"/>
                  </a:lnTo>
                  <a:lnTo>
                    <a:pt x="159" y="2"/>
                  </a:lnTo>
                  <a:lnTo>
                    <a:pt x="102" y="0"/>
                  </a:lnTo>
                  <a:lnTo>
                    <a:pt x="51" y="11"/>
                  </a:lnTo>
                  <a:lnTo>
                    <a:pt x="51" y="11"/>
                  </a:lnTo>
                  <a:close/>
                </a:path>
              </a:pathLst>
            </a:custGeom>
            <a:solidFill>
              <a:srgbClr val="FFCC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2" name="Freeform 12"/>
            <p:cNvSpPr>
              <a:spLocks/>
            </p:cNvSpPr>
            <p:nvPr/>
          </p:nvSpPr>
          <p:spPr bwMode="auto">
            <a:xfrm>
              <a:off x="2844" y="2502"/>
              <a:ext cx="97" cy="68"/>
            </a:xfrm>
            <a:custGeom>
              <a:avLst/>
              <a:gdLst/>
              <a:ahLst/>
              <a:cxnLst>
                <a:cxn ang="0">
                  <a:pos x="49" y="4"/>
                </a:cxn>
                <a:cxn ang="0">
                  <a:pos x="24" y="12"/>
                </a:cxn>
                <a:cxn ang="0">
                  <a:pos x="2" y="34"/>
                </a:cxn>
                <a:cxn ang="0">
                  <a:pos x="0" y="69"/>
                </a:cxn>
                <a:cxn ang="0">
                  <a:pos x="21" y="105"/>
                </a:cxn>
                <a:cxn ang="0">
                  <a:pos x="78" y="135"/>
                </a:cxn>
                <a:cxn ang="0">
                  <a:pos x="140" y="135"/>
                </a:cxn>
                <a:cxn ang="0">
                  <a:pos x="176" y="114"/>
                </a:cxn>
                <a:cxn ang="0">
                  <a:pos x="194" y="80"/>
                </a:cxn>
                <a:cxn ang="0">
                  <a:pos x="186" y="48"/>
                </a:cxn>
                <a:cxn ang="0">
                  <a:pos x="152" y="17"/>
                </a:cxn>
                <a:cxn ang="0">
                  <a:pos x="123" y="6"/>
                </a:cxn>
                <a:cxn ang="0">
                  <a:pos x="91" y="0"/>
                </a:cxn>
                <a:cxn ang="0">
                  <a:pos x="49" y="4"/>
                </a:cxn>
                <a:cxn ang="0">
                  <a:pos x="49" y="4"/>
                </a:cxn>
              </a:cxnLst>
              <a:rect l="0" t="0" r="r" b="b"/>
              <a:pathLst>
                <a:path w="194" h="135">
                  <a:moveTo>
                    <a:pt x="49" y="4"/>
                  </a:moveTo>
                  <a:lnTo>
                    <a:pt x="24" y="12"/>
                  </a:lnTo>
                  <a:lnTo>
                    <a:pt x="2" y="34"/>
                  </a:lnTo>
                  <a:lnTo>
                    <a:pt x="0" y="69"/>
                  </a:lnTo>
                  <a:lnTo>
                    <a:pt x="21" y="105"/>
                  </a:lnTo>
                  <a:lnTo>
                    <a:pt x="78" y="135"/>
                  </a:lnTo>
                  <a:lnTo>
                    <a:pt x="140" y="135"/>
                  </a:lnTo>
                  <a:lnTo>
                    <a:pt x="176" y="114"/>
                  </a:lnTo>
                  <a:lnTo>
                    <a:pt x="194" y="80"/>
                  </a:lnTo>
                  <a:lnTo>
                    <a:pt x="186" y="48"/>
                  </a:lnTo>
                  <a:lnTo>
                    <a:pt x="152" y="17"/>
                  </a:lnTo>
                  <a:lnTo>
                    <a:pt x="123" y="6"/>
                  </a:lnTo>
                  <a:lnTo>
                    <a:pt x="91" y="0"/>
                  </a:lnTo>
                  <a:lnTo>
                    <a:pt x="49" y="4"/>
                  </a:lnTo>
                  <a:lnTo>
                    <a:pt x="49" y="4"/>
                  </a:lnTo>
                  <a:close/>
                </a:path>
              </a:pathLst>
            </a:custGeom>
            <a:solidFill>
              <a:srgbClr val="FFFF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3" name="Freeform 13"/>
            <p:cNvSpPr>
              <a:spLocks/>
            </p:cNvSpPr>
            <p:nvPr/>
          </p:nvSpPr>
          <p:spPr bwMode="auto">
            <a:xfrm>
              <a:off x="2378" y="1169"/>
              <a:ext cx="559" cy="754"/>
            </a:xfrm>
            <a:custGeom>
              <a:avLst/>
              <a:gdLst/>
              <a:ahLst/>
              <a:cxnLst>
                <a:cxn ang="0">
                  <a:pos x="338" y="12"/>
                </a:cxn>
                <a:cxn ang="0">
                  <a:pos x="123" y="251"/>
                </a:cxn>
                <a:cxn ang="0">
                  <a:pos x="43" y="540"/>
                </a:cxn>
                <a:cxn ang="0">
                  <a:pos x="11" y="572"/>
                </a:cxn>
                <a:cxn ang="0">
                  <a:pos x="0" y="650"/>
                </a:cxn>
                <a:cxn ang="0">
                  <a:pos x="51" y="774"/>
                </a:cxn>
                <a:cxn ang="0">
                  <a:pos x="211" y="901"/>
                </a:cxn>
                <a:cxn ang="0">
                  <a:pos x="678" y="1458"/>
                </a:cxn>
                <a:cxn ang="0">
                  <a:pos x="748" y="1511"/>
                </a:cxn>
                <a:cxn ang="0">
                  <a:pos x="803" y="1453"/>
                </a:cxn>
                <a:cxn ang="0">
                  <a:pos x="864" y="1394"/>
                </a:cxn>
                <a:cxn ang="0">
                  <a:pos x="918" y="1346"/>
                </a:cxn>
                <a:cxn ang="0">
                  <a:pos x="938" y="1291"/>
                </a:cxn>
                <a:cxn ang="0">
                  <a:pos x="957" y="1162"/>
                </a:cxn>
                <a:cxn ang="0">
                  <a:pos x="1018" y="1046"/>
                </a:cxn>
                <a:cxn ang="0">
                  <a:pos x="1037" y="970"/>
                </a:cxn>
                <a:cxn ang="0">
                  <a:pos x="1066" y="842"/>
                </a:cxn>
                <a:cxn ang="0">
                  <a:pos x="1098" y="726"/>
                </a:cxn>
                <a:cxn ang="0">
                  <a:pos x="1119" y="601"/>
                </a:cxn>
                <a:cxn ang="0">
                  <a:pos x="1109" y="538"/>
                </a:cxn>
                <a:cxn ang="0">
                  <a:pos x="1092" y="496"/>
                </a:cxn>
                <a:cxn ang="0">
                  <a:pos x="1030" y="147"/>
                </a:cxn>
                <a:cxn ang="0">
                  <a:pos x="857" y="0"/>
                </a:cxn>
                <a:cxn ang="0">
                  <a:pos x="338" y="12"/>
                </a:cxn>
                <a:cxn ang="0">
                  <a:pos x="338" y="12"/>
                </a:cxn>
              </a:cxnLst>
              <a:rect l="0" t="0" r="r" b="b"/>
              <a:pathLst>
                <a:path w="1119" h="1511">
                  <a:moveTo>
                    <a:pt x="338" y="12"/>
                  </a:moveTo>
                  <a:lnTo>
                    <a:pt x="123" y="251"/>
                  </a:lnTo>
                  <a:lnTo>
                    <a:pt x="43" y="540"/>
                  </a:lnTo>
                  <a:lnTo>
                    <a:pt x="11" y="572"/>
                  </a:lnTo>
                  <a:lnTo>
                    <a:pt x="0" y="650"/>
                  </a:lnTo>
                  <a:lnTo>
                    <a:pt x="51" y="774"/>
                  </a:lnTo>
                  <a:lnTo>
                    <a:pt x="211" y="901"/>
                  </a:lnTo>
                  <a:lnTo>
                    <a:pt x="678" y="1458"/>
                  </a:lnTo>
                  <a:lnTo>
                    <a:pt x="748" y="1511"/>
                  </a:lnTo>
                  <a:lnTo>
                    <a:pt x="803" y="1453"/>
                  </a:lnTo>
                  <a:lnTo>
                    <a:pt x="864" y="1394"/>
                  </a:lnTo>
                  <a:lnTo>
                    <a:pt x="918" y="1346"/>
                  </a:lnTo>
                  <a:lnTo>
                    <a:pt x="938" y="1291"/>
                  </a:lnTo>
                  <a:lnTo>
                    <a:pt x="957" y="1162"/>
                  </a:lnTo>
                  <a:lnTo>
                    <a:pt x="1018" y="1046"/>
                  </a:lnTo>
                  <a:lnTo>
                    <a:pt x="1037" y="970"/>
                  </a:lnTo>
                  <a:lnTo>
                    <a:pt x="1066" y="842"/>
                  </a:lnTo>
                  <a:lnTo>
                    <a:pt x="1098" y="726"/>
                  </a:lnTo>
                  <a:lnTo>
                    <a:pt x="1119" y="601"/>
                  </a:lnTo>
                  <a:lnTo>
                    <a:pt x="1109" y="538"/>
                  </a:lnTo>
                  <a:lnTo>
                    <a:pt x="1092" y="496"/>
                  </a:lnTo>
                  <a:lnTo>
                    <a:pt x="1030" y="147"/>
                  </a:lnTo>
                  <a:lnTo>
                    <a:pt x="857" y="0"/>
                  </a:lnTo>
                  <a:lnTo>
                    <a:pt x="338" y="12"/>
                  </a:lnTo>
                  <a:lnTo>
                    <a:pt x="338" y="12"/>
                  </a:lnTo>
                  <a:close/>
                </a:path>
              </a:pathLst>
            </a:custGeom>
            <a:solidFill>
              <a:srgbClr val="CC6659"/>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4" name="Freeform 14"/>
            <p:cNvSpPr>
              <a:spLocks/>
            </p:cNvSpPr>
            <p:nvPr/>
          </p:nvSpPr>
          <p:spPr bwMode="auto">
            <a:xfrm>
              <a:off x="2657" y="1651"/>
              <a:ext cx="134" cy="31"/>
            </a:xfrm>
            <a:custGeom>
              <a:avLst/>
              <a:gdLst/>
              <a:ahLst/>
              <a:cxnLst>
                <a:cxn ang="0">
                  <a:pos x="31" y="6"/>
                </a:cxn>
                <a:cxn ang="0">
                  <a:pos x="164" y="0"/>
                </a:cxn>
                <a:cxn ang="0">
                  <a:pos x="270" y="6"/>
                </a:cxn>
                <a:cxn ang="0">
                  <a:pos x="215" y="44"/>
                </a:cxn>
                <a:cxn ang="0">
                  <a:pos x="171" y="61"/>
                </a:cxn>
                <a:cxn ang="0">
                  <a:pos x="75" y="63"/>
                </a:cxn>
                <a:cxn ang="0">
                  <a:pos x="0" y="27"/>
                </a:cxn>
                <a:cxn ang="0">
                  <a:pos x="31" y="6"/>
                </a:cxn>
                <a:cxn ang="0">
                  <a:pos x="31" y="6"/>
                </a:cxn>
              </a:cxnLst>
              <a:rect l="0" t="0" r="r" b="b"/>
              <a:pathLst>
                <a:path w="270" h="63">
                  <a:moveTo>
                    <a:pt x="31" y="6"/>
                  </a:moveTo>
                  <a:lnTo>
                    <a:pt x="164" y="0"/>
                  </a:lnTo>
                  <a:lnTo>
                    <a:pt x="270" y="6"/>
                  </a:lnTo>
                  <a:lnTo>
                    <a:pt x="215" y="44"/>
                  </a:lnTo>
                  <a:lnTo>
                    <a:pt x="171" y="61"/>
                  </a:lnTo>
                  <a:lnTo>
                    <a:pt x="75" y="63"/>
                  </a:lnTo>
                  <a:lnTo>
                    <a:pt x="0" y="27"/>
                  </a:lnTo>
                  <a:lnTo>
                    <a:pt x="31" y="6"/>
                  </a:lnTo>
                  <a:lnTo>
                    <a:pt x="31" y="6"/>
                  </a:lnTo>
                  <a:close/>
                </a:path>
              </a:pathLst>
            </a:custGeom>
            <a:solidFill>
              <a:srgbClr val="FFFF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5" name="Freeform 15"/>
            <p:cNvSpPr>
              <a:spLocks/>
            </p:cNvSpPr>
            <p:nvPr/>
          </p:nvSpPr>
          <p:spPr bwMode="auto">
            <a:xfrm>
              <a:off x="2768" y="1421"/>
              <a:ext cx="71" cy="23"/>
            </a:xfrm>
            <a:custGeom>
              <a:avLst/>
              <a:gdLst/>
              <a:ahLst/>
              <a:cxnLst>
                <a:cxn ang="0">
                  <a:pos x="0" y="36"/>
                </a:cxn>
                <a:cxn ang="0">
                  <a:pos x="34" y="44"/>
                </a:cxn>
                <a:cxn ang="0">
                  <a:pos x="93" y="48"/>
                </a:cxn>
                <a:cxn ang="0">
                  <a:pos x="142" y="42"/>
                </a:cxn>
                <a:cxn ang="0">
                  <a:pos x="133" y="13"/>
                </a:cxn>
                <a:cxn ang="0">
                  <a:pos x="93" y="0"/>
                </a:cxn>
                <a:cxn ang="0">
                  <a:pos x="49" y="0"/>
                </a:cxn>
                <a:cxn ang="0">
                  <a:pos x="11" y="13"/>
                </a:cxn>
                <a:cxn ang="0">
                  <a:pos x="0" y="36"/>
                </a:cxn>
                <a:cxn ang="0">
                  <a:pos x="0" y="36"/>
                </a:cxn>
              </a:cxnLst>
              <a:rect l="0" t="0" r="r" b="b"/>
              <a:pathLst>
                <a:path w="142" h="48">
                  <a:moveTo>
                    <a:pt x="0" y="36"/>
                  </a:moveTo>
                  <a:lnTo>
                    <a:pt x="34" y="44"/>
                  </a:lnTo>
                  <a:lnTo>
                    <a:pt x="93" y="48"/>
                  </a:lnTo>
                  <a:lnTo>
                    <a:pt x="142" y="42"/>
                  </a:lnTo>
                  <a:lnTo>
                    <a:pt x="133" y="13"/>
                  </a:lnTo>
                  <a:lnTo>
                    <a:pt x="93" y="0"/>
                  </a:lnTo>
                  <a:lnTo>
                    <a:pt x="49" y="0"/>
                  </a:lnTo>
                  <a:lnTo>
                    <a:pt x="11" y="13"/>
                  </a:lnTo>
                  <a:lnTo>
                    <a:pt x="0" y="36"/>
                  </a:lnTo>
                  <a:lnTo>
                    <a:pt x="0" y="36"/>
                  </a:lnTo>
                  <a:close/>
                </a:path>
              </a:pathLst>
            </a:custGeom>
            <a:solidFill>
              <a:srgbClr val="FFFF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6" name="Freeform 16"/>
            <p:cNvSpPr>
              <a:spLocks/>
            </p:cNvSpPr>
            <p:nvPr/>
          </p:nvSpPr>
          <p:spPr bwMode="auto">
            <a:xfrm>
              <a:off x="2574" y="1427"/>
              <a:ext cx="79" cy="26"/>
            </a:xfrm>
            <a:custGeom>
              <a:avLst/>
              <a:gdLst/>
              <a:ahLst/>
              <a:cxnLst>
                <a:cxn ang="0">
                  <a:pos x="0" y="50"/>
                </a:cxn>
                <a:cxn ang="0">
                  <a:pos x="118" y="48"/>
                </a:cxn>
                <a:cxn ang="0">
                  <a:pos x="158" y="46"/>
                </a:cxn>
                <a:cxn ang="0">
                  <a:pos x="146" y="21"/>
                </a:cxn>
                <a:cxn ang="0">
                  <a:pos x="137" y="0"/>
                </a:cxn>
                <a:cxn ang="0">
                  <a:pos x="84" y="4"/>
                </a:cxn>
                <a:cxn ang="0">
                  <a:pos x="49" y="16"/>
                </a:cxn>
                <a:cxn ang="0">
                  <a:pos x="0" y="50"/>
                </a:cxn>
                <a:cxn ang="0">
                  <a:pos x="0" y="50"/>
                </a:cxn>
              </a:cxnLst>
              <a:rect l="0" t="0" r="r" b="b"/>
              <a:pathLst>
                <a:path w="158" h="50">
                  <a:moveTo>
                    <a:pt x="0" y="50"/>
                  </a:moveTo>
                  <a:lnTo>
                    <a:pt x="118" y="48"/>
                  </a:lnTo>
                  <a:lnTo>
                    <a:pt x="158" y="46"/>
                  </a:lnTo>
                  <a:lnTo>
                    <a:pt x="146" y="21"/>
                  </a:lnTo>
                  <a:lnTo>
                    <a:pt x="137" y="0"/>
                  </a:lnTo>
                  <a:lnTo>
                    <a:pt x="84" y="4"/>
                  </a:lnTo>
                  <a:lnTo>
                    <a:pt x="49" y="16"/>
                  </a:lnTo>
                  <a:lnTo>
                    <a:pt x="0" y="50"/>
                  </a:lnTo>
                  <a:lnTo>
                    <a:pt x="0" y="50"/>
                  </a:lnTo>
                  <a:close/>
                </a:path>
              </a:pathLst>
            </a:custGeom>
            <a:solidFill>
              <a:srgbClr val="FFFFF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7" name="Freeform 17"/>
            <p:cNvSpPr>
              <a:spLocks/>
            </p:cNvSpPr>
            <p:nvPr/>
          </p:nvSpPr>
          <p:spPr bwMode="auto">
            <a:xfrm>
              <a:off x="2704" y="1421"/>
              <a:ext cx="74" cy="147"/>
            </a:xfrm>
            <a:custGeom>
              <a:avLst/>
              <a:gdLst/>
              <a:ahLst/>
              <a:cxnLst>
                <a:cxn ang="0">
                  <a:pos x="14" y="13"/>
                </a:cxn>
                <a:cxn ang="0">
                  <a:pos x="14" y="152"/>
                </a:cxn>
                <a:cxn ang="0">
                  <a:pos x="0" y="245"/>
                </a:cxn>
                <a:cxn ang="0">
                  <a:pos x="23" y="293"/>
                </a:cxn>
                <a:cxn ang="0">
                  <a:pos x="69" y="293"/>
                </a:cxn>
                <a:cxn ang="0">
                  <a:pos x="99" y="274"/>
                </a:cxn>
                <a:cxn ang="0">
                  <a:pos x="147" y="270"/>
                </a:cxn>
                <a:cxn ang="0">
                  <a:pos x="148" y="241"/>
                </a:cxn>
                <a:cxn ang="0">
                  <a:pos x="118" y="232"/>
                </a:cxn>
                <a:cxn ang="0">
                  <a:pos x="88" y="201"/>
                </a:cxn>
                <a:cxn ang="0">
                  <a:pos x="80" y="97"/>
                </a:cxn>
                <a:cxn ang="0">
                  <a:pos x="72" y="23"/>
                </a:cxn>
                <a:cxn ang="0">
                  <a:pos x="61" y="4"/>
                </a:cxn>
                <a:cxn ang="0">
                  <a:pos x="40" y="0"/>
                </a:cxn>
                <a:cxn ang="0">
                  <a:pos x="14" y="13"/>
                </a:cxn>
                <a:cxn ang="0">
                  <a:pos x="14" y="13"/>
                </a:cxn>
              </a:cxnLst>
              <a:rect l="0" t="0" r="r" b="b"/>
              <a:pathLst>
                <a:path w="148" h="293">
                  <a:moveTo>
                    <a:pt x="14" y="13"/>
                  </a:moveTo>
                  <a:lnTo>
                    <a:pt x="14" y="152"/>
                  </a:lnTo>
                  <a:lnTo>
                    <a:pt x="0" y="245"/>
                  </a:lnTo>
                  <a:lnTo>
                    <a:pt x="23" y="293"/>
                  </a:lnTo>
                  <a:lnTo>
                    <a:pt x="69" y="293"/>
                  </a:lnTo>
                  <a:lnTo>
                    <a:pt x="99" y="274"/>
                  </a:lnTo>
                  <a:lnTo>
                    <a:pt x="147" y="270"/>
                  </a:lnTo>
                  <a:lnTo>
                    <a:pt x="148" y="241"/>
                  </a:lnTo>
                  <a:lnTo>
                    <a:pt x="118" y="232"/>
                  </a:lnTo>
                  <a:lnTo>
                    <a:pt x="88" y="201"/>
                  </a:lnTo>
                  <a:lnTo>
                    <a:pt x="80" y="97"/>
                  </a:lnTo>
                  <a:lnTo>
                    <a:pt x="72" y="23"/>
                  </a:lnTo>
                  <a:lnTo>
                    <a:pt x="61" y="4"/>
                  </a:lnTo>
                  <a:lnTo>
                    <a:pt x="40" y="0"/>
                  </a:lnTo>
                  <a:lnTo>
                    <a:pt x="14" y="13"/>
                  </a:lnTo>
                  <a:lnTo>
                    <a:pt x="14" y="13"/>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8" name="Freeform 18"/>
            <p:cNvSpPr>
              <a:spLocks/>
            </p:cNvSpPr>
            <p:nvPr/>
          </p:nvSpPr>
          <p:spPr bwMode="auto">
            <a:xfrm>
              <a:off x="2658" y="1542"/>
              <a:ext cx="26" cy="26"/>
            </a:xfrm>
            <a:custGeom>
              <a:avLst/>
              <a:gdLst/>
              <a:ahLst/>
              <a:cxnLst>
                <a:cxn ang="0">
                  <a:pos x="55" y="35"/>
                </a:cxn>
                <a:cxn ang="0">
                  <a:pos x="21" y="0"/>
                </a:cxn>
                <a:cxn ang="0">
                  <a:pos x="6" y="12"/>
                </a:cxn>
                <a:cxn ang="0">
                  <a:pos x="0" y="35"/>
                </a:cxn>
                <a:cxn ang="0">
                  <a:pos x="14" y="52"/>
                </a:cxn>
                <a:cxn ang="0">
                  <a:pos x="27" y="42"/>
                </a:cxn>
                <a:cxn ang="0">
                  <a:pos x="55" y="35"/>
                </a:cxn>
                <a:cxn ang="0">
                  <a:pos x="55" y="35"/>
                </a:cxn>
              </a:cxnLst>
              <a:rect l="0" t="0" r="r" b="b"/>
              <a:pathLst>
                <a:path w="55" h="52">
                  <a:moveTo>
                    <a:pt x="55" y="35"/>
                  </a:moveTo>
                  <a:lnTo>
                    <a:pt x="21" y="0"/>
                  </a:lnTo>
                  <a:lnTo>
                    <a:pt x="6" y="12"/>
                  </a:lnTo>
                  <a:lnTo>
                    <a:pt x="0" y="35"/>
                  </a:lnTo>
                  <a:lnTo>
                    <a:pt x="14" y="52"/>
                  </a:lnTo>
                  <a:lnTo>
                    <a:pt x="27" y="42"/>
                  </a:lnTo>
                  <a:lnTo>
                    <a:pt x="55" y="35"/>
                  </a:lnTo>
                  <a:lnTo>
                    <a:pt x="55" y="35"/>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59" name="Freeform 19"/>
            <p:cNvSpPr>
              <a:spLocks/>
            </p:cNvSpPr>
            <p:nvPr/>
          </p:nvSpPr>
          <p:spPr bwMode="auto">
            <a:xfrm>
              <a:off x="2775" y="1397"/>
              <a:ext cx="76" cy="17"/>
            </a:xfrm>
            <a:custGeom>
              <a:avLst/>
              <a:gdLst/>
              <a:ahLst/>
              <a:cxnLst>
                <a:cxn ang="0">
                  <a:pos x="19" y="30"/>
                </a:cxn>
                <a:cxn ang="0">
                  <a:pos x="84" y="28"/>
                </a:cxn>
                <a:cxn ang="0">
                  <a:pos x="133" y="34"/>
                </a:cxn>
                <a:cxn ang="0">
                  <a:pos x="150" y="19"/>
                </a:cxn>
                <a:cxn ang="0">
                  <a:pos x="127" y="0"/>
                </a:cxn>
                <a:cxn ang="0">
                  <a:pos x="63" y="0"/>
                </a:cxn>
                <a:cxn ang="0">
                  <a:pos x="13" y="13"/>
                </a:cxn>
                <a:cxn ang="0">
                  <a:pos x="0" y="34"/>
                </a:cxn>
                <a:cxn ang="0">
                  <a:pos x="19" y="30"/>
                </a:cxn>
                <a:cxn ang="0">
                  <a:pos x="19" y="30"/>
                </a:cxn>
              </a:cxnLst>
              <a:rect l="0" t="0" r="r" b="b"/>
              <a:pathLst>
                <a:path w="150" h="34">
                  <a:moveTo>
                    <a:pt x="19" y="30"/>
                  </a:moveTo>
                  <a:lnTo>
                    <a:pt x="84" y="28"/>
                  </a:lnTo>
                  <a:lnTo>
                    <a:pt x="133" y="34"/>
                  </a:lnTo>
                  <a:lnTo>
                    <a:pt x="150" y="19"/>
                  </a:lnTo>
                  <a:lnTo>
                    <a:pt x="127" y="0"/>
                  </a:lnTo>
                  <a:lnTo>
                    <a:pt x="63" y="0"/>
                  </a:lnTo>
                  <a:lnTo>
                    <a:pt x="13" y="13"/>
                  </a:lnTo>
                  <a:lnTo>
                    <a:pt x="0" y="34"/>
                  </a:lnTo>
                  <a:lnTo>
                    <a:pt x="19" y="30"/>
                  </a:lnTo>
                  <a:lnTo>
                    <a:pt x="19" y="30"/>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0" name="Freeform 20"/>
            <p:cNvSpPr>
              <a:spLocks/>
            </p:cNvSpPr>
            <p:nvPr/>
          </p:nvSpPr>
          <p:spPr bwMode="auto">
            <a:xfrm>
              <a:off x="2582" y="1403"/>
              <a:ext cx="53" cy="17"/>
            </a:xfrm>
            <a:custGeom>
              <a:avLst/>
              <a:gdLst/>
              <a:ahLst/>
              <a:cxnLst>
                <a:cxn ang="0">
                  <a:pos x="105" y="25"/>
                </a:cxn>
                <a:cxn ang="0">
                  <a:pos x="17" y="32"/>
                </a:cxn>
                <a:cxn ang="0">
                  <a:pos x="0" y="19"/>
                </a:cxn>
                <a:cxn ang="0">
                  <a:pos x="42" y="2"/>
                </a:cxn>
                <a:cxn ang="0">
                  <a:pos x="86" y="0"/>
                </a:cxn>
                <a:cxn ang="0">
                  <a:pos x="109" y="8"/>
                </a:cxn>
                <a:cxn ang="0">
                  <a:pos x="105" y="25"/>
                </a:cxn>
                <a:cxn ang="0">
                  <a:pos x="105" y="25"/>
                </a:cxn>
              </a:cxnLst>
              <a:rect l="0" t="0" r="r" b="b"/>
              <a:pathLst>
                <a:path w="109" h="32">
                  <a:moveTo>
                    <a:pt x="105" y="25"/>
                  </a:moveTo>
                  <a:lnTo>
                    <a:pt x="17" y="32"/>
                  </a:lnTo>
                  <a:lnTo>
                    <a:pt x="0" y="19"/>
                  </a:lnTo>
                  <a:lnTo>
                    <a:pt x="42" y="2"/>
                  </a:lnTo>
                  <a:lnTo>
                    <a:pt x="86" y="0"/>
                  </a:lnTo>
                  <a:lnTo>
                    <a:pt x="109" y="8"/>
                  </a:lnTo>
                  <a:lnTo>
                    <a:pt x="105" y="25"/>
                  </a:lnTo>
                  <a:lnTo>
                    <a:pt x="105" y="25"/>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1" name="Freeform 21"/>
            <p:cNvSpPr>
              <a:spLocks/>
            </p:cNvSpPr>
            <p:nvPr/>
          </p:nvSpPr>
          <p:spPr bwMode="auto">
            <a:xfrm>
              <a:off x="2785" y="1471"/>
              <a:ext cx="104" cy="66"/>
            </a:xfrm>
            <a:custGeom>
              <a:avLst/>
              <a:gdLst/>
              <a:ahLst/>
              <a:cxnLst>
                <a:cxn ang="0">
                  <a:pos x="0" y="42"/>
                </a:cxn>
                <a:cxn ang="0">
                  <a:pos x="0" y="80"/>
                </a:cxn>
                <a:cxn ang="0">
                  <a:pos x="85" y="135"/>
                </a:cxn>
                <a:cxn ang="0">
                  <a:pos x="211" y="118"/>
                </a:cxn>
                <a:cxn ang="0">
                  <a:pos x="205" y="49"/>
                </a:cxn>
                <a:cxn ang="0">
                  <a:pos x="173" y="0"/>
                </a:cxn>
                <a:cxn ang="0">
                  <a:pos x="99" y="21"/>
                </a:cxn>
                <a:cxn ang="0">
                  <a:pos x="36" y="32"/>
                </a:cxn>
                <a:cxn ang="0">
                  <a:pos x="0" y="42"/>
                </a:cxn>
                <a:cxn ang="0">
                  <a:pos x="0" y="42"/>
                </a:cxn>
              </a:cxnLst>
              <a:rect l="0" t="0" r="r" b="b"/>
              <a:pathLst>
                <a:path w="211" h="135">
                  <a:moveTo>
                    <a:pt x="0" y="42"/>
                  </a:moveTo>
                  <a:lnTo>
                    <a:pt x="0" y="80"/>
                  </a:lnTo>
                  <a:lnTo>
                    <a:pt x="85" y="135"/>
                  </a:lnTo>
                  <a:lnTo>
                    <a:pt x="211" y="118"/>
                  </a:lnTo>
                  <a:lnTo>
                    <a:pt x="205" y="49"/>
                  </a:lnTo>
                  <a:lnTo>
                    <a:pt x="173" y="0"/>
                  </a:lnTo>
                  <a:lnTo>
                    <a:pt x="99" y="21"/>
                  </a:lnTo>
                  <a:lnTo>
                    <a:pt x="36" y="32"/>
                  </a:lnTo>
                  <a:lnTo>
                    <a:pt x="0" y="42"/>
                  </a:lnTo>
                  <a:lnTo>
                    <a:pt x="0" y="42"/>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2" name="Freeform 22"/>
            <p:cNvSpPr>
              <a:spLocks/>
            </p:cNvSpPr>
            <p:nvPr/>
          </p:nvSpPr>
          <p:spPr bwMode="auto">
            <a:xfrm>
              <a:off x="2524" y="1485"/>
              <a:ext cx="116" cy="59"/>
            </a:xfrm>
            <a:custGeom>
              <a:avLst/>
              <a:gdLst/>
              <a:ahLst/>
              <a:cxnLst>
                <a:cxn ang="0">
                  <a:pos x="230" y="21"/>
                </a:cxn>
                <a:cxn ang="0">
                  <a:pos x="167" y="27"/>
                </a:cxn>
                <a:cxn ang="0">
                  <a:pos x="44" y="0"/>
                </a:cxn>
                <a:cxn ang="0">
                  <a:pos x="10" y="33"/>
                </a:cxn>
                <a:cxn ang="0">
                  <a:pos x="0" y="71"/>
                </a:cxn>
                <a:cxn ang="0">
                  <a:pos x="63" y="118"/>
                </a:cxn>
                <a:cxn ang="0">
                  <a:pos x="169" y="111"/>
                </a:cxn>
                <a:cxn ang="0">
                  <a:pos x="219" y="80"/>
                </a:cxn>
                <a:cxn ang="0">
                  <a:pos x="230" y="21"/>
                </a:cxn>
                <a:cxn ang="0">
                  <a:pos x="230" y="21"/>
                </a:cxn>
              </a:cxnLst>
              <a:rect l="0" t="0" r="r" b="b"/>
              <a:pathLst>
                <a:path w="230" h="118">
                  <a:moveTo>
                    <a:pt x="230" y="21"/>
                  </a:moveTo>
                  <a:lnTo>
                    <a:pt x="167" y="27"/>
                  </a:lnTo>
                  <a:lnTo>
                    <a:pt x="44" y="0"/>
                  </a:lnTo>
                  <a:lnTo>
                    <a:pt x="10" y="33"/>
                  </a:lnTo>
                  <a:lnTo>
                    <a:pt x="0" y="71"/>
                  </a:lnTo>
                  <a:lnTo>
                    <a:pt x="63" y="118"/>
                  </a:lnTo>
                  <a:lnTo>
                    <a:pt x="169" y="111"/>
                  </a:lnTo>
                  <a:lnTo>
                    <a:pt x="219" y="80"/>
                  </a:lnTo>
                  <a:lnTo>
                    <a:pt x="230" y="21"/>
                  </a:lnTo>
                  <a:lnTo>
                    <a:pt x="230" y="21"/>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3" name="Freeform 23"/>
            <p:cNvSpPr>
              <a:spLocks/>
            </p:cNvSpPr>
            <p:nvPr/>
          </p:nvSpPr>
          <p:spPr bwMode="auto">
            <a:xfrm>
              <a:off x="2575" y="1222"/>
              <a:ext cx="256" cy="134"/>
            </a:xfrm>
            <a:custGeom>
              <a:avLst/>
              <a:gdLst/>
              <a:ahLst/>
              <a:cxnLst>
                <a:cxn ang="0">
                  <a:pos x="245" y="0"/>
                </a:cxn>
                <a:cxn ang="0">
                  <a:pos x="49" y="44"/>
                </a:cxn>
                <a:cxn ang="0">
                  <a:pos x="0" y="140"/>
                </a:cxn>
                <a:cxn ang="0">
                  <a:pos x="66" y="209"/>
                </a:cxn>
                <a:cxn ang="0">
                  <a:pos x="245" y="270"/>
                </a:cxn>
                <a:cxn ang="0">
                  <a:pos x="475" y="207"/>
                </a:cxn>
                <a:cxn ang="0">
                  <a:pos x="513" y="123"/>
                </a:cxn>
                <a:cxn ang="0">
                  <a:pos x="462" y="47"/>
                </a:cxn>
                <a:cxn ang="0">
                  <a:pos x="340" y="9"/>
                </a:cxn>
                <a:cxn ang="0">
                  <a:pos x="245" y="0"/>
                </a:cxn>
                <a:cxn ang="0">
                  <a:pos x="245" y="0"/>
                </a:cxn>
              </a:cxnLst>
              <a:rect l="0" t="0" r="r" b="b"/>
              <a:pathLst>
                <a:path w="513" h="270">
                  <a:moveTo>
                    <a:pt x="245" y="0"/>
                  </a:moveTo>
                  <a:lnTo>
                    <a:pt x="49" y="44"/>
                  </a:lnTo>
                  <a:lnTo>
                    <a:pt x="0" y="140"/>
                  </a:lnTo>
                  <a:lnTo>
                    <a:pt x="66" y="209"/>
                  </a:lnTo>
                  <a:lnTo>
                    <a:pt x="245" y="270"/>
                  </a:lnTo>
                  <a:lnTo>
                    <a:pt x="475" y="207"/>
                  </a:lnTo>
                  <a:lnTo>
                    <a:pt x="513" y="123"/>
                  </a:lnTo>
                  <a:lnTo>
                    <a:pt x="462" y="47"/>
                  </a:lnTo>
                  <a:lnTo>
                    <a:pt x="340" y="9"/>
                  </a:lnTo>
                  <a:lnTo>
                    <a:pt x="245" y="0"/>
                  </a:lnTo>
                  <a:lnTo>
                    <a:pt x="245" y="0"/>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4" name="Freeform 24"/>
            <p:cNvSpPr>
              <a:spLocks/>
            </p:cNvSpPr>
            <p:nvPr/>
          </p:nvSpPr>
          <p:spPr bwMode="auto">
            <a:xfrm>
              <a:off x="2695" y="1766"/>
              <a:ext cx="71" cy="31"/>
            </a:xfrm>
            <a:custGeom>
              <a:avLst/>
              <a:gdLst/>
              <a:ahLst/>
              <a:cxnLst>
                <a:cxn ang="0">
                  <a:pos x="50" y="2"/>
                </a:cxn>
                <a:cxn ang="0">
                  <a:pos x="19" y="12"/>
                </a:cxn>
                <a:cxn ang="0">
                  <a:pos x="0" y="42"/>
                </a:cxn>
                <a:cxn ang="0">
                  <a:pos x="38" y="63"/>
                </a:cxn>
                <a:cxn ang="0">
                  <a:pos x="124" y="63"/>
                </a:cxn>
                <a:cxn ang="0">
                  <a:pos x="143" y="25"/>
                </a:cxn>
                <a:cxn ang="0">
                  <a:pos x="101" y="0"/>
                </a:cxn>
                <a:cxn ang="0">
                  <a:pos x="50" y="2"/>
                </a:cxn>
                <a:cxn ang="0">
                  <a:pos x="50" y="2"/>
                </a:cxn>
              </a:cxnLst>
              <a:rect l="0" t="0" r="r" b="b"/>
              <a:pathLst>
                <a:path w="143" h="63">
                  <a:moveTo>
                    <a:pt x="50" y="2"/>
                  </a:moveTo>
                  <a:lnTo>
                    <a:pt x="19" y="12"/>
                  </a:lnTo>
                  <a:lnTo>
                    <a:pt x="0" y="42"/>
                  </a:lnTo>
                  <a:lnTo>
                    <a:pt x="38" y="63"/>
                  </a:lnTo>
                  <a:lnTo>
                    <a:pt x="124" y="63"/>
                  </a:lnTo>
                  <a:lnTo>
                    <a:pt x="143" y="25"/>
                  </a:lnTo>
                  <a:lnTo>
                    <a:pt x="101" y="0"/>
                  </a:lnTo>
                  <a:lnTo>
                    <a:pt x="50" y="2"/>
                  </a:lnTo>
                  <a:lnTo>
                    <a:pt x="50" y="2"/>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5" name="Freeform 25"/>
            <p:cNvSpPr>
              <a:spLocks/>
            </p:cNvSpPr>
            <p:nvPr/>
          </p:nvSpPr>
          <p:spPr bwMode="auto">
            <a:xfrm>
              <a:off x="2801" y="1673"/>
              <a:ext cx="51" cy="94"/>
            </a:xfrm>
            <a:custGeom>
              <a:avLst/>
              <a:gdLst/>
              <a:ahLst/>
              <a:cxnLst>
                <a:cxn ang="0">
                  <a:pos x="103" y="0"/>
                </a:cxn>
                <a:cxn ang="0">
                  <a:pos x="15" y="112"/>
                </a:cxn>
                <a:cxn ang="0">
                  <a:pos x="0" y="186"/>
                </a:cxn>
                <a:cxn ang="0">
                  <a:pos x="50" y="131"/>
                </a:cxn>
                <a:cxn ang="0">
                  <a:pos x="91" y="55"/>
                </a:cxn>
                <a:cxn ang="0">
                  <a:pos x="103" y="0"/>
                </a:cxn>
                <a:cxn ang="0">
                  <a:pos x="103" y="0"/>
                </a:cxn>
              </a:cxnLst>
              <a:rect l="0" t="0" r="r" b="b"/>
              <a:pathLst>
                <a:path w="103" h="186">
                  <a:moveTo>
                    <a:pt x="103" y="0"/>
                  </a:moveTo>
                  <a:lnTo>
                    <a:pt x="15" y="112"/>
                  </a:lnTo>
                  <a:lnTo>
                    <a:pt x="0" y="186"/>
                  </a:lnTo>
                  <a:lnTo>
                    <a:pt x="50" y="131"/>
                  </a:lnTo>
                  <a:lnTo>
                    <a:pt x="91" y="55"/>
                  </a:lnTo>
                  <a:lnTo>
                    <a:pt x="103" y="0"/>
                  </a:lnTo>
                  <a:lnTo>
                    <a:pt x="103" y="0"/>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6" name="Freeform 26"/>
            <p:cNvSpPr>
              <a:spLocks/>
            </p:cNvSpPr>
            <p:nvPr/>
          </p:nvSpPr>
          <p:spPr bwMode="auto">
            <a:xfrm>
              <a:off x="2628" y="2468"/>
              <a:ext cx="213" cy="187"/>
            </a:xfrm>
            <a:custGeom>
              <a:avLst/>
              <a:gdLst/>
              <a:ahLst/>
              <a:cxnLst>
                <a:cxn ang="0">
                  <a:pos x="55" y="0"/>
                </a:cxn>
                <a:cxn ang="0">
                  <a:pos x="34" y="34"/>
                </a:cxn>
                <a:cxn ang="0">
                  <a:pos x="44" y="70"/>
                </a:cxn>
                <a:cxn ang="0">
                  <a:pos x="0" y="104"/>
                </a:cxn>
                <a:cxn ang="0">
                  <a:pos x="0" y="171"/>
                </a:cxn>
                <a:cxn ang="0">
                  <a:pos x="48" y="222"/>
                </a:cxn>
                <a:cxn ang="0">
                  <a:pos x="65" y="275"/>
                </a:cxn>
                <a:cxn ang="0">
                  <a:pos x="128" y="312"/>
                </a:cxn>
                <a:cxn ang="0">
                  <a:pos x="152" y="355"/>
                </a:cxn>
                <a:cxn ang="0">
                  <a:pos x="262" y="378"/>
                </a:cxn>
                <a:cxn ang="0">
                  <a:pos x="386" y="374"/>
                </a:cxn>
                <a:cxn ang="0">
                  <a:pos x="415" y="327"/>
                </a:cxn>
                <a:cxn ang="0">
                  <a:pos x="424" y="249"/>
                </a:cxn>
                <a:cxn ang="0">
                  <a:pos x="411" y="198"/>
                </a:cxn>
                <a:cxn ang="0">
                  <a:pos x="375" y="171"/>
                </a:cxn>
                <a:cxn ang="0">
                  <a:pos x="367" y="118"/>
                </a:cxn>
                <a:cxn ang="0">
                  <a:pos x="310" y="80"/>
                </a:cxn>
                <a:cxn ang="0">
                  <a:pos x="173" y="19"/>
                </a:cxn>
                <a:cxn ang="0">
                  <a:pos x="97" y="0"/>
                </a:cxn>
                <a:cxn ang="0">
                  <a:pos x="55" y="0"/>
                </a:cxn>
                <a:cxn ang="0">
                  <a:pos x="55" y="0"/>
                </a:cxn>
              </a:cxnLst>
              <a:rect l="0" t="0" r="r" b="b"/>
              <a:pathLst>
                <a:path w="424" h="378">
                  <a:moveTo>
                    <a:pt x="55" y="0"/>
                  </a:moveTo>
                  <a:lnTo>
                    <a:pt x="34" y="34"/>
                  </a:lnTo>
                  <a:lnTo>
                    <a:pt x="44" y="70"/>
                  </a:lnTo>
                  <a:lnTo>
                    <a:pt x="0" y="104"/>
                  </a:lnTo>
                  <a:lnTo>
                    <a:pt x="0" y="171"/>
                  </a:lnTo>
                  <a:lnTo>
                    <a:pt x="48" y="222"/>
                  </a:lnTo>
                  <a:lnTo>
                    <a:pt x="65" y="275"/>
                  </a:lnTo>
                  <a:lnTo>
                    <a:pt x="128" y="312"/>
                  </a:lnTo>
                  <a:lnTo>
                    <a:pt x="152" y="355"/>
                  </a:lnTo>
                  <a:lnTo>
                    <a:pt x="262" y="378"/>
                  </a:lnTo>
                  <a:lnTo>
                    <a:pt x="386" y="374"/>
                  </a:lnTo>
                  <a:lnTo>
                    <a:pt x="415" y="327"/>
                  </a:lnTo>
                  <a:lnTo>
                    <a:pt x="424" y="249"/>
                  </a:lnTo>
                  <a:lnTo>
                    <a:pt x="411" y="198"/>
                  </a:lnTo>
                  <a:lnTo>
                    <a:pt x="375" y="171"/>
                  </a:lnTo>
                  <a:lnTo>
                    <a:pt x="367" y="118"/>
                  </a:lnTo>
                  <a:lnTo>
                    <a:pt x="310" y="80"/>
                  </a:lnTo>
                  <a:lnTo>
                    <a:pt x="173" y="19"/>
                  </a:lnTo>
                  <a:lnTo>
                    <a:pt x="97" y="0"/>
                  </a:lnTo>
                  <a:lnTo>
                    <a:pt x="55" y="0"/>
                  </a:lnTo>
                  <a:lnTo>
                    <a:pt x="55" y="0"/>
                  </a:lnTo>
                  <a:close/>
                </a:path>
              </a:pathLst>
            </a:custGeom>
            <a:solidFill>
              <a:srgbClr val="FF8C7F"/>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7" name="Freeform 27"/>
            <p:cNvSpPr>
              <a:spLocks/>
            </p:cNvSpPr>
            <p:nvPr/>
          </p:nvSpPr>
          <p:spPr bwMode="auto">
            <a:xfrm>
              <a:off x="2755" y="1977"/>
              <a:ext cx="49" cy="93"/>
            </a:xfrm>
            <a:custGeom>
              <a:avLst/>
              <a:gdLst/>
              <a:ahLst/>
              <a:cxnLst>
                <a:cxn ang="0">
                  <a:pos x="29" y="0"/>
                </a:cxn>
                <a:cxn ang="0">
                  <a:pos x="0" y="57"/>
                </a:cxn>
                <a:cxn ang="0">
                  <a:pos x="2" y="124"/>
                </a:cxn>
                <a:cxn ang="0">
                  <a:pos x="61" y="184"/>
                </a:cxn>
                <a:cxn ang="0">
                  <a:pos x="88" y="179"/>
                </a:cxn>
                <a:cxn ang="0">
                  <a:pos x="99" y="61"/>
                </a:cxn>
                <a:cxn ang="0">
                  <a:pos x="61" y="8"/>
                </a:cxn>
                <a:cxn ang="0">
                  <a:pos x="29" y="0"/>
                </a:cxn>
                <a:cxn ang="0">
                  <a:pos x="29" y="0"/>
                </a:cxn>
              </a:cxnLst>
              <a:rect l="0" t="0" r="r" b="b"/>
              <a:pathLst>
                <a:path w="99" h="184">
                  <a:moveTo>
                    <a:pt x="29" y="0"/>
                  </a:moveTo>
                  <a:lnTo>
                    <a:pt x="0" y="57"/>
                  </a:lnTo>
                  <a:lnTo>
                    <a:pt x="2" y="124"/>
                  </a:lnTo>
                  <a:lnTo>
                    <a:pt x="61" y="184"/>
                  </a:lnTo>
                  <a:lnTo>
                    <a:pt x="88" y="179"/>
                  </a:lnTo>
                  <a:lnTo>
                    <a:pt x="99" y="61"/>
                  </a:lnTo>
                  <a:lnTo>
                    <a:pt x="61" y="8"/>
                  </a:lnTo>
                  <a:lnTo>
                    <a:pt x="29" y="0"/>
                  </a:lnTo>
                  <a:lnTo>
                    <a:pt x="29" y="0"/>
                  </a:lnTo>
                  <a:close/>
                </a:path>
              </a:pathLst>
            </a:custGeom>
            <a:solidFill>
              <a:srgbClr val="FF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8" name="Freeform 28"/>
            <p:cNvSpPr>
              <a:spLocks/>
            </p:cNvSpPr>
            <p:nvPr/>
          </p:nvSpPr>
          <p:spPr bwMode="auto">
            <a:xfrm>
              <a:off x="2769" y="2092"/>
              <a:ext cx="104" cy="255"/>
            </a:xfrm>
            <a:custGeom>
              <a:avLst/>
              <a:gdLst/>
              <a:ahLst/>
              <a:cxnLst>
                <a:cxn ang="0">
                  <a:pos x="42" y="0"/>
                </a:cxn>
                <a:cxn ang="0">
                  <a:pos x="61" y="150"/>
                </a:cxn>
                <a:cxn ang="0">
                  <a:pos x="105" y="97"/>
                </a:cxn>
                <a:cxn ang="0">
                  <a:pos x="189" y="91"/>
                </a:cxn>
                <a:cxn ang="0">
                  <a:pos x="208" y="143"/>
                </a:cxn>
                <a:cxn ang="0">
                  <a:pos x="202" y="369"/>
                </a:cxn>
                <a:cxn ang="0">
                  <a:pos x="187" y="510"/>
                </a:cxn>
                <a:cxn ang="0">
                  <a:pos x="139" y="384"/>
                </a:cxn>
                <a:cxn ang="0">
                  <a:pos x="42" y="190"/>
                </a:cxn>
                <a:cxn ang="0">
                  <a:pos x="0" y="99"/>
                </a:cxn>
                <a:cxn ang="0">
                  <a:pos x="18" y="38"/>
                </a:cxn>
                <a:cxn ang="0">
                  <a:pos x="42" y="0"/>
                </a:cxn>
                <a:cxn ang="0">
                  <a:pos x="42" y="0"/>
                </a:cxn>
              </a:cxnLst>
              <a:rect l="0" t="0" r="r" b="b"/>
              <a:pathLst>
                <a:path w="208" h="510">
                  <a:moveTo>
                    <a:pt x="42" y="0"/>
                  </a:moveTo>
                  <a:lnTo>
                    <a:pt x="61" y="150"/>
                  </a:lnTo>
                  <a:lnTo>
                    <a:pt x="105" y="97"/>
                  </a:lnTo>
                  <a:lnTo>
                    <a:pt x="189" y="91"/>
                  </a:lnTo>
                  <a:lnTo>
                    <a:pt x="208" y="143"/>
                  </a:lnTo>
                  <a:lnTo>
                    <a:pt x="202" y="369"/>
                  </a:lnTo>
                  <a:lnTo>
                    <a:pt x="187" y="510"/>
                  </a:lnTo>
                  <a:lnTo>
                    <a:pt x="139" y="384"/>
                  </a:lnTo>
                  <a:lnTo>
                    <a:pt x="42" y="190"/>
                  </a:lnTo>
                  <a:lnTo>
                    <a:pt x="0" y="99"/>
                  </a:lnTo>
                  <a:lnTo>
                    <a:pt x="18" y="38"/>
                  </a:lnTo>
                  <a:lnTo>
                    <a:pt x="42" y="0"/>
                  </a:lnTo>
                  <a:lnTo>
                    <a:pt x="42" y="0"/>
                  </a:lnTo>
                  <a:close/>
                </a:path>
              </a:pathLst>
            </a:custGeom>
            <a:solidFill>
              <a:srgbClr val="FF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69" name="Freeform 29"/>
            <p:cNvSpPr>
              <a:spLocks/>
            </p:cNvSpPr>
            <p:nvPr/>
          </p:nvSpPr>
          <p:spPr bwMode="auto">
            <a:xfrm>
              <a:off x="2214" y="2289"/>
              <a:ext cx="120" cy="60"/>
            </a:xfrm>
            <a:custGeom>
              <a:avLst/>
              <a:gdLst/>
              <a:ahLst/>
              <a:cxnLst>
                <a:cxn ang="0">
                  <a:pos x="0" y="23"/>
                </a:cxn>
                <a:cxn ang="0">
                  <a:pos x="241" y="120"/>
                </a:cxn>
                <a:cxn ang="0">
                  <a:pos x="173" y="42"/>
                </a:cxn>
                <a:cxn ang="0">
                  <a:pos x="87" y="0"/>
                </a:cxn>
                <a:cxn ang="0">
                  <a:pos x="0" y="23"/>
                </a:cxn>
                <a:cxn ang="0">
                  <a:pos x="0" y="23"/>
                </a:cxn>
              </a:cxnLst>
              <a:rect l="0" t="0" r="r" b="b"/>
              <a:pathLst>
                <a:path w="241" h="120">
                  <a:moveTo>
                    <a:pt x="0" y="23"/>
                  </a:moveTo>
                  <a:lnTo>
                    <a:pt x="241" y="120"/>
                  </a:lnTo>
                  <a:lnTo>
                    <a:pt x="173" y="42"/>
                  </a:lnTo>
                  <a:lnTo>
                    <a:pt x="87" y="0"/>
                  </a:lnTo>
                  <a:lnTo>
                    <a:pt x="0" y="23"/>
                  </a:lnTo>
                  <a:lnTo>
                    <a:pt x="0" y="23"/>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0" name="Freeform 30"/>
            <p:cNvSpPr>
              <a:spLocks/>
            </p:cNvSpPr>
            <p:nvPr/>
          </p:nvSpPr>
          <p:spPr bwMode="auto">
            <a:xfrm>
              <a:off x="2209" y="2362"/>
              <a:ext cx="229" cy="493"/>
            </a:xfrm>
            <a:custGeom>
              <a:avLst/>
              <a:gdLst/>
              <a:ahLst/>
              <a:cxnLst>
                <a:cxn ang="0">
                  <a:pos x="59" y="0"/>
                </a:cxn>
                <a:cxn ang="0">
                  <a:pos x="0" y="95"/>
                </a:cxn>
                <a:cxn ang="0">
                  <a:pos x="0" y="182"/>
                </a:cxn>
                <a:cxn ang="0">
                  <a:pos x="202" y="277"/>
                </a:cxn>
                <a:cxn ang="0">
                  <a:pos x="91" y="435"/>
                </a:cxn>
                <a:cxn ang="0">
                  <a:pos x="59" y="580"/>
                </a:cxn>
                <a:cxn ang="0">
                  <a:pos x="207" y="570"/>
                </a:cxn>
                <a:cxn ang="0">
                  <a:pos x="164" y="677"/>
                </a:cxn>
                <a:cxn ang="0">
                  <a:pos x="183" y="983"/>
                </a:cxn>
                <a:cxn ang="0">
                  <a:pos x="289" y="884"/>
                </a:cxn>
                <a:cxn ang="0">
                  <a:pos x="390" y="715"/>
                </a:cxn>
                <a:cxn ang="0">
                  <a:pos x="409" y="633"/>
                </a:cxn>
                <a:cxn ang="0">
                  <a:pos x="261" y="749"/>
                </a:cxn>
                <a:cxn ang="0">
                  <a:pos x="280" y="619"/>
                </a:cxn>
                <a:cxn ang="0">
                  <a:pos x="356" y="494"/>
                </a:cxn>
                <a:cxn ang="0">
                  <a:pos x="428" y="460"/>
                </a:cxn>
                <a:cxn ang="0">
                  <a:pos x="342" y="369"/>
                </a:cxn>
                <a:cxn ang="0">
                  <a:pos x="456" y="253"/>
                </a:cxn>
                <a:cxn ang="0">
                  <a:pos x="327" y="114"/>
                </a:cxn>
                <a:cxn ang="0">
                  <a:pos x="145" y="9"/>
                </a:cxn>
                <a:cxn ang="0">
                  <a:pos x="59" y="0"/>
                </a:cxn>
                <a:cxn ang="0">
                  <a:pos x="59" y="0"/>
                </a:cxn>
              </a:cxnLst>
              <a:rect l="0" t="0" r="r" b="b"/>
              <a:pathLst>
                <a:path w="456" h="983">
                  <a:moveTo>
                    <a:pt x="59" y="0"/>
                  </a:moveTo>
                  <a:lnTo>
                    <a:pt x="0" y="95"/>
                  </a:lnTo>
                  <a:lnTo>
                    <a:pt x="0" y="182"/>
                  </a:lnTo>
                  <a:lnTo>
                    <a:pt x="202" y="277"/>
                  </a:lnTo>
                  <a:lnTo>
                    <a:pt x="91" y="435"/>
                  </a:lnTo>
                  <a:lnTo>
                    <a:pt x="59" y="580"/>
                  </a:lnTo>
                  <a:lnTo>
                    <a:pt x="207" y="570"/>
                  </a:lnTo>
                  <a:lnTo>
                    <a:pt x="164" y="677"/>
                  </a:lnTo>
                  <a:lnTo>
                    <a:pt x="183" y="983"/>
                  </a:lnTo>
                  <a:lnTo>
                    <a:pt x="289" y="884"/>
                  </a:lnTo>
                  <a:lnTo>
                    <a:pt x="390" y="715"/>
                  </a:lnTo>
                  <a:lnTo>
                    <a:pt x="409" y="633"/>
                  </a:lnTo>
                  <a:lnTo>
                    <a:pt x="261" y="749"/>
                  </a:lnTo>
                  <a:lnTo>
                    <a:pt x="280" y="619"/>
                  </a:lnTo>
                  <a:lnTo>
                    <a:pt x="356" y="494"/>
                  </a:lnTo>
                  <a:lnTo>
                    <a:pt x="428" y="460"/>
                  </a:lnTo>
                  <a:lnTo>
                    <a:pt x="342" y="369"/>
                  </a:lnTo>
                  <a:lnTo>
                    <a:pt x="456" y="253"/>
                  </a:lnTo>
                  <a:lnTo>
                    <a:pt x="327" y="114"/>
                  </a:lnTo>
                  <a:lnTo>
                    <a:pt x="145" y="9"/>
                  </a:lnTo>
                  <a:lnTo>
                    <a:pt x="59" y="0"/>
                  </a:lnTo>
                  <a:lnTo>
                    <a:pt x="59"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1" name="Freeform 31"/>
            <p:cNvSpPr>
              <a:spLocks/>
            </p:cNvSpPr>
            <p:nvPr/>
          </p:nvSpPr>
          <p:spPr bwMode="auto">
            <a:xfrm>
              <a:off x="2364" y="2692"/>
              <a:ext cx="86" cy="179"/>
            </a:xfrm>
            <a:custGeom>
              <a:avLst/>
              <a:gdLst/>
              <a:ahLst/>
              <a:cxnLst>
                <a:cxn ang="0">
                  <a:pos x="173" y="0"/>
                </a:cxn>
                <a:cxn ang="0">
                  <a:pos x="82" y="141"/>
                </a:cxn>
                <a:cxn ang="0">
                  <a:pos x="0" y="356"/>
                </a:cxn>
                <a:cxn ang="0">
                  <a:pos x="87" y="230"/>
                </a:cxn>
                <a:cxn ang="0">
                  <a:pos x="129" y="126"/>
                </a:cxn>
                <a:cxn ang="0">
                  <a:pos x="173" y="0"/>
                </a:cxn>
                <a:cxn ang="0">
                  <a:pos x="173" y="0"/>
                </a:cxn>
              </a:cxnLst>
              <a:rect l="0" t="0" r="r" b="b"/>
              <a:pathLst>
                <a:path w="173" h="356">
                  <a:moveTo>
                    <a:pt x="173" y="0"/>
                  </a:moveTo>
                  <a:lnTo>
                    <a:pt x="82" y="141"/>
                  </a:lnTo>
                  <a:lnTo>
                    <a:pt x="0" y="356"/>
                  </a:lnTo>
                  <a:lnTo>
                    <a:pt x="87" y="230"/>
                  </a:lnTo>
                  <a:lnTo>
                    <a:pt x="129" y="126"/>
                  </a:lnTo>
                  <a:lnTo>
                    <a:pt x="173" y="0"/>
                  </a:lnTo>
                  <a:lnTo>
                    <a:pt x="173"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2" name="Freeform 32"/>
            <p:cNvSpPr>
              <a:spLocks/>
            </p:cNvSpPr>
            <p:nvPr/>
          </p:nvSpPr>
          <p:spPr bwMode="auto">
            <a:xfrm>
              <a:off x="2426" y="2635"/>
              <a:ext cx="152" cy="303"/>
            </a:xfrm>
            <a:custGeom>
              <a:avLst/>
              <a:gdLst/>
              <a:ahLst/>
              <a:cxnLst>
                <a:cxn ang="0">
                  <a:pos x="152" y="52"/>
                </a:cxn>
                <a:cxn ang="0">
                  <a:pos x="114" y="283"/>
                </a:cxn>
                <a:cxn ang="0">
                  <a:pos x="51" y="447"/>
                </a:cxn>
                <a:cxn ang="0">
                  <a:pos x="0" y="580"/>
                </a:cxn>
                <a:cxn ang="0">
                  <a:pos x="138" y="605"/>
                </a:cxn>
                <a:cxn ang="0">
                  <a:pos x="233" y="567"/>
                </a:cxn>
                <a:cxn ang="0">
                  <a:pos x="306" y="529"/>
                </a:cxn>
                <a:cxn ang="0">
                  <a:pos x="239" y="451"/>
                </a:cxn>
                <a:cxn ang="0">
                  <a:pos x="220" y="221"/>
                </a:cxn>
                <a:cxn ang="0">
                  <a:pos x="199" y="105"/>
                </a:cxn>
                <a:cxn ang="0">
                  <a:pos x="171" y="0"/>
                </a:cxn>
                <a:cxn ang="0">
                  <a:pos x="152" y="52"/>
                </a:cxn>
                <a:cxn ang="0">
                  <a:pos x="152" y="52"/>
                </a:cxn>
              </a:cxnLst>
              <a:rect l="0" t="0" r="r" b="b"/>
              <a:pathLst>
                <a:path w="306" h="605">
                  <a:moveTo>
                    <a:pt x="152" y="52"/>
                  </a:moveTo>
                  <a:lnTo>
                    <a:pt x="114" y="283"/>
                  </a:lnTo>
                  <a:lnTo>
                    <a:pt x="51" y="447"/>
                  </a:lnTo>
                  <a:lnTo>
                    <a:pt x="0" y="580"/>
                  </a:lnTo>
                  <a:lnTo>
                    <a:pt x="138" y="605"/>
                  </a:lnTo>
                  <a:lnTo>
                    <a:pt x="233" y="567"/>
                  </a:lnTo>
                  <a:lnTo>
                    <a:pt x="306" y="529"/>
                  </a:lnTo>
                  <a:lnTo>
                    <a:pt x="239" y="451"/>
                  </a:lnTo>
                  <a:lnTo>
                    <a:pt x="220" y="221"/>
                  </a:lnTo>
                  <a:lnTo>
                    <a:pt x="199" y="105"/>
                  </a:lnTo>
                  <a:lnTo>
                    <a:pt x="171" y="0"/>
                  </a:lnTo>
                  <a:lnTo>
                    <a:pt x="152" y="52"/>
                  </a:lnTo>
                  <a:lnTo>
                    <a:pt x="152" y="52"/>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3" name="Freeform 33"/>
            <p:cNvSpPr>
              <a:spLocks/>
            </p:cNvSpPr>
            <p:nvPr/>
          </p:nvSpPr>
          <p:spPr bwMode="auto">
            <a:xfrm>
              <a:off x="2590" y="2703"/>
              <a:ext cx="25" cy="74"/>
            </a:xfrm>
            <a:custGeom>
              <a:avLst/>
              <a:gdLst/>
              <a:ahLst/>
              <a:cxnLst>
                <a:cxn ang="0">
                  <a:pos x="0" y="0"/>
                </a:cxn>
                <a:cxn ang="0">
                  <a:pos x="29" y="150"/>
                </a:cxn>
                <a:cxn ang="0">
                  <a:pos x="48" y="82"/>
                </a:cxn>
                <a:cxn ang="0">
                  <a:pos x="38" y="25"/>
                </a:cxn>
                <a:cxn ang="0">
                  <a:pos x="0" y="0"/>
                </a:cxn>
                <a:cxn ang="0">
                  <a:pos x="0" y="0"/>
                </a:cxn>
              </a:cxnLst>
              <a:rect l="0" t="0" r="r" b="b"/>
              <a:pathLst>
                <a:path w="48" h="150">
                  <a:moveTo>
                    <a:pt x="0" y="0"/>
                  </a:moveTo>
                  <a:lnTo>
                    <a:pt x="29" y="150"/>
                  </a:lnTo>
                  <a:lnTo>
                    <a:pt x="48" y="82"/>
                  </a:lnTo>
                  <a:lnTo>
                    <a:pt x="38" y="25"/>
                  </a:lnTo>
                  <a:lnTo>
                    <a:pt x="0" y="0"/>
                  </a:lnTo>
                  <a:lnTo>
                    <a:pt x="0"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4" name="Freeform 34"/>
            <p:cNvSpPr>
              <a:spLocks/>
            </p:cNvSpPr>
            <p:nvPr/>
          </p:nvSpPr>
          <p:spPr bwMode="auto">
            <a:xfrm>
              <a:off x="2621" y="2723"/>
              <a:ext cx="344" cy="215"/>
            </a:xfrm>
            <a:custGeom>
              <a:avLst/>
              <a:gdLst/>
              <a:ahLst/>
              <a:cxnLst>
                <a:cxn ang="0">
                  <a:pos x="110" y="0"/>
                </a:cxn>
                <a:cxn ang="0">
                  <a:pos x="293" y="38"/>
                </a:cxn>
                <a:cxn ang="0">
                  <a:pos x="403" y="48"/>
                </a:cxn>
                <a:cxn ang="0">
                  <a:pos x="528" y="38"/>
                </a:cxn>
                <a:cxn ang="0">
                  <a:pos x="644" y="120"/>
                </a:cxn>
                <a:cxn ang="0">
                  <a:pos x="692" y="274"/>
                </a:cxn>
                <a:cxn ang="0">
                  <a:pos x="466" y="287"/>
                </a:cxn>
                <a:cxn ang="0">
                  <a:pos x="274" y="365"/>
                </a:cxn>
                <a:cxn ang="0">
                  <a:pos x="44" y="432"/>
                </a:cxn>
                <a:cxn ang="0">
                  <a:pos x="183" y="325"/>
                </a:cxn>
                <a:cxn ang="0">
                  <a:pos x="298" y="259"/>
                </a:cxn>
                <a:cxn ang="0">
                  <a:pos x="126" y="283"/>
                </a:cxn>
                <a:cxn ang="0">
                  <a:pos x="0" y="321"/>
                </a:cxn>
                <a:cxn ang="0">
                  <a:pos x="15" y="225"/>
                </a:cxn>
                <a:cxn ang="0">
                  <a:pos x="59" y="101"/>
                </a:cxn>
                <a:cxn ang="0">
                  <a:pos x="110" y="0"/>
                </a:cxn>
                <a:cxn ang="0">
                  <a:pos x="110" y="0"/>
                </a:cxn>
              </a:cxnLst>
              <a:rect l="0" t="0" r="r" b="b"/>
              <a:pathLst>
                <a:path w="692" h="432">
                  <a:moveTo>
                    <a:pt x="110" y="0"/>
                  </a:moveTo>
                  <a:lnTo>
                    <a:pt x="293" y="38"/>
                  </a:lnTo>
                  <a:lnTo>
                    <a:pt x="403" y="48"/>
                  </a:lnTo>
                  <a:lnTo>
                    <a:pt x="528" y="38"/>
                  </a:lnTo>
                  <a:lnTo>
                    <a:pt x="644" y="120"/>
                  </a:lnTo>
                  <a:lnTo>
                    <a:pt x="692" y="274"/>
                  </a:lnTo>
                  <a:lnTo>
                    <a:pt x="466" y="287"/>
                  </a:lnTo>
                  <a:lnTo>
                    <a:pt x="274" y="365"/>
                  </a:lnTo>
                  <a:lnTo>
                    <a:pt x="44" y="432"/>
                  </a:lnTo>
                  <a:lnTo>
                    <a:pt x="183" y="325"/>
                  </a:lnTo>
                  <a:lnTo>
                    <a:pt x="298" y="259"/>
                  </a:lnTo>
                  <a:lnTo>
                    <a:pt x="126" y="283"/>
                  </a:lnTo>
                  <a:lnTo>
                    <a:pt x="0" y="321"/>
                  </a:lnTo>
                  <a:lnTo>
                    <a:pt x="15" y="225"/>
                  </a:lnTo>
                  <a:lnTo>
                    <a:pt x="59" y="101"/>
                  </a:lnTo>
                  <a:lnTo>
                    <a:pt x="110" y="0"/>
                  </a:lnTo>
                  <a:lnTo>
                    <a:pt x="110"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5" name="Freeform 35"/>
            <p:cNvSpPr>
              <a:spLocks/>
            </p:cNvSpPr>
            <p:nvPr/>
          </p:nvSpPr>
          <p:spPr bwMode="auto">
            <a:xfrm>
              <a:off x="3002" y="2512"/>
              <a:ext cx="467" cy="258"/>
            </a:xfrm>
            <a:custGeom>
              <a:avLst/>
              <a:gdLst/>
              <a:ahLst/>
              <a:cxnLst>
                <a:cxn ang="0">
                  <a:pos x="0" y="19"/>
                </a:cxn>
                <a:cxn ang="0">
                  <a:pos x="133" y="211"/>
                </a:cxn>
                <a:cxn ang="0">
                  <a:pos x="202" y="424"/>
                </a:cxn>
                <a:cxn ang="0">
                  <a:pos x="331" y="415"/>
                </a:cxn>
                <a:cxn ang="0">
                  <a:pos x="527" y="434"/>
                </a:cxn>
                <a:cxn ang="0">
                  <a:pos x="787" y="519"/>
                </a:cxn>
                <a:cxn ang="0">
                  <a:pos x="618" y="356"/>
                </a:cxn>
                <a:cxn ang="0">
                  <a:pos x="555" y="274"/>
                </a:cxn>
                <a:cxn ang="0">
                  <a:pos x="479" y="126"/>
                </a:cxn>
                <a:cxn ang="0">
                  <a:pos x="584" y="160"/>
                </a:cxn>
                <a:cxn ang="0">
                  <a:pos x="709" y="221"/>
                </a:cxn>
                <a:cxn ang="0">
                  <a:pos x="589" y="107"/>
                </a:cxn>
                <a:cxn ang="0">
                  <a:pos x="546" y="63"/>
                </a:cxn>
                <a:cxn ang="0">
                  <a:pos x="652" y="78"/>
                </a:cxn>
                <a:cxn ang="0">
                  <a:pos x="800" y="151"/>
                </a:cxn>
                <a:cxn ang="0">
                  <a:pos x="743" y="69"/>
                </a:cxn>
                <a:cxn ang="0">
                  <a:pos x="935" y="116"/>
                </a:cxn>
                <a:cxn ang="0">
                  <a:pos x="815" y="48"/>
                </a:cxn>
                <a:cxn ang="0">
                  <a:pos x="690" y="29"/>
                </a:cxn>
                <a:cxn ang="0">
                  <a:pos x="494" y="0"/>
                </a:cxn>
                <a:cxn ang="0">
                  <a:pos x="363" y="6"/>
                </a:cxn>
                <a:cxn ang="0">
                  <a:pos x="183" y="16"/>
                </a:cxn>
                <a:cxn ang="0">
                  <a:pos x="0" y="19"/>
                </a:cxn>
                <a:cxn ang="0">
                  <a:pos x="0" y="19"/>
                </a:cxn>
              </a:cxnLst>
              <a:rect l="0" t="0" r="r" b="b"/>
              <a:pathLst>
                <a:path w="935" h="519">
                  <a:moveTo>
                    <a:pt x="0" y="19"/>
                  </a:moveTo>
                  <a:lnTo>
                    <a:pt x="133" y="211"/>
                  </a:lnTo>
                  <a:lnTo>
                    <a:pt x="202" y="424"/>
                  </a:lnTo>
                  <a:lnTo>
                    <a:pt x="331" y="415"/>
                  </a:lnTo>
                  <a:lnTo>
                    <a:pt x="527" y="434"/>
                  </a:lnTo>
                  <a:lnTo>
                    <a:pt x="787" y="519"/>
                  </a:lnTo>
                  <a:lnTo>
                    <a:pt x="618" y="356"/>
                  </a:lnTo>
                  <a:lnTo>
                    <a:pt x="555" y="274"/>
                  </a:lnTo>
                  <a:lnTo>
                    <a:pt x="479" y="126"/>
                  </a:lnTo>
                  <a:lnTo>
                    <a:pt x="584" y="160"/>
                  </a:lnTo>
                  <a:lnTo>
                    <a:pt x="709" y="221"/>
                  </a:lnTo>
                  <a:lnTo>
                    <a:pt x="589" y="107"/>
                  </a:lnTo>
                  <a:lnTo>
                    <a:pt x="546" y="63"/>
                  </a:lnTo>
                  <a:lnTo>
                    <a:pt x="652" y="78"/>
                  </a:lnTo>
                  <a:lnTo>
                    <a:pt x="800" y="151"/>
                  </a:lnTo>
                  <a:lnTo>
                    <a:pt x="743" y="69"/>
                  </a:lnTo>
                  <a:lnTo>
                    <a:pt x="935" y="116"/>
                  </a:lnTo>
                  <a:lnTo>
                    <a:pt x="815" y="48"/>
                  </a:lnTo>
                  <a:lnTo>
                    <a:pt x="690" y="29"/>
                  </a:lnTo>
                  <a:lnTo>
                    <a:pt x="494" y="0"/>
                  </a:lnTo>
                  <a:lnTo>
                    <a:pt x="363" y="6"/>
                  </a:lnTo>
                  <a:lnTo>
                    <a:pt x="183" y="16"/>
                  </a:lnTo>
                  <a:lnTo>
                    <a:pt x="0" y="19"/>
                  </a:lnTo>
                  <a:lnTo>
                    <a:pt x="0" y="19"/>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6" name="Freeform 36"/>
            <p:cNvSpPr>
              <a:spLocks/>
            </p:cNvSpPr>
            <p:nvPr/>
          </p:nvSpPr>
          <p:spPr bwMode="auto">
            <a:xfrm>
              <a:off x="3440" y="2641"/>
              <a:ext cx="55" cy="127"/>
            </a:xfrm>
            <a:custGeom>
              <a:avLst/>
              <a:gdLst/>
              <a:ahLst/>
              <a:cxnLst>
                <a:cxn ang="0">
                  <a:pos x="0" y="0"/>
                </a:cxn>
                <a:cxn ang="0">
                  <a:pos x="19" y="101"/>
                </a:cxn>
                <a:cxn ang="0">
                  <a:pos x="111" y="254"/>
                </a:cxn>
                <a:cxn ang="0">
                  <a:pos x="77" y="123"/>
                </a:cxn>
                <a:cxn ang="0">
                  <a:pos x="54" y="51"/>
                </a:cxn>
                <a:cxn ang="0">
                  <a:pos x="0" y="0"/>
                </a:cxn>
                <a:cxn ang="0">
                  <a:pos x="0" y="0"/>
                </a:cxn>
              </a:cxnLst>
              <a:rect l="0" t="0" r="r" b="b"/>
              <a:pathLst>
                <a:path w="111" h="254">
                  <a:moveTo>
                    <a:pt x="0" y="0"/>
                  </a:moveTo>
                  <a:lnTo>
                    <a:pt x="19" y="101"/>
                  </a:lnTo>
                  <a:lnTo>
                    <a:pt x="111" y="254"/>
                  </a:lnTo>
                  <a:lnTo>
                    <a:pt x="77" y="123"/>
                  </a:lnTo>
                  <a:lnTo>
                    <a:pt x="54" y="51"/>
                  </a:lnTo>
                  <a:lnTo>
                    <a:pt x="0" y="0"/>
                  </a:lnTo>
                  <a:lnTo>
                    <a:pt x="0"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7" name="Freeform 37"/>
            <p:cNvSpPr>
              <a:spLocks/>
            </p:cNvSpPr>
            <p:nvPr/>
          </p:nvSpPr>
          <p:spPr bwMode="auto">
            <a:xfrm>
              <a:off x="3466" y="2509"/>
              <a:ext cx="198" cy="99"/>
            </a:xfrm>
            <a:custGeom>
              <a:avLst/>
              <a:gdLst/>
              <a:ahLst/>
              <a:cxnLst>
                <a:cxn ang="0">
                  <a:pos x="0" y="0"/>
                </a:cxn>
                <a:cxn ang="0">
                  <a:pos x="169" y="0"/>
                </a:cxn>
                <a:cxn ang="0">
                  <a:pos x="302" y="72"/>
                </a:cxn>
                <a:cxn ang="0">
                  <a:pos x="393" y="195"/>
                </a:cxn>
                <a:cxn ang="0">
                  <a:pos x="250" y="195"/>
                </a:cxn>
                <a:cxn ang="0">
                  <a:pos x="148" y="95"/>
                </a:cxn>
                <a:cxn ang="0">
                  <a:pos x="81" y="41"/>
                </a:cxn>
                <a:cxn ang="0">
                  <a:pos x="0" y="0"/>
                </a:cxn>
                <a:cxn ang="0">
                  <a:pos x="0" y="0"/>
                </a:cxn>
              </a:cxnLst>
              <a:rect l="0" t="0" r="r" b="b"/>
              <a:pathLst>
                <a:path w="393" h="195">
                  <a:moveTo>
                    <a:pt x="0" y="0"/>
                  </a:moveTo>
                  <a:lnTo>
                    <a:pt x="169" y="0"/>
                  </a:lnTo>
                  <a:lnTo>
                    <a:pt x="302" y="72"/>
                  </a:lnTo>
                  <a:lnTo>
                    <a:pt x="393" y="195"/>
                  </a:lnTo>
                  <a:lnTo>
                    <a:pt x="250" y="195"/>
                  </a:lnTo>
                  <a:lnTo>
                    <a:pt x="148" y="95"/>
                  </a:lnTo>
                  <a:lnTo>
                    <a:pt x="81" y="41"/>
                  </a:lnTo>
                  <a:lnTo>
                    <a:pt x="0" y="0"/>
                  </a:lnTo>
                  <a:lnTo>
                    <a:pt x="0"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8" name="Freeform 38"/>
            <p:cNvSpPr>
              <a:spLocks/>
            </p:cNvSpPr>
            <p:nvPr/>
          </p:nvSpPr>
          <p:spPr bwMode="auto">
            <a:xfrm>
              <a:off x="3389" y="2305"/>
              <a:ext cx="88" cy="76"/>
            </a:xfrm>
            <a:custGeom>
              <a:avLst/>
              <a:gdLst/>
              <a:ahLst/>
              <a:cxnLst>
                <a:cxn ang="0">
                  <a:pos x="57" y="0"/>
                </a:cxn>
                <a:cxn ang="0">
                  <a:pos x="9" y="28"/>
                </a:cxn>
                <a:cxn ang="0">
                  <a:pos x="0" y="91"/>
                </a:cxn>
                <a:cxn ang="0">
                  <a:pos x="47" y="95"/>
                </a:cxn>
                <a:cxn ang="0">
                  <a:pos x="47" y="154"/>
                </a:cxn>
                <a:cxn ang="0">
                  <a:pos x="177" y="139"/>
                </a:cxn>
                <a:cxn ang="0">
                  <a:pos x="173" y="106"/>
                </a:cxn>
                <a:cxn ang="0">
                  <a:pos x="100" y="76"/>
                </a:cxn>
                <a:cxn ang="0">
                  <a:pos x="95" y="28"/>
                </a:cxn>
                <a:cxn ang="0">
                  <a:pos x="57" y="0"/>
                </a:cxn>
                <a:cxn ang="0">
                  <a:pos x="57" y="0"/>
                </a:cxn>
              </a:cxnLst>
              <a:rect l="0" t="0" r="r" b="b"/>
              <a:pathLst>
                <a:path w="177" h="154">
                  <a:moveTo>
                    <a:pt x="57" y="0"/>
                  </a:moveTo>
                  <a:lnTo>
                    <a:pt x="9" y="28"/>
                  </a:lnTo>
                  <a:lnTo>
                    <a:pt x="0" y="91"/>
                  </a:lnTo>
                  <a:lnTo>
                    <a:pt x="47" y="95"/>
                  </a:lnTo>
                  <a:lnTo>
                    <a:pt x="47" y="154"/>
                  </a:lnTo>
                  <a:lnTo>
                    <a:pt x="177" y="139"/>
                  </a:lnTo>
                  <a:lnTo>
                    <a:pt x="173" y="106"/>
                  </a:lnTo>
                  <a:lnTo>
                    <a:pt x="100" y="76"/>
                  </a:lnTo>
                  <a:lnTo>
                    <a:pt x="95" y="28"/>
                  </a:lnTo>
                  <a:lnTo>
                    <a:pt x="57" y="0"/>
                  </a:lnTo>
                  <a:lnTo>
                    <a:pt x="57"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79" name="Freeform 39"/>
            <p:cNvSpPr>
              <a:spLocks/>
            </p:cNvSpPr>
            <p:nvPr/>
          </p:nvSpPr>
          <p:spPr bwMode="auto">
            <a:xfrm>
              <a:off x="3454" y="2380"/>
              <a:ext cx="93" cy="60"/>
            </a:xfrm>
            <a:custGeom>
              <a:avLst/>
              <a:gdLst/>
              <a:ahLst/>
              <a:cxnLst>
                <a:cxn ang="0">
                  <a:pos x="139" y="0"/>
                </a:cxn>
                <a:cxn ang="0">
                  <a:pos x="53" y="0"/>
                </a:cxn>
                <a:cxn ang="0">
                  <a:pos x="0" y="120"/>
                </a:cxn>
                <a:cxn ang="0">
                  <a:pos x="144" y="57"/>
                </a:cxn>
                <a:cxn ang="0">
                  <a:pos x="188" y="47"/>
                </a:cxn>
                <a:cxn ang="0">
                  <a:pos x="177" y="19"/>
                </a:cxn>
                <a:cxn ang="0">
                  <a:pos x="139" y="0"/>
                </a:cxn>
                <a:cxn ang="0">
                  <a:pos x="139" y="0"/>
                </a:cxn>
              </a:cxnLst>
              <a:rect l="0" t="0" r="r" b="b"/>
              <a:pathLst>
                <a:path w="188" h="120">
                  <a:moveTo>
                    <a:pt x="139" y="0"/>
                  </a:moveTo>
                  <a:lnTo>
                    <a:pt x="53" y="0"/>
                  </a:lnTo>
                  <a:lnTo>
                    <a:pt x="0" y="120"/>
                  </a:lnTo>
                  <a:lnTo>
                    <a:pt x="144" y="57"/>
                  </a:lnTo>
                  <a:lnTo>
                    <a:pt x="188" y="47"/>
                  </a:lnTo>
                  <a:lnTo>
                    <a:pt x="177" y="19"/>
                  </a:lnTo>
                  <a:lnTo>
                    <a:pt x="139" y="0"/>
                  </a:lnTo>
                  <a:lnTo>
                    <a:pt x="139"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0" name="Freeform 40"/>
            <p:cNvSpPr>
              <a:spLocks/>
            </p:cNvSpPr>
            <p:nvPr/>
          </p:nvSpPr>
          <p:spPr bwMode="auto">
            <a:xfrm>
              <a:off x="3367" y="2228"/>
              <a:ext cx="37" cy="57"/>
            </a:xfrm>
            <a:custGeom>
              <a:avLst/>
              <a:gdLst/>
              <a:ahLst/>
              <a:cxnLst>
                <a:cxn ang="0">
                  <a:pos x="59" y="0"/>
                </a:cxn>
                <a:cxn ang="0">
                  <a:pos x="0" y="57"/>
                </a:cxn>
                <a:cxn ang="0">
                  <a:pos x="10" y="101"/>
                </a:cxn>
                <a:cxn ang="0">
                  <a:pos x="53" y="110"/>
                </a:cxn>
                <a:cxn ang="0">
                  <a:pos x="78" y="34"/>
                </a:cxn>
                <a:cxn ang="0">
                  <a:pos x="59" y="0"/>
                </a:cxn>
                <a:cxn ang="0">
                  <a:pos x="59" y="0"/>
                </a:cxn>
              </a:cxnLst>
              <a:rect l="0" t="0" r="r" b="b"/>
              <a:pathLst>
                <a:path w="78" h="110">
                  <a:moveTo>
                    <a:pt x="59" y="0"/>
                  </a:moveTo>
                  <a:lnTo>
                    <a:pt x="0" y="57"/>
                  </a:lnTo>
                  <a:lnTo>
                    <a:pt x="10" y="101"/>
                  </a:lnTo>
                  <a:lnTo>
                    <a:pt x="53" y="110"/>
                  </a:lnTo>
                  <a:lnTo>
                    <a:pt x="78" y="34"/>
                  </a:lnTo>
                  <a:lnTo>
                    <a:pt x="59" y="0"/>
                  </a:lnTo>
                  <a:lnTo>
                    <a:pt x="59"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1" name="Freeform 41"/>
            <p:cNvSpPr>
              <a:spLocks/>
            </p:cNvSpPr>
            <p:nvPr/>
          </p:nvSpPr>
          <p:spPr bwMode="auto">
            <a:xfrm>
              <a:off x="2129" y="1922"/>
              <a:ext cx="280" cy="130"/>
            </a:xfrm>
            <a:custGeom>
              <a:avLst/>
              <a:gdLst/>
              <a:ahLst/>
              <a:cxnLst>
                <a:cxn ang="0">
                  <a:pos x="489" y="0"/>
                </a:cxn>
                <a:cxn ang="0">
                  <a:pos x="561" y="106"/>
                </a:cxn>
                <a:cxn ang="0">
                  <a:pos x="561" y="220"/>
                </a:cxn>
                <a:cxn ang="0">
                  <a:pos x="356" y="144"/>
                </a:cxn>
                <a:cxn ang="0">
                  <a:pos x="384" y="258"/>
                </a:cxn>
                <a:cxn ang="0">
                  <a:pos x="164" y="129"/>
                </a:cxn>
                <a:cxn ang="0">
                  <a:pos x="0" y="119"/>
                </a:cxn>
                <a:cxn ang="0">
                  <a:pos x="149" y="53"/>
                </a:cxn>
                <a:cxn ang="0">
                  <a:pos x="306" y="9"/>
                </a:cxn>
                <a:cxn ang="0">
                  <a:pos x="413" y="5"/>
                </a:cxn>
                <a:cxn ang="0">
                  <a:pos x="489" y="0"/>
                </a:cxn>
                <a:cxn ang="0">
                  <a:pos x="489" y="0"/>
                </a:cxn>
              </a:cxnLst>
              <a:rect l="0" t="0" r="r" b="b"/>
              <a:pathLst>
                <a:path w="561" h="258">
                  <a:moveTo>
                    <a:pt x="489" y="0"/>
                  </a:moveTo>
                  <a:lnTo>
                    <a:pt x="561" y="106"/>
                  </a:lnTo>
                  <a:lnTo>
                    <a:pt x="561" y="220"/>
                  </a:lnTo>
                  <a:lnTo>
                    <a:pt x="356" y="144"/>
                  </a:lnTo>
                  <a:lnTo>
                    <a:pt x="384" y="258"/>
                  </a:lnTo>
                  <a:lnTo>
                    <a:pt x="164" y="129"/>
                  </a:lnTo>
                  <a:lnTo>
                    <a:pt x="0" y="119"/>
                  </a:lnTo>
                  <a:lnTo>
                    <a:pt x="149" y="53"/>
                  </a:lnTo>
                  <a:lnTo>
                    <a:pt x="306" y="9"/>
                  </a:lnTo>
                  <a:lnTo>
                    <a:pt x="413" y="5"/>
                  </a:lnTo>
                  <a:lnTo>
                    <a:pt x="489" y="0"/>
                  </a:lnTo>
                  <a:lnTo>
                    <a:pt x="489"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2" name="Freeform 42"/>
            <p:cNvSpPr>
              <a:spLocks/>
            </p:cNvSpPr>
            <p:nvPr/>
          </p:nvSpPr>
          <p:spPr bwMode="auto">
            <a:xfrm>
              <a:off x="2911" y="1922"/>
              <a:ext cx="300" cy="133"/>
            </a:xfrm>
            <a:custGeom>
              <a:avLst/>
              <a:gdLst/>
              <a:ahLst/>
              <a:cxnLst>
                <a:cxn ang="0">
                  <a:pos x="0" y="0"/>
                </a:cxn>
                <a:cxn ang="0">
                  <a:pos x="123" y="106"/>
                </a:cxn>
                <a:cxn ang="0">
                  <a:pos x="454" y="264"/>
                </a:cxn>
                <a:cxn ang="0">
                  <a:pos x="412" y="192"/>
                </a:cxn>
                <a:cxn ang="0">
                  <a:pos x="598" y="188"/>
                </a:cxn>
                <a:cxn ang="0">
                  <a:pos x="454" y="129"/>
                </a:cxn>
                <a:cxn ang="0">
                  <a:pos x="277" y="97"/>
                </a:cxn>
                <a:cxn ang="0">
                  <a:pos x="114" y="66"/>
                </a:cxn>
                <a:cxn ang="0">
                  <a:pos x="0" y="0"/>
                </a:cxn>
                <a:cxn ang="0">
                  <a:pos x="0" y="0"/>
                </a:cxn>
              </a:cxnLst>
              <a:rect l="0" t="0" r="r" b="b"/>
              <a:pathLst>
                <a:path w="598" h="264">
                  <a:moveTo>
                    <a:pt x="0" y="0"/>
                  </a:moveTo>
                  <a:lnTo>
                    <a:pt x="123" y="106"/>
                  </a:lnTo>
                  <a:lnTo>
                    <a:pt x="454" y="264"/>
                  </a:lnTo>
                  <a:lnTo>
                    <a:pt x="412" y="192"/>
                  </a:lnTo>
                  <a:lnTo>
                    <a:pt x="598" y="188"/>
                  </a:lnTo>
                  <a:lnTo>
                    <a:pt x="454" y="129"/>
                  </a:lnTo>
                  <a:lnTo>
                    <a:pt x="277" y="97"/>
                  </a:lnTo>
                  <a:lnTo>
                    <a:pt x="114" y="66"/>
                  </a:lnTo>
                  <a:lnTo>
                    <a:pt x="0" y="0"/>
                  </a:lnTo>
                  <a:lnTo>
                    <a:pt x="0" y="0"/>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3" name="Freeform 43"/>
            <p:cNvSpPr>
              <a:spLocks/>
            </p:cNvSpPr>
            <p:nvPr/>
          </p:nvSpPr>
          <p:spPr bwMode="auto">
            <a:xfrm>
              <a:off x="2523" y="3085"/>
              <a:ext cx="339" cy="119"/>
            </a:xfrm>
            <a:custGeom>
              <a:avLst/>
              <a:gdLst/>
              <a:ahLst/>
              <a:cxnLst>
                <a:cxn ang="0">
                  <a:pos x="0" y="48"/>
                </a:cxn>
                <a:cxn ang="0">
                  <a:pos x="57" y="240"/>
                </a:cxn>
                <a:cxn ang="0">
                  <a:pos x="337" y="240"/>
                </a:cxn>
                <a:cxn ang="0">
                  <a:pos x="341" y="164"/>
                </a:cxn>
                <a:cxn ang="0">
                  <a:pos x="388" y="57"/>
                </a:cxn>
                <a:cxn ang="0">
                  <a:pos x="479" y="44"/>
                </a:cxn>
                <a:cxn ang="0">
                  <a:pos x="599" y="120"/>
                </a:cxn>
                <a:cxn ang="0">
                  <a:pos x="677" y="0"/>
                </a:cxn>
                <a:cxn ang="0">
                  <a:pos x="35" y="29"/>
                </a:cxn>
                <a:cxn ang="0">
                  <a:pos x="0" y="48"/>
                </a:cxn>
                <a:cxn ang="0">
                  <a:pos x="0" y="48"/>
                </a:cxn>
              </a:cxnLst>
              <a:rect l="0" t="0" r="r" b="b"/>
              <a:pathLst>
                <a:path w="677" h="240">
                  <a:moveTo>
                    <a:pt x="0" y="48"/>
                  </a:moveTo>
                  <a:lnTo>
                    <a:pt x="57" y="240"/>
                  </a:lnTo>
                  <a:lnTo>
                    <a:pt x="337" y="240"/>
                  </a:lnTo>
                  <a:lnTo>
                    <a:pt x="341" y="164"/>
                  </a:lnTo>
                  <a:lnTo>
                    <a:pt x="388" y="57"/>
                  </a:lnTo>
                  <a:lnTo>
                    <a:pt x="479" y="44"/>
                  </a:lnTo>
                  <a:lnTo>
                    <a:pt x="599" y="120"/>
                  </a:lnTo>
                  <a:lnTo>
                    <a:pt x="677" y="0"/>
                  </a:lnTo>
                  <a:lnTo>
                    <a:pt x="35" y="29"/>
                  </a:lnTo>
                  <a:lnTo>
                    <a:pt x="0" y="48"/>
                  </a:lnTo>
                  <a:lnTo>
                    <a:pt x="0" y="48"/>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4" name="Freeform 44"/>
            <p:cNvSpPr>
              <a:spLocks/>
            </p:cNvSpPr>
            <p:nvPr/>
          </p:nvSpPr>
          <p:spPr bwMode="auto">
            <a:xfrm>
              <a:off x="2958" y="2998"/>
              <a:ext cx="250" cy="199"/>
            </a:xfrm>
            <a:custGeom>
              <a:avLst/>
              <a:gdLst/>
              <a:ahLst/>
              <a:cxnLst>
                <a:cxn ang="0">
                  <a:pos x="0" y="179"/>
                </a:cxn>
                <a:cxn ang="0">
                  <a:pos x="144" y="120"/>
                </a:cxn>
                <a:cxn ang="0">
                  <a:pos x="230" y="101"/>
                </a:cxn>
                <a:cxn ang="0">
                  <a:pos x="346" y="0"/>
                </a:cxn>
                <a:cxn ang="0">
                  <a:pos x="330" y="198"/>
                </a:cxn>
                <a:cxn ang="0">
                  <a:pos x="384" y="318"/>
                </a:cxn>
                <a:cxn ang="0">
                  <a:pos x="500" y="375"/>
                </a:cxn>
                <a:cxn ang="0">
                  <a:pos x="260" y="400"/>
                </a:cxn>
                <a:cxn ang="0">
                  <a:pos x="38" y="333"/>
                </a:cxn>
                <a:cxn ang="0">
                  <a:pos x="0" y="179"/>
                </a:cxn>
                <a:cxn ang="0">
                  <a:pos x="0" y="179"/>
                </a:cxn>
              </a:cxnLst>
              <a:rect l="0" t="0" r="r" b="b"/>
              <a:pathLst>
                <a:path w="500" h="400">
                  <a:moveTo>
                    <a:pt x="0" y="179"/>
                  </a:moveTo>
                  <a:lnTo>
                    <a:pt x="144" y="120"/>
                  </a:lnTo>
                  <a:lnTo>
                    <a:pt x="230" y="101"/>
                  </a:lnTo>
                  <a:lnTo>
                    <a:pt x="346" y="0"/>
                  </a:lnTo>
                  <a:lnTo>
                    <a:pt x="330" y="198"/>
                  </a:lnTo>
                  <a:lnTo>
                    <a:pt x="384" y="318"/>
                  </a:lnTo>
                  <a:lnTo>
                    <a:pt x="500" y="375"/>
                  </a:lnTo>
                  <a:lnTo>
                    <a:pt x="260" y="400"/>
                  </a:lnTo>
                  <a:lnTo>
                    <a:pt x="38" y="333"/>
                  </a:lnTo>
                  <a:lnTo>
                    <a:pt x="0" y="179"/>
                  </a:lnTo>
                  <a:lnTo>
                    <a:pt x="0" y="179"/>
                  </a:lnTo>
                  <a:close/>
                </a:path>
              </a:pathLst>
            </a:custGeom>
            <a:solidFill>
              <a:srgbClr val="A0A0BA"/>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5" name="Freeform 45"/>
            <p:cNvSpPr>
              <a:spLocks/>
            </p:cNvSpPr>
            <p:nvPr/>
          </p:nvSpPr>
          <p:spPr bwMode="auto">
            <a:xfrm>
              <a:off x="2524" y="1375"/>
              <a:ext cx="157" cy="62"/>
            </a:xfrm>
            <a:custGeom>
              <a:avLst/>
              <a:gdLst/>
              <a:ahLst/>
              <a:cxnLst>
                <a:cxn ang="0">
                  <a:pos x="40" y="116"/>
                </a:cxn>
                <a:cxn ang="0">
                  <a:pos x="112" y="57"/>
                </a:cxn>
                <a:cxn ang="0">
                  <a:pos x="186" y="42"/>
                </a:cxn>
                <a:cxn ang="0">
                  <a:pos x="257" y="53"/>
                </a:cxn>
                <a:cxn ang="0">
                  <a:pos x="316" y="47"/>
                </a:cxn>
                <a:cxn ang="0">
                  <a:pos x="301" y="19"/>
                </a:cxn>
                <a:cxn ang="0">
                  <a:pos x="242" y="0"/>
                </a:cxn>
                <a:cxn ang="0">
                  <a:pos x="164" y="4"/>
                </a:cxn>
                <a:cxn ang="0">
                  <a:pos x="112" y="0"/>
                </a:cxn>
                <a:cxn ang="0">
                  <a:pos x="74" y="11"/>
                </a:cxn>
                <a:cxn ang="0">
                  <a:pos x="33" y="42"/>
                </a:cxn>
                <a:cxn ang="0">
                  <a:pos x="0" y="99"/>
                </a:cxn>
                <a:cxn ang="0">
                  <a:pos x="8" y="123"/>
                </a:cxn>
                <a:cxn ang="0">
                  <a:pos x="40" y="116"/>
                </a:cxn>
                <a:cxn ang="0">
                  <a:pos x="40" y="116"/>
                </a:cxn>
              </a:cxnLst>
              <a:rect l="0" t="0" r="r" b="b"/>
              <a:pathLst>
                <a:path w="316" h="123">
                  <a:moveTo>
                    <a:pt x="40" y="116"/>
                  </a:moveTo>
                  <a:lnTo>
                    <a:pt x="112" y="57"/>
                  </a:lnTo>
                  <a:lnTo>
                    <a:pt x="186" y="42"/>
                  </a:lnTo>
                  <a:lnTo>
                    <a:pt x="257" y="53"/>
                  </a:lnTo>
                  <a:lnTo>
                    <a:pt x="316" y="47"/>
                  </a:lnTo>
                  <a:lnTo>
                    <a:pt x="301" y="19"/>
                  </a:lnTo>
                  <a:lnTo>
                    <a:pt x="242" y="0"/>
                  </a:lnTo>
                  <a:lnTo>
                    <a:pt x="164" y="4"/>
                  </a:lnTo>
                  <a:lnTo>
                    <a:pt x="112" y="0"/>
                  </a:lnTo>
                  <a:lnTo>
                    <a:pt x="74" y="11"/>
                  </a:lnTo>
                  <a:lnTo>
                    <a:pt x="33" y="42"/>
                  </a:lnTo>
                  <a:lnTo>
                    <a:pt x="0" y="99"/>
                  </a:lnTo>
                  <a:lnTo>
                    <a:pt x="8" y="123"/>
                  </a:lnTo>
                  <a:lnTo>
                    <a:pt x="40" y="116"/>
                  </a:lnTo>
                  <a:lnTo>
                    <a:pt x="40" y="116"/>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6" name="Freeform 46"/>
            <p:cNvSpPr>
              <a:spLocks/>
            </p:cNvSpPr>
            <p:nvPr/>
          </p:nvSpPr>
          <p:spPr bwMode="auto">
            <a:xfrm>
              <a:off x="2759" y="1367"/>
              <a:ext cx="108" cy="31"/>
            </a:xfrm>
            <a:custGeom>
              <a:avLst/>
              <a:gdLst/>
              <a:ahLst/>
              <a:cxnLst>
                <a:cxn ang="0">
                  <a:pos x="0" y="55"/>
                </a:cxn>
                <a:cxn ang="0">
                  <a:pos x="47" y="59"/>
                </a:cxn>
                <a:cxn ang="0">
                  <a:pos x="123" y="41"/>
                </a:cxn>
                <a:cxn ang="0">
                  <a:pos x="173" y="45"/>
                </a:cxn>
                <a:cxn ang="0">
                  <a:pos x="214" y="60"/>
                </a:cxn>
                <a:cxn ang="0">
                  <a:pos x="201" y="32"/>
                </a:cxn>
                <a:cxn ang="0">
                  <a:pos x="154" y="9"/>
                </a:cxn>
                <a:cxn ang="0">
                  <a:pos x="118" y="0"/>
                </a:cxn>
                <a:cxn ang="0">
                  <a:pos x="74" y="0"/>
                </a:cxn>
                <a:cxn ang="0">
                  <a:pos x="43" y="17"/>
                </a:cxn>
                <a:cxn ang="0">
                  <a:pos x="13" y="26"/>
                </a:cxn>
                <a:cxn ang="0">
                  <a:pos x="0" y="55"/>
                </a:cxn>
                <a:cxn ang="0">
                  <a:pos x="0" y="55"/>
                </a:cxn>
              </a:cxnLst>
              <a:rect l="0" t="0" r="r" b="b"/>
              <a:pathLst>
                <a:path w="214" h="60">
                  <a:moveTo>
                    <a:pt x="0" y="55"/>
                  </a:moveTo>
                  <a:lnTo>
                    <a:pt x="47" y="59"/>
                  </a:lnTo>
                  <a:lnTo>
                    <a:pt x="123" y="41"/>
                  </a:lnTo>
                  <a:lnTo>
                    <a:pt x="173" y="45"/>
                  </a:lnTo>
                  <a:lnTo>
                    <a:pt x="214" y="60"/>
                  </a:lnTo>
                  <a:lnTo>
                    <a:pt x="201" y="32"/>
                  </a:lnTo>
                  <a:lnTo>
                    <a:pt x="154" y="9"/>
                  </a:lnTo>
                  <a:lnTo>
                    <a:pt x="118" y="0"/>
                  </a:lnTo>
                  <a:lnTo>
                    <a:pt x="74" y="0"/>
                  </a:lnTo>
                  <a:lnTo>
                    <a:pt x="43" y="17"/>
                  </a:lnTo>
                  <a:lnTo>
                    <a:pt x="13" y="26"/>
                  </a:lnTo>
                  <a:lnTo>
                    <a:pt x="0" y="55"/>
                  </a:lnTo>
                  <a:lnTo>
                    <a:pt x="0" y="55"/>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7" name="Freeform 47"/>
            <p:cNvSpPr>
              <a:spLocks/>
            </p:cNvSpPr>
            <p:nvPr/>
          </p:nvSpPr>
          <p:spPr bwMode="auto">
            <a:xfrm>
              <a:off x="2642" y="1392"/>
              <a:ext cx="64" cy="181"/>
            </a:xfrm>
            <a:custGeom>
              <a:avLst/>
              <a:gdLst/>
              <a:ahLst/>
              <a:cxnLst>
                <a:cxn ang="0">
                  <a:pos x="2" y="10"/>
                </a:cxn>
                <a:cxn ang="0">
                  <a:pos x="30" y="38"/>
                </a:cxn>
                <a:cxn ang="0">
                  <a:pos x="38" y="61"/>
                </a:cxn>
                <a:cxn ang="0">
                  <a:pos x="0" y="76"/>
                </a:cxn>
                <a:cxn ang="0">
                  <a:pos x="4" y="103"/>
                </a:cxn>
                <a:cxn ang="0">
                  <a:pos x="36" y="108"/>
                </a:cxn>
                <a:cxn ang="0">
                  <a:pos x="36" y="88"/>
                </a:cxn>
                <a:cxn ang="0">
                  <a:pos x="57" y="82"/>
                </a:cxn>
                <a:cxn ang="0">
                  <a:pos x="63" y="133"/>
                </a:cxn>
                <a:cxn ang="0">
                  <a:pos x="59" y="192"/>
                </a:cxn>
                <a:cxn ang="0">
                  <a:pos x="38" y="253"/>
                </a:cxn>
                <a:cxn ang="0">
                  <a:pos x="13" y="285"/>
                </a:cxn>
                <a:cxn ang="0">
                  <a:pos x="17" y="310"/>
                </a:cxn>
                <a:cxn ang="0">
                  <a:pos x="34" y="289"/>
                </a:cxn>
                <a:cxn ang="0">
                  <a:pos x="57" y="285"/>
                </a:cxn>
                <a:cxn ang="0">
                  <a:pos x="97" y="327"/>
                </a:cxn>
                <a:cxn ang="0">
                  <a:pos x="127" y="359"/>
                </a:cxn>
                <a:cxn ang="0">
                  <a:pos x="102" y="299"/>
                </a:cxn>
                <a:cxn ang="0">
                  <a:pos x="120" y="236"/>
                </a:cxn>
                <a:cxn ang="0">
                  <a:pos x="116" y="156"/>
                </a:cxn>
                <a:cxn ang="0">
                  <a:pos x="118" y="97"/>
                </a:cxn>
                <a:cxn ang="0">
                  <a:pos x="108" y="46"/>
                </a:cxn>
                <a:cxn ang="0">
                  <a:pos x="85" y="11"/>
                </a:cxn>
                <a:cxn ang="0">
                  <a:pos x="61" y="0"/>
                </a:cxn>
                <a:cxn ang="0">
                  <a:pos x="2" y="10"/>
                </a:cxn>
                <a:cxn ang="0">
                  <a:pos x="2" y="10"/>
                </a:cxn>
              </a:cxnLst>
              <a:rect l="0" t="0" r="r" b="b"/>
              <a:pathLst>
                <a:path w="127" h="359">
                  <a:moveTo>
                    <a:pt x="2" y="10"/>
                  </a:moveTo>
                  <a:lnTo>
                    <a:pt x="30" y="38"/>
                  </a:lnTo>
                  <a:lnTo>
                    <a:pt x="38" y="61"/>
                  </a:lnTo>
                  <a:lnTo>
                    <a:pt x="0" y="76"/>
                  </a:lnTo>
                  <a:lnTo>
                    <a:pt x="4" y="103"/>
                  </a:lnTo>
                  <a:lnTo>
                    <a:pt x="36" y="108"/>
                  </a:lnTo>
                  <a:lnTo>
                    <a:pt x="36" y="88"/>
                  </a:lnTo>
                  <a:lnTo>
                    <a:pt x="57" y="82"/>
                  </a:lnTo>
                  <a:lnTo>
                    <a:pt x="63" y="133"/>
                  </a:lnTo>
                  <a:lnTo>
                    <a:pt x="59" y="192"/>
                  </a:lnTo>
                  <a:lnTo>
                    <a:pt x="38" y="253"/>
                  </a:lnTo>
                  <a:lnTo>
                    <a:pt x="13" y="285"/>
                  </a:lnTo>
                  <a:lnTo>
                    <a:pt x="17" y="310"/>
                  </a:lnTo>
                  <a:lnTo>
                    <a:pt x="34" y="289"/>
                  </a:lnTo>
                  <a:lnTo>
                    <a:pt x="57" y="285"/>
                  </a:lnTo>
                  <a:lnTo>
                    <a:pt x="97" y="327"/>
                  </a:lnTo>
                  <a:lnTo>
                    <a:pt x="127" y="359"/>
                  </a:lnTo>
                  <a:lnTo>
                    <a:pt x="102" y="299"/>
                  </a:lnTo>
                  <a:lnTo>
                    <a:pt x="120" y="236"/>
                  </a:lnTo>
                  <a:lnTo>
                    <a:pt x="116" y="156"/>
                  </a:lnTo>
                  <a:lnTo>
                    <a:pt x="118" y="97"/>
                  </a:lnTo>
                  <a:lnTo>
                    <a:pt x="108" y="46"/>
                  </a:lnTo>
                  <a:lnTo>
                    <a:pt x="85" y="11"/>
                  </a:lnTo>
                  <a:lnTo>
                    <a:pt x="61" y="0"/>
                  </a:lnTo>
                  <a:lnTo>
                    <a:pt x="2" y="10"/>
                  </a:lnTo>
                  <a:lnTo>
                    <a:pt x="2" y="1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8" name="Freeform 48"/>
            <p:cNvSpPr>
              <a:spLocks/>
            </p:cNvSpPr>
            <p:nvPr/>
          </p:nvSpPr>
          <p:spPr bwMode="auto">
            <a:xfrm>
              <a:off x="2642" y="1556"/>
              <a:ext cx="136" cy="34"/>
            </a:xfrm>
            <a:custGeom>
              <a:avLst/>
              <a:gdLst/>
              <a:ahLst/>
              <a:cxnLst>
                <a:cxn ang="0">
                  <a:pos x="7" y="0"/>
                </a:cxn>
                <a:cxn ang="0">
                  <a:pos x="24" y="34"/>
                </a:cxn>
                <a:cxn ang="0">
                  <a:pos x="104" y="27"/>
                </a:cxn>
                <a:cxn ang="0">
                  <a:pos x="171" y="42"/>
                </a:cxn>
                <a:cxn ang="0">
                  <a:pos x="205" y="36"/>
                </a:cxn>
                <a:cxn ang="0">
                  <a:pos x="237" y="17"/>
                </a:cxn>
                <a:cxn ang="0">
                  <a:pos x="271" y="21"/>
                </a:cxn>
                <a:cxn ang="0">
                  <a:pos x="258" y="34"/>
                </a:cxn>
                <a:cxn ang="0">
                  <a:pos x="228" y="40"/>
                </a:cxn>
                <a:cxn ang="0">
                  <a:pos x="201" y="65"/>
                </a:cxn>
                <a:cxn ang="0">
                  <a:pos x="144" y="68"/>
                </a:cxn>
                <a:cxn ang="0">
                  <a:pos x="66" y="51"/>
                </a:cxn>
                <a:cxn ang="0">
                  <a:pos x="19" y="51"/>
                </a:cxn>
                <a:cxn ang="0">
                  <a:pos x="0" y="19"/>
                </a:cxn>
                <a:cxn ang="0">
                  <a:pos x="7" y="0"/>
                </a:cxn>
                <a:cxn ang="0">
                  <a:pos x="7" y="0"/>
                </a:cxn>
              </a:cxnLst>
              <a:rect l="0" t="0" r="r" b="b"/>
              <a:pathLst>
                <a:path w="271" h="68">
                  <a:moveTo>
                    <a:pt x="7" y="0"/>
                  </a:moveTo>
                  <a:lnTo>
                    <a:pt x="24" y="34"/>
                  </a:lnTo>
                  <a:lnTo>
                    <a:pt x="104" y="27"/>
                  </a:lnTo>
                  <a:lnTo>
                    <a:pt x="171" y="42"/>
                  </a:lnTo>
                  <a:lnTo>
                    <a:pt x="205" y="36"/>
                  </a:lnTo>
                  <a:lnTo>
                    <a:pt x="237" y="17"/>
                  </a:lnTo>
                  <a:lnTo>
                    <a:pt x="271" y="21"/>
                  </a:lnTo>
                  <a:lnTo>
                    <a:pt x="258" y="34"/>
                  </a:lnTo>
                  <a:lnTo>
                    <a:pt x="228" y="40"/>
                  </a:lnTo>
                  <a:lnTo>
                    <a:pt x="201" y="65"/>
                  </a:lnTo>
                  <a:lnTo>
                    <a:pt x="144" y="68"/>
                  </a:lnTo>
                  <a:lnTo>
                    <a:pt x="66" y="51"/>
                  </a:lnTo>
                  <a:lnTo>
                    <a:pt x="19" y="51"/>
                  </a:lnTo>
                  <a:lnTo>
                    <a:pt x="0" y="19"/>
                  </a:lnTo>
                  <a:lnTo>
                    <a:pt x="7" y="0"/>
                  </a:lnTo>
                  <a:lnTo>
                    <a:pt x="7"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89" name="Freeform 49"/>
            <p:cNvSpPr>
              <a:spLocks/>
            </p:cNvSpPr>
            <p:nvPr/>
          </p:nvSpPr>
          <p:spPr bwMode="auto">
            <a:xfrm>
              <a:off x="2530" y="1424"/>
              <a:ext cx="125" cy="40"/>
            </a:xfrm>
            <a:custGeom>
              <a:avLst/>
              <a:gdLst/>
              <a:ahLst/>
              <a:cxnLst>
                <a:cxn ang="0">
                  <a:pos x="247" y="4"/>
                </a:cxn>
                <a:cxn ang="0">
                  <a:pos x="201" y="0"/>
                </a:cxn>
                <a:cxn ang="0">
                  <a:pos x="144" y="2"/>
                </a:cxn>
                <a:cxn ang="0">
                  <a:pos x="100" y="9"/>
                </a:cxn>
                <a:cxn ang="0">
                  <a:pos x="60" y="28"/>
                </a:cxn>
                <a:cxn ang="0">
                  <a:pos x="17" y="4"/>
                </a:cxn>
                <a:cxn ang="0">
                  <a:pos x="0" y="15"/>
                </a:cxn>
                <a:cxn ang="0">
                  <a:pos x="9" y="59"/>
                </a:cxn>
                <a:cxn ang="0">
                  <a:pos x="58" y="80"/>
                </a:cxn>
                <a:cxn ang="0">
                  <a:pos x="77" y="62"/>
                </a:cxn>
                <a:cxn ang="0">
                  <a:pos x="163" y="62"/>
                </a:cxn>
                <a:cxn ang="0">
                  <a:pos x="199" y="55"/>
                </a:cxn>
                <a:cxn ang="0">
                  <a:pos x="171" y="51"/>
                </a:cxn>
                <a:cxn ang="0">
                  <a:pos x="182" y="34"/>
                </a:cxn>
                <a:cxn ang="0">
                  <a:pos x="186" y="17"/>
                </a:cxn>
                <a:cxn ang="0">
                  <a:pos x="231" y="19"/>
                </a:cxn>
                <a:cxn ang="0">
                  <a:pos x="247" y="4"/>
                </a:cxn>
                <a:cxn ang="0">
                  <a:pos x="247" y="4"/>
                </a:cxn>
              </a:cxnLst>
              <a:rect l="0" t="0" r="r" b="b"/>
              <a:pathLst>
                <a:path w="247" h="80">
                  <a:moveTo>
                    <a:pt x="247" y="4"/>
                  </a:moveTo>
                  <a:lnTo>
                    <a:pt x="201" y="0"/>
                  </a:lnTo>
                  <a:lnTo>
                    <a:pt x="144" y="2"/>
                  </a:lnTo>
                  <a:lnTo>
                    <a:pt x="100" y="9"/>
                  </a:lnTo>
                  <a:lnTo>
                    <a:pt x="60" y="28"/>
                  </a:lnTo>
                  <a:lnTo>
                    <a:pt x="17" y="4"/>
                  </a:lnTo>
                  <a:lnTo>
                    <a:pt x="0" y="15"/>
                  </a:lnTo>
                  <a:lnTo>
                    <a:pt x="9" y="59"/>
                  </a:lnTo>
                  <a:lnTo>
                    <a:pt x="58" y="80"/>
                  </a:lnTo>
                  <a:lnTo>
                    <a:pt x="77" y="62"/>
                  </a:lnTo>
                  <a:lnTo>
                    <a:pt x="163" y="62"/>
                  </a:lnTo>
                  <a:lnTo>
                    <a:pt x="199" y="55"/>
                  </a:lnTo>
                  <a:lnTo>
                    <a:pt x="171" y="51"/>
                  </a:lnTo>
                  <a:lnTo>
                    <a:pt x="182" y="34"/>
                  </a:lnTo>
                  <a:lnTo>
                    <a:pt x="186" y="17"/>
                  </a:lnTo>
                  <a:lnTo>
                    <a:pt x="231" y="19"/>
                  </a:lnTo>
                  <a:lnTo>
                    <a:pt x="247" y="4"/>
                  </a:lnTo>
                  <a:lnTo>
                    <a:pt x="247" y="4"/>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0" name="Freeform 50"/>
            <p:cNvSpPr>
              <a:spLocks/>
            </p:cNvSpPr>
            <p:nvPr/>
          </p:nvSpPr>
          <p:spPr bwMode="auto">
            <a:xfrm>
              <a:off x="2755" y="1424"/>
              <a:ext cx="21" cy="26"/>
            </a:xfrm>
            <a:custGeom>
              <a:avLst/>
              <a:gdLst/>
              <a:ahLst/>
              <a:cxnLst>
                <a:cxn ang="0">
                  <a:pos x="2" y="21"/>
                </a:cxn>
                <a:cxn ang="0">
                  <a:pos x="42" y="0"/>
                </a:cxn>
                <a:cxn ang="0">
                  <a:pos x="15" y="51"/>
                </a:cxn>
                <a:cxn ang="0">
                  <a:pos x="0" y="38"/>
                </a:cxn>
                <a:cxn ang="0">
                  <a:pos x="2" y="21"/>
                </a:cxn>
                <a:cxn ang="0">
                  <a:pos x="2" y="21"/>
                </a:cxn>
              </a:cxnLst>
              <a:rect l="0" t="0" r="r" b="b"/>
              <a:pathLst>
                <a:path w="42" h="51">
                  <a:moveTo>
                    <a:pt x="2" y="21"/>
                  </a:moveTo>
                  <a:lnTo>
                    <a:pt x="42" y="0"/>
                  </a:lnTo>
                  <a:lnTo>
                    <a:pt x="15" y="51"/>
                  </a:lnTo>
                  <a:lnTo>
                    <a:pt x="0" y="38"/>
                  </a:lnTo>
                  <a:lnTo>
                    <a:pt x="2" y="21"/>
                  </a:lnTo>
                  <a:lnTo>
                    <a:pt x="2" y="21"/>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1" name="Freeform 51"/>
            <p:cNvSpPr>
              <a:spLocks/>
            </p:cNvSpPr>
            <p:nvPr/>
          </p:nvSpPr>
          <p:spPr bwMode="auto">
            <a:xfrm>
              <a:off x="2761" y="1417"/>
              <a:ext cx="101" cy="29"/>
            </a:xfrm>
            <a:custGeom>
              <a:avLst/>
              <a:gdLst/>
              <a:ahLst/>
              <a:cxnLst>
                <a:cxn ang="0">
                  <a:pos x="0" y="17"/>
                </a:cxn>
                <a:cxn ang="0">
                  <a:pos x="101" y="17"/>
                </a:cxn>
                <a:cxn ang="0">
                  <a:pos x="139" y="32"/>
                </a:cxn>
                <a:cxn ang="0">
                  <a:pos x="154" y="60"/>
                </a:cxn>
                <a:cxn ang="0">
                  <a:pos x="202" y="59"/>
                </a:cxn>
                <a:cxn ang="0">
                  <a:pos x="200" y="36"/>
                </a:cxn>
                <a:cxn ang="0">
                  <a:pos x="164" y="26"/>
                </a:cxn>
                <a:cxn ang="0">
                  <a:pos x="133" y="5"/>
                </a:cxn>
                <a:cxn ang="0">
                  <a:pos x="78" y="0"/>
                </a:cxn>
                <a:cxn ang="0">
                  <a:pos x="25" y="9"/>
                </a:cxn>
                <a:cxn ang="0">
                  <a:pos x="0" y="17"/>
                </a:cxn>
                <a:cxn ang="0">
                  <a:pos x="0" y="17"/>
                </a:cxn>
              </a:cxnLst>
              <a:rect l="0" t="0" r="r" b="b"/>
              <a:pathLst>
                <a:path w="202" h="60">
                  <a:moveTo>
                    <a:pt x="0" y="17"/>
                  </a:moveTo>
                  <a:lnTo>
                    <a:pt x="101" y="17"/>
                  </a:lnTo>
                  <a:lnTo>
                    <a:pt x="139" y="32"/>
                  </a:lnTo>
                  <a:lnTo>
                    <a:pt x="154" y="60"/>
                  </a:lnTo>
                  <a:lnTo>
                    <a:pt x="202" y="59"/>
                  </a:lnTo>
                  <a:lnTo>
                    <a:pt x="200" y="36"/>
                  </a:lnTo>
                  <a:lnTo>
                    <a:pt x="164" y="26"/>
                  </a:lnTo>
                  <a:lnTo>
                    <a:pt x="133" y="5"/>
                  </a:lnTo>
                  <a:lnTo>
                    <a:pt x="78" y="0"/>
                  </a:lnTo>
                  <a:lnTo>
                    <a:pt x="25" y="9"/>
                  </a:lnTo>
                  <a:lnTo>
                    <a:pt x="0" y="17"/>
                  </a:lnTo>
                  <a:lnTo>
                    <a:pt x="0" y="17"/>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2" name="Freeform 52"/>
            <p:cNvSpPr>
              <a:spLocks/>
            </p:cNvSpPr>
            <p:nvPr/>
          </p:nvSpPr>
          <p:spPr bwMode="auto">
            <a:xfrm>
              <a:off x="2777" y="1421"/>
              <a:ext cx="44" cy="23"/>
            </a:xfrm>
            <a:custGeom>
              <a:avLst/>
              <a:gdLst/>
              <a:ahLst/>
              <a:cxnLst>
                <a:cxn ang="0">
                  <a:pos x="0" y="15"/>
                </a:cxn>
                <a:cxn ang="0">
                  <a:pos x="9" y="40"/>
                </a:cxn>
                <a:cxn ang="0">
                  <a:pos x="74" y="46"/>
                </a:cxn>
                <a:cxn ang="0">
                  <a:pos x="89" y="4"/>
                </a:cxn>
                <a:cxn ang="0">
                  <a:pos x="68" y="0"/>
                </a:cxn>
                <a:cxn ang="0">
                  <a:pos x="63" y="27"/>
                </a:cxn>
                <a:cxn ang="0">
                  <a:pos x="36" y="27"/>
                </a:cxn>
                <a:cxn ang="0">
                  <a:pos x="32" y="0"/>
                </a:cxn>
                <a:cxn ang="0">
                  <a:pos x="11" y="0"/>
                </a:cxn>
                <a:cxn ang="0">
                  <a:pos x="0" y="15"/>
                </a:cxn>
                <a:cxn ang="0">
                  <a:pos x="0" y="15"/>
                </a:cxn>
              </a:cxnLst>
              <a:rect l="0" t="0" r="r" b="b"/>
              <a:pathLst>
                <a:path w="89" h="46">
                  <a:moveTo>
                    <a:pt x="0" y="15"/>
                  </a:moveTo>
                  <a:lnTo>
                    <a:pt x="9" y="40"/>
                  </a:lnTo>
                  <a:lnTo>
                    <a:pt x="74" y="46"/>
                  </a:lnTo>
                  <a:lnTo>
                    <a:pt x="89" y="4"/>
                  </a:lnTo>
                  <a:lnTo>
                    <a:pt x="68" y="0"/>
                  </a:lnTo>
                  <a:lnTo>
                    <a:pt x="63" y="27"/>
                  </a:lnTo>
                  <a:lnTo>
                    <a:pt x="36" y="27"/>
                  </a:lnTo>
                  <a:lnTo>
                    <a:pt x="32" y="0"/>
                  </a:lnTo>
                  <a:lnTo>
                    <a:pt x="11" y="0"/>
                  </a:lnTo>
                  <a:lnTo>
                    <a:pt x="0" y="15"/>
                  </a:lnTo>
                  <a:lnTo>
                    <a:pt x="0" y="15"/>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3" name="Freeform 53"/>
            <p:cNvSpPr>
              <a:spLocks/>
            </p:cNvSpPr>
            <p:nvPr/>
          </p:nvSpPr>
          <p:spPr bwMode="auto">
            <a:xfrm>
              <a:off x="2792" y="1526"/>
              <a:ext cx="58" cy="90"/>
            </a:xfrm>
            <a:custGeom>
              <a:avLst/>
              <a:gdLst/>
              <a:ahLst/>
              <a:cxnLst>
                <a:cxn ang="0">
                  <a:pos x="0" y="0"/>
                </a:cxn>
                <a:cxn ang="0">
                  <a:pos x="74" y="55"/>
                </a:cxn>
                <a:cxn ang="0">
                  <a:pos x="116" y="122"/>
                </a:cxn>
                <a:cxn ang="0">
                  <a:pos x="116" y="179"/>
                </a:cxn>
                <a:cxn ang="0">
                  <a:pos x="55" y="116"/>
                </a:cxn>
                <a:cxn ang="0">
                  <a:pos x="29" y="57"/>
                </a:cxn>
                <a:cxn ang="0">
                  <a:pos x="2" y="29"/>
                </a:cxn>
                <a:cxn ang="0">
                  <a:pos x="0" y="0"/>
                </a:cxn>
                <a:cxn ang="0">
                  <a:pos x="0" y="0"/>
                </a:cxn>
              </a:cxnLst>
              <a:rect l="0" t="0" r="r" b="b"/>
              <a:pathLst>
                <a:path w="116" h="179">
                  <a:moveTo>
                    <a:pt x="0" y="0"/>
                  </a:moveTo>
                  <a:lnTo>
                    <a:pt x="74" y="55"/>
                  </a:lnTo>
                  <a:lnTo>
                    <a:pt x="116" y="122"/>
                  </a:lnTo>
                  <a:lnTo>
                    <a:pt x="116" y="179"/>
                  </a:lnTo>
                  <a:lnTo>
                    <a:pt x="55" y="116"/>
                  </a:lnTo>
                  <a:lnTo>
                    <a:pt x="29" y="57"/>
                  </a:lnTo>
                  <a:lnTo>
                    <a:pt x="2" y="29"/>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4" name="Freeform 54"/>
            <p:cNvSpPr>
              <a:spLocks/>
            </p:cNvSpPr>
            <p:nvPr/>
          </p:nvSpPr>
          <p:spPr bwMode="auto">
            <a:xfrm>
              <a:off x="2590" y="1579"/>
              <a:ext cx="259" cy="94"/>
            </a:xfrm>
            <a:custGeom>
              <a:avLst/>
              <a:gdLst/>
              <a:ahLst/>
              <a:cxnLst>
                <a:cxn ang="0">
                  <a:pos x="232" y="1"/>
                </a:cxn>
                <a:cxn ang="0">
                  <a:pos x="137" y="39"/>
                </a:cxn>
                <a:cxn ang="0">
                  <a:pos x="63" y="83"/>
                </a:cxn>
                <a:cxn ang="0">
                  <a:pos x="19" y="129"/>
                </a:cxn>
                <a:cxn ang="0">
                  <a:pos x="0" y="146"/>
                </a:cxn>
                <a:cxn ang="0">
                  <a:pos x="17" y="173"/>
                </a:cxn>
                <a:cxn ang="0">
                  <a:pos x="69" y="186"/>
                </a:cxn>
                <a:cxn ang="0">
                  <a:pos x="114" y="159"/>
                </a:cxn>
                <a:cxn ang="0">
                  <a:pos x="149" y="117"/>
                </a:cxn>
                <a:cxn ang="0">
                  <a:pos x="206" y="95"/>
                </a:cxn>
                <a:cxn ang="0">
                  <a:pos x="276" y="85"/>
                </a:cxn>
                <a:cxn ang="0">
                  <a:pos x="329" y="85"/>
                </a:cxn>
                <a:cxn ang="0">
                  <a:pos x="407" y="102"/>
                </a:cxn>
                <a:cxn ang="0">
                  <a:pos x="445" y="121"/>
                </a:cxn>
                <a:cxn ang="0">
                  <a:pos x="403" y="150"/>
                </a:cxn>
                <a:cxn ang="0">
                  <a:pos x="371" y="157"/>
                </a:cxn>
                <a:cxn ang="0">
                  <a:pos x="413" y="169"/>
                </a:cxn>
                <a:cxn ang="0">
                  <a:pos x="458" y="188"/>
                </a:cxn>
                <a:cxn ang="0">
                  <a:pos x="500" y="174"/>
                </a:cxn>
                <a:cxn ang="0">
                  <a:pos x="517" y="110"/>
                </a:cxn>
                <a:cxn ang="0">
                  <a:pos x="470" y="58"/>
                </a:cxn>
                <a:cxn ang="0">
                  <a:pos x="413" y="45"/>
                </a:cxn>
                <a:cxn ang="0">
                  <a:pos x="354" y="17"/>
                </a:cxn>
                <a:cxn ang="0">
                  <a:pos x="320" y="0"/>
                </a:cxn>
                <a:cxn ang="0">
                  <a:pos x="289" y="11"/>
                </a:cxn>
                <a:cxn ang="0">
                  <a:pos x="274" y="41"/>
                </a:cxn>
                <a:cxn ang="0">
                  <a:pos x="251" y="11"/>
                </a:cxn>
                <a:cxn ang="0">
                  <a:pos x="232" y="1"/>
                </a:cxn>
                <a:cxn ang="0">
                  <a:pos x="232" y="1"/>
                </a:cxn>
              </a:cxnLst>
              <a:rect l="0" t="0" r="r" b="b"/>
              <a:pathLst>
                <a:path w="517" h="188">
                  <a:moveTo>
                    <a:pt x="232" y="1"/>
                  </a:moveTo>
                  <a:lnTo>
                    <a:pt x="137" y="39"/>
                  </a:lnTo>
                  <a:lnTo>
                    <a:pt x="63" y="83"/>
                  </a:lnTo>
                  <a:lnTo>
                    <a:pt x="19" y="129"/>
                  </a:lnTo>
                  <a:lnTo>
                    <a:pt x="0" y="146"/>
                  </a:lnTo>
                  <a:lnTo>
                    <a:pt x="17" y="173"/>
                  </a:lnTo>
                  <a:lnTo>
                    <a:pt x="69" y="186"/>
                  </a:lnTo>
                  <a:lnTo>
                    <a:pt x="114" y="159"/>
                  </a:lnTo>
                  <a:lnTo>
                    <a:pt x="149" y="117"/>
                  </a:lnTo>
                  <a:lnTo>
                    <a:pt x="206" y="95"/>
                  </a:lnTo>
                  <a:lnTo>
                    <a:pt x="276" y="85"/>
                  </a:lnTo>
                  <a:lnTo>
                    <a:pt x="329" y="85"/>
                  </a:lnTo>
                  <a:lnTo>
                    <a:pt x="407" y="102"/>
                  </a:lnTo>
                  <a:lnTo>
                    <a:pt x="445" y="121"/>
                  </a:lnTo>
                  <a:lnTo>
                    <a:pt x="403" y="150"/>
                  </a:lnTo>
                  <a:lnTo>
                    <a:pt x="371" y="157"/>
                  </a:lnTo>
                  <a:lnTo>
                    <a:pt x="413" y="169"/>
                  </a:lnTo>
                  <a:lnTo>
                    <a:pt x="458" y="188"/>
                  </a:lnTo>
                  <a:lnTo>
                    <a:pt x="500" y="174"/>
                  </a:lnTo>
                  <a:lnTo>
                    <a:pt x="517" y="110"/>
                  </a:lnTo>
                  <a:lnTo>
                    <a:pt x="470" y="58"/>
                  </a:lnTo>
                  <a:lnTo>
                    <a:pt x="413" y="45"/>
                  </a:lnTo>
                  <a:lnTo>
                    <a:pt x="354" y="17"/>
                  </a:lnTo>
                  <a:lnTo>
                    <a:pt x="320" y="0"/>
                  </a:lnTo>
                  <a:lnTo>
                    <a:pt x="289" y="11"/>
                  </a:lnTo>
                  <a:lnTo>
                    <a:pt x="274" y="41"/>
                  </a:lnTo>
                  <a:lnTo>
                    <a:pt x="251" y="11"/>
                  </a:lnTo>
                  <a:lnTo>
                    <a:pt x="232" y="1"/>
                  </a:lnTo>
                  <a:lnTo>
                    <a:pt x="232" y="1"/>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5" name="Freeform 55"/>
            <p:cNvSpPr>
              <a:spLocks/>
            </p:cNvSpPr>
            <p:nvPr/>
          </p:nvSpPr>
          <p:spPr bwMode="auto">
            <a:xfrm>
              <a:off x="2775" y="1441"/>
              <a:ext cx="53" cy="8"/>
            </a:xfrm>
            <a:custGeom>
              <a:avLst/>
              <a:gdLst/>
              <a:ahLst/>
              <a:cxnLst>
                <a:cxn ang="0">
                  <a:pos x="0" y="2"/>
                </a:cxn>
                <a:cxn ang="0">
                  <a:pos x="36" y="0"/>
                </a:cxn>
                <a:cxn ang="0">
                  <a:pos x="103" y="8"/>
                </a:cxn>
                <a:cxn ang="0">
                  <a:pos x="70" y="17"/>
                </a:cxn>
                <a:cxn ang="0">
                  <a:pos x="21" y="13"/>
                </a:cxn>
                <a:cxn ang="0">
                  <a:pos x="0" y="2"/>
                </a:cxn>
                <a:cxn ang="0">
                  <a:pos x="0" y="2"/>
                </a:cxn>
              </a:cxnLst>
              <a:rect l="0" t="0" r="r" b="b"/>
              <a:pathLst>
                <a:path w="103" h="17">
                  <a:moveTo>
                    <a:pt x="0" y="2"/>
                  </a:moveTo>
                  <a:lnTo>
                    <a:pt x="36" y="0"/>
                  </a:lnTo>
                  <a:lnTo>
                    <a:pt x="103" y="8"/>
                  </a:lnTo>
                  <a:lnTo>
                    <a:pt x="70" y="17"/>
                  </a:lnTo>
                  <a:lnTo>
                    <a:pt x="21" y="13"/>
                  </a:lnTo>
                  <a:lnTo>
                    <a:pt x="0" y="2"/>
                  </a:lnTo>
                  <a:lnTo>
                    <a:pt x="0" y="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6" name="Freeform 56"/>
            <p:cNvSpPr>
              <a:spLocks/>
            </p:cNvSpPr>
            <p:nvPr/>
          </p:nvSpPr>
          <p:spPr bwMode="auto">
            <a:xfrm>
              <a:off x="2632" y="1610"/>
              <a:ext cx="161" cy="60"/>
            </a:xfrm>
            <a:custGeom>
              <a:avLst/>
              <a:gdLst/>
              <a:ahLst/>
              <a:cxnLst>
                <a:cxn ang="0">
                  <a:pos x="325" y="90"/>
                </a:cxn>
                <a:cxn ang="0">
                  <a:pos x="249" y="82"/>
                </a:cxn>
                <a:cxn ang="0">
                  <a:pos x="196" y="75"/>
                </a:cxn>
                <a:cxn ang="0">
                  <a:pos x="167" y="73"/>
                </a:cxn>
                <a:cxn ang="0">
                  <a:pos x="150" y="56"/>
                </a:cxn>
                <a:cxn ang="0">
                  <a:pos x="150" y="0"/>
                </a:cxn>
                <a:cxn ang="0">
                  <a:pos x="57" y="52"/>
                </a:cxn>
                <a:cxn ang="0">
                  <a:pos x="0" y="115"/>
                </a:cxn>
                <a:cxn ang="0">
                  <a:pos x="65" y="122"/>
                </a:cxn>
                <a:cxn ang="0">
                  <a:pos x="103" y="122"/>
                </a:cxn>
                <a:cxn ang="0">
                  <a:pos x="141" y="111"/>
                </a:cxn>
                <a:cxn ang="0">
                  <a:pos x="165" y="99"/>
                </a:cxn>
                <a:cxn ang="0">
                  <a:pos x="215" y="92"/>
                </a:cxn>
                <a:cxn ang="0">
                  <a:pos x="325" y="90"/>
                </a:cxn>
                <a:cxn ang="0">
                  <a:pos x="325" y="90"/>
                </a:cxn>
              </a:cxnLst>
              <a:rect l="0" t="0" r="r" b="b"/>
              <a:pathLst>
                <a:path w="325" h="122">
                  <a:moveTo>
                    <a:pt x="325" y="90"/>
                  </a:moveTo>
                  <a:lnTo>
                    <a:pt x="249" y="82"/>
                  </a:lnTo>
                  <a:lnTo>
                    <a:pt x="196" y="75"/>
                  </a:lnTo>
                  <a:lnTo>
                    <a:pt x="167" y="73"/>
                  </a:lnTo>
                  <a:lnTo>
                    <a:pt x="150" y="56"/>
                  </a:lnTo>
                  <a:lnTo>
                    <a:pt x="150" y="0"/>
                  </a:lnTo>
                  <a:lnTo>
                    <a:pt x="57" y="52"/>
                  </a:lnTo>
                  <a:lnTo>
                    <a:pt x="0" y="115"/>
                  </a:lnTo>
                  <a:lnTo>
                    <a:pt x="65" y="122"/>
                  </a:lnTo>
                  <a:lnTo>
                    <a:pt x="103" y="122"/>
                  </a:lnTo>
                  <a:lnTo>
                    <a:pt x="141" y="111"/>
                  </a:lnTo>
                  <a:lnTo>
                    <a:pt x="165" y="99"/>
                  </a:lnTo>
                  <a:lnTo>
                    <a:pt x="215" y="92"/>
                  </a:lnTo>
                  <a:lnTo>
                    <a:pt x="325" y="90"/>
                  </a:lnTo>
                  <a:lnTo>
                    <a:pt x="325" y="9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7" name="Freeform 57"/>
            <p:cNvSpPr>
              <a:spLocks/>
            </p:cNvSpPr>
            <p:nvPr/>
          </p:nvSpPr>
          <p:spPr bwMode="auto">
            <a:xfrm>
              <a:off x="2644" y="1662"/>
              <a:ext cx="131" cy="26"/>
            </a:xfrm>
            <a:custGeom>
              <a:avLst/>
              <a:gdLst/>
              <a:ahLst/>
              <a:cxnLst>
                <a:cxn ang="0">
                  <a:pos x="45" y="4"/>
                </a:cxn>
                <a:cxn ang="0">
                  <a:pos x="110" y="42"/>
                </a:cxn>
                <a:cxn ang="0">
                  <a:pos x="192" y="40"/>
                </a:cxn>
                <a:cxn ang="0">
                  <a:pos x="262" y="9"/>
                </a:cxn>
                <a:cxn ang="0">
                  <a:pos x="228" y="44"/>
                </a:cxn>
                <a:cxn ang="0">
                  <a:pos x="180" y="51"/>
                </a:cxn>
                <a:cxn ang="0">
                  <a:pos x="102" y="47"/>
                </a:cxn>
                <a:cxn ang="0">
                  <a:pos x="55" y="40"/>
                </a:cxn>
                <a:cxn ang="0">
                  <a:pos x="0" y="0"/>
                </a:cxn>
                <a:cxn ang="0">
                  <a:pos x="45" y="4"/>
                </a:cxn>
                <a:cxn ang="0">
                  <a:pos x="45" y="4"/>
                </a:cxn>
              </a:cxnLst>
              <a:rect l="0" t="0" r="r" b="b"/>
              <a:pathLst>
                <a:path w="262" h="51">
                  <a:moveTo>
                    <a:pt x="45" y="4"/>
                  </a:moveTo>
                  <a:lnTo>
                    <a:pt x="110" y="42"/>
                  </a:lnTo>
                  <a:lnTo>
                    <a:pt x="192" y="40"/>
                  </a:lnTo>
                  <a:lnTo>
                    <a:pt x="262" y="9"/>
                  </a:lnTo>
                  <a:lnTo>
                    <a:pt x="228" y="44"/>
                  </a:lnTo>
                  <a:lnTo>
                    <a:pt x="180" y="51"/>
                  </a:lnTo>
                  <a:lnTo>
                    <a:pt x="102" y="47"/>
                  </a:lnTo>
                  <a:lnTo>
                    <a:pt x="55" y="40"/>
                  </a:lnTo>
                  <a:lnTo>
                    <a:pt x="0" y="0"/>
                  </a:lnTo>
                  <a:lnTo>
                    <a:pt x="45" y="4"/>
                  </a:lnTo>
                  <a:lnTo>
                    <a:pt x="45" y="4"/>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8" name="Freeform 58"/>
            <p:cNvSpPr>
              <a:spLocks/>
            </p:cNvSpPr>
            <p:nvPr/>
          </p:nvSpPr>
          <p:spPr bwMode="auto">
            <a:xfrm>
              <a:off x="2605" y="1654"/>
              <a:ext cx="159" cy="116"/>
            </a:xfrm>
            <a:custGeom>
              <a:avLst/>
              <a:gdLst/>
              <a:ahLst/>
              <a:cxnLst>
                <a:cxn ang="0">
                  <a:pos x="116" y="34"/>
                </a:cxn>
                <a:cxn ang="0">
                  <a:pos x="127" y="78"/>
                </a:cxn>
                <a:cxn ang="0">
                  <a:pos x="184" y="118"/>
                </a:cxn>
                <a:cxn ang="0">
                  <a:pos x="317" y="119"/>
                </a:cxn>
                <a:cxn ang="0">
                  <a:pos x="266" y="178"/>
                </a:cxn>
                <a:cxn ang="0">
                  <a:pos x="277" y="199"/>
                </a:cxn>
                <a:cxn ang="0">
                  <a:pos x="205" y="190"/>
                </a:cxn>
                <a:cxn ang="0">
                  <a:pos x="125" y="199"/>
                </a:cxn>
                <a:cxn ang="0">
                  <a:pos x="85" y="211"/>
                </a:cxn>
                <a:cxn ang="0">
                  <a:pos x="68" y="235"/>
                </a:cxn>
                <a:cxn ang="0">
                  <a:pos x="0" y="167"/>
                </a:cxn>
                <a:cxn ang="0">
                  <a:pos x="49" y="106"/>
                </a:cxn>
                <a:cxn ang="0">
                  <a:pos x="28" y="24"/>
                </a:cxn>
                <a:cxn ang="0">
                  <a:pos x="70" y="0"/>
                </a:cxn>
                <a:cxn ang="0">
                  <a:pos x="116" y="34"/>
                </a:cxn>
                <a:cxn ang="0">
                  <a:pos x="116" y="34"/>
                </a:cxn>
              </a:cxnLst>
              <a:rect l="0" t="0" r="r" b="b"/>
              <a:pathLst>
                <a:path w="317" h="235">
                  <a:moveTo>
                    <a:pt x="116" y="34"/>
                  </a:moveTo>
                  <a:lnTo>
                    <a:pt x="127" y="78"/>
                  </a:lnTo>
                  <a:lnTo>
                    <a:pt x="184" y="118"/>
                  </a:lnTo>
                  <a:lnTo>
                    <a:pt x="317" y="119"/>
                  </a:lnTo>
                  <a:lnTo>
                    <a:pt x="266" y="178"/>
                  </a:lnTo>
                  <a:lnTo>
                    <a:pt x="277" y="199"/>
                  </a:lnTo>
                  <a:lnTo>
                    <a:pt x="205" y="190"/>
                  </a:lnTo>
                  <a:lnTo>
                    <a:pt x="125" y="199"/>
                  </a:lnTo>
                  <a:lnTo>
                    <a:pt x="85" y="211"/>
                  </a:lnTo>
                  <a:lnTo>
                    <a:pt x="68" y="235"/>
                  </a:lnTo>
                  <a:lnTo>
                    <a:pt x="0" y="167"/>
                  </a:lnTo>
                  <a:lnTo>
                    <a:pt x="49" y="106"/>
                  </a:lnTo>
                  <a:lnTo>
                    <a:pt x="28" y="24"/>
                  </a:lnTo>
                  <a:lnTo>
                    <a:pt x="70" y="0"/>
                  </a:lnTo>
                  <a:lnTo>
                    <a:pt x="116" y="34"/>
                  </a:lnTo>
                  <a:lnTo>
                    <a:pt x="116" y="34"/>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499" name="Freeform 59"/>
            <p:cNvSpPr>
              <a:spLocks/>
            </p:cNvSpPr>
            <p:nvPr/>
          </p:nvSpPr>
          <p:spPr bwMode="auto">
            <a:xfrm>
              <a:off x="2383" y="1083"/>
              <a:ext cx="552" cy="476"/>
            </a:xfrm>
            <a:custGeom>
              <a:avLst/>
              <a:gdLst/>
              <a:ahLst/>
              <a:cxnLst>
                <a:cxn ang="0">
                  <a:pos x="602" y="249"/>
                </a:cxn>
                <a:cxn ang="0">
                  <a:pos x="519" y="238"/>
                </a:cxn>
                <a:cxn ang="0">
                  <a:pos x="469" y="240"/>
                </a:cxn>
                <a:cxn ang="0">
                  <a:pos x="414" y="263"/>
                </a:cxn>
                <a:cxn ang="0">
                  <a:pos x="332" y="270"/>
                </a:cxn>
                <a:cxn ang="0">
                  <a:pos x="260" y="331"/>
                </a:cxn>
                <a:cxn ang="0">
                  <a:pos x="243" y="413"/>
                </a:cxn>
                <a:cxn ang="0">
                  <a:pos x="306" y="527"/>
                </a:cxn>
                <a:cxn ang="0">
                  <a:pos x="315" y="648"/>
                </a:cxn>
                <a:cxn ang="0">
                  <a:pos x="315" y="732"/>
                </a:cxn>
                <a:cxn ang="0">
                  <a:pos x="285" y="772"/>
                </a:cxn>
                <a:cxn ang="0">
                  <a:pos x="228" y="905"/>
                </a:cxn>
                <a:cxn ang="0">
                  <a:pos x="112" y="951"/>
                </a:cxn>
                <a:cxn ang="0">
                  <a:pos x="87" y="890"/>
                </a:cxn>
                <a:cxn ang="0">
                  <a:pos x="61" y="835"/>
                </a:cxn>
                <a:cxn ang="0">
                  <a:pos x="28" y="787"/>
                </a:cxn>
                <a:cxn ang="0">
                  <a:pos x="26" y="719"/>
                </a:cxn>
                <a:cxn ang="0">
                  <a:pos x="0" y="622"/>
                </a:cxn>
                <a:cxn ang="0">
                  <a:pos x="6" y="447"/>
                </a:cxn>
                <a:cxn ang="0">
                  <a:pos x="45" y="331"/>
                </a:cxn>
                <a:cxn ang="0">
                  <a:pos x="116" y="211"/>
                </a:cxn>
                <a:cxn ang="0">
                  <a:pos x="239" y="90"/>
                </a:cxn>
                <a:cxn ang="0">
                  <a:pos x="424" y="14"/>
                </a:cxn>
                <a:cxn ang="0">
                  <a:pos x="589" y="0"/>
                </a:cxn>
                <a:cxn ang="0">
                  <a:pos x="756" y="27"/>
                </a:cxn>
                <a:cxn ang="0">
                  <a:pos x="886" y="90"/>
                </a:cxn>
                <a:cxn ang="0">
                  <a:pos x="984" y="168"/>
                </a:cxn>
                <a:cxn ang="0">
                  <a:pos x="1055" y="274"/>
                </a:cxn>
                <a:cxn ang="0">
                  <a:pos x="1095" y="390"/>
                </a:cxn>
                <a:cxn ang="0">
                  <a:pos x="1100" y="531"/>
                </a:cxn>
                <a:cxn ang="0">
                  <a:pos x="1095" y="666"/>
                </a:cxn>
                <a:cxn ang="0">
                  <a:pos x="1102" y="706"/>
                </a:cxn>
                <a:cxn ang="0">
                  <a:pos x="1079" y="700"/>
                </a:cxn>
                <a:cxn ang="0">
                  <a:pos x="1053" y="745"/>
                </a:cxn>
                <a:cxn ang="0">
                  <a:pos x="1043" y="787"/>
                </a:cxn>
                <a:cxn ang="0">
                  <a:pos x="1022" y="660"/>
                </a:cxn>
                <a:cxn ang="0">
                  <a:pos x="1000" y="536"/>
                </a:cxn>
                <a:cxn ang="0">
                  <a:pos x="979" y="375"/>
                </a:cxn>
                <a:cxn ang="0">
                  <a:pos x="950" y="299"/>
                </a:cxn>
                <a:cxn ang="0">
                  <a:pos x="878" y="247"/>
                </a:cxn>
                <a:cxn ang="0">
                  <a:pos x="844" y="247"/>
                </a:cxn>
                <a:cxn ang="0">
                  <a:pos x="829" y="225"/>
                </a:cxn>
                <a:cxn ang="0">
                  <a:pos x="796" y="242"/>
                </a:cxn>
                <a:cxn ang="0">
                  <a:pos x="770" y="223"/>
                </a:cxn>
                <a:cxn ang="0">
                  <a:pos x="722" y="236"/>
                </a:cxn>
                <a:cxn ang="0">
                  <a:pos x="684" y="217"/>
                </a:cxn>
                <a:cxn ang="0">
                  <a:pos x="659" y="242"/>
                </a:cxn>
                <a:cxn ang="0">
                  <a:pos x="602" y="249"/>
                </a:cxn>
                <a:cxn ang="0">
                  <a:pos x="602" y="249"/>
                </a:cxn>
              </a:cxnLst>
              <a:rect l="0" t="0" r="r" b="b"/>
              <a:pathLst>
                <a:path w="1102" h="951">
                  <a:moveTo>
                    <a:pt x="602" y="249"/>
                  </a:moveTo>
                  <a:lnTo>
                    <a:pt x="519" y="238"/>
                  </a:lnTo>
                  <a:lnTo>
                    <a:pt x="469" y="240"/>
                  </a:lnTo>
                  <a:lnTo>
                    <a:pt x="414" y="263"/>
                  </a:lnTo>
                  <a:lnTo>
                    <a:pt x="332" y="270"/>
                  </a:lnTo>
                  <a:lnTo>
                    <a:pt x="260" y="331"/>
                  </a:lnTo>
                  <a:lnTo>
                    <a:pt x="243" y="413"/>
                  </a:lnTo>
                  <a:lnTo>
                    <a:pt x="306" y="527"/>
                  </a:lnTo>
                  <a:lnTo>
                    <a:pt x="315" y="648"/>
                  </a:lnTo>
                  <a:lnTo>
                    <a:pt x="315" y="732"/>
                  </a:lnTo>
                  <a:lnTo>
                    <a:pt x="285" y="772"/>
                  </a:lnTo>
                  <a:lnTo>
                    <a:pt x="228" y="905"/>
                  </a:lnTo>
                  <a:lnTo>
                    <a:pt x="112" y="951"/>
                  </a:lnTo>
                  <a:lnTo>
                    <a:pt x="87" y="890"/>
                  </a:lnTo>
                  <a:lnTo>
                    <a:pt x="61" y="835"/>
                  </a:lnTo>
                  <a:lnTo>
                    <a:pt x="28" y="787"/>
                  </a:lnTo>
                  <a:lnTo>
                    <a:pt x="26" y="719"/>
                  </a:lnTo>
                  <a:lnTo>
                    <a:pt x="0" y="622"/>
                  </a:lnTo>
                  <a:lnTo>
                    <a:pt x="6" y="447"/>
                  </a:lnTo>
                  <a:lnTo>
                    <a:pt x="45" y="331"/>
                  </a:lnTo>
                  <a:lnTo>
                    <a:pt x="116" y="211"/>
                  </a:lnTo>
                  <a:lnTo>
                    <a:pt x="239" y="90"/>
                  </a:lnTo>
                  <a:lnTo>
                    <a:pt x="424" y="14"/>
                  </a:lnTo>
                  <a:lnTo>
                    <a:pt x="589" y="0"/>
                  </a:lnTo>
                  <a:lnTo>
                    <a:pt x="756" y="27"/>
                  </a:lnTo>
                  <a:lnTo>
                    <a:pt x="886" y="90"/>
                  </a:lnTo>
                  <a:lnTo>
                    <a:pt x="984" y="168"/>
                  </a:lnTo>
                  <a:lnTo>
                    <a:pt x="1055" y="274"/>
                  </a:lnTo>
                  <a:lnTo>
                    <a:pt x="1095" y="390"/>
                  </a:lnTo>
                  <a:lnTo>
                    <a:pt x="1100" y="531"/>
                  </a:lnTo>
                  <a:lnTo>
                    <a:pt x="1095" y="666"/>
                  </a:lnTo>
                  <a:lnTo>
                    <a:pt x="1102" y="706"/>
                  </a:lnTo>
                  <a:lnTo>
                    <a:pt x="1079" y="700"/>
                  </a:lnTo>
                  <a:lnTo>
                    <a:pt x="1053" y="745"/>
                  </a:lnTo>
                  <a:lnTo>
                    <a:pt x="1043" y="787"/>
                  </a:lnTo>
                  <a:lnTo>
                    <a:pt x="1022" y="660"/>
                  </a:lnTo>
                  <a:lnTo>
                    <a:pt x="1000" y="536"/>
                  </a:lnTo>
                  <a:lnTo>
                    <a:pt x="979" y="375"/>
                  </a:lnTo>
                  <a:lnTo>
                    <a:pt x="950" y="299"/>
                  </a:lnTo>
                  <a:lnTo>
                    <a:pt x="878" y="247"/>
                  </a:lnTo>
                  <a:lnTo>
                    <a:pt x="844" y="247"/>
                  </a:lnTo>
                  <a:lnTo>
                    <a:pt x="829" y="225"/>
                  </a:lnTo>
                  <a:lnTo>
                    <a:pt x="796" y="242"/>
                  </a:lnTo>
                  <a:lnTo>
                    <a:pt x="770" y="223"/>
                  </a:lnTo>
                  <a:lnTo>
                    <a:pt x="722" y="236"/>
                  </a:lnTo>
                  <a:lnTo>
                    <a:pt x="684" y="217"/>
                  </a:lnTo>
                  <a:lnTo>
                    <a:pt x="659" y="242"/>
                  </a:lnTo>
                  <a:lnTo>
                    <a:pt x="602" y="249"/>
                  </a:lnTo>
                  <a:lnTo>
                    <a:pt x="602" y="249"/>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0" name="Freeform 60"/>
            <p:cNvSpPr>
              <a:spLocks/>
            </p:cNvSpPr>
            <p:nvPr/>
          </p:nvSpPr>
          <p:spPr bwMode="auto">
            <a:xfrm>
              <a:off x="2373" y="1437"/>
              <a:ext cx="434" cy="468"/>
            </a:xfrm>
            <a:custGeom>
              <a:avLst/>
              <a:gdLst/>
              <a:ahLst/>
              <a:cxnLst>
                <a:cxn ang="0">
                  <a:pos x="211" y="103"/>
                </a:cxn>
                <a:cxn ang="0">
                  <a:pos x="300" y="276"/>
                </a:cxn>
                <a:cxn ang="0">
                  <a:pos x="390" y="362"/>
                </a:cxn>
                <a:cxn ang="0">
                  <a:pos x="498" y="274"/>
                </a:cxn>
                <a:cxn ang="0">
                  <a:pos x="443" y="432"/>
                </a:cxn>
                <a:cxn ang="0">
                  <a:pos x="479" y="580"/>
                </a:cxn>
                <a:cxn ang="0">
                  <a:pos x="564" y="717"/>
                </a:cxn>
                <a:cxn ang="0">
                  <a:pos x="640" y="759"/>
                </a:cxn>
                <a:cxn ang="0">
                  <a:pos x="777" y="759"/>
                </a:cxn>
                <a:cxn ang="0">
                  <a:pos x="865" y="738"/>
                </a:cxn>
                <a:cxn ang="0">
                  <a:pos x="756" y="795"/>
                </a:cxn>
                <a:cxn ang="0">
                  <a:pos x="756" y="863"/>
                </a:cxn>
                <a:cxn ang="0">
                  <a:pos x="703" y="905"/>
                </a:cxn>
                <a:cxn ang="0">
                  <a:pos x="694" y="936"/>
                </a:cxn>
                <a:cxn ang="0">
                  <a:pos x="583" y="890"/>
                </a:cxn>
                <a:cxn ang="0">
                  <a:pos x="469" y="852"/>
                </a:cxn>
                <a:cxn ang="0">
                  <a:pos x="348" y="820"/>
                </a:cxn>
                <a:cxn ang="0">
                  <a:pos x="306" y="810"/>
                </a:cxn>
                <a:cxn ang="0">
                  <a:pos x="201" y="692"/>
                </a:cxn>
                <a:cxn ang="0">
                  <a:pos x="196" y="479"/>
                </a:cxn>
                <a:cxn ang="0">
                  <a:pos x="167" y="396"/>
                </a:cxn>
                <a:cxn ang="0">
                  <a:pos x="133" y="382"/>
                </a:cxn>
                <a:cxn ang="0">
                  <a:pos x="103" y="343"/>
                </a:cxn>
                <a:cxn ang="0">
                  <a:pos x="27" y="200"/>
                </a:cxn>
                <a:cxn ang="0">
                  <a:pos x="0" y="116"/>
                </a:cxn>
                <a:cxn ang="0">
                  <a:pos x="13" y="29"/>
                </a:cxn>
                <a:cxn ang="0">
                  <a:pos x="55" y="0"/>
                </a:cxn>
                <a:cxn ang="0">
                  <a:pos x="25" y="48"/>
                </a:cxn>
                <a:cxn ang="0">
                  <a:pos x="13" y="111"/>
                </a:cxn>
                <a:cxn ang="0">
                  <a:pos x="28" y="137"/>
                </a:cxn>
                <a:cxn ang="0">
                  <a:pos x="63" y="73"/>
                </a:cxn>
                <a:cxn ang="0">
                  <a:pos x="84" y="116"/>
                </a:cxn>
                <a:cxn ang="0">
                  <a:pos x="70" y="158"/>
                </a:cxn>
                <a:cxn ang="0">
                  <a:pos x="84" y="204"/>
                </a:cxn>
                <a:cxn ang="0">
                  <a:pos x="106" y="145"/>
                </a:cxn>
                <a:cxn ang="0">
                  <a:pos x="154" y="111"/>
                </a:cxn>
                <a:cxn ang="0">
                  <a:pos x="211" y="103"/>
                </a:cxn>
                <a:cxn ang="0">
                  <a:pos x="211" y="103"/>
                </a:cxn>
              </a:cxnLst>
              <a:rect l="0" t="0" r="r" b="b"/>
              <a:pathLst>
                <a:path w="865" h="936">
                  <a:moveTo>
                    <a:pt x="211" y="103"/>
                  </a:moveTo>
                  <a:lnTo>
                    <a:pt x="300" y="276"/>
                  </a:lnTo>
                  <a:lnTo>
                    <a:pt x="390" y="362"/>
                  </a:lnTo>
                  <a:lnTo>
                    <a:pt x="498" y="274"/>
                  </a:lnTo>
                  <a:lnTo>
                    <a:pt x="443" y="432"/>
                  </a:lnTo>
                  <a:lnTo>
                    <a:pt x="479" y="580"/>
                  </a:lnTo>
                  <a:lnTo>
                    <a:pt x="564" y="717"/>
                  </a:lnTo>
                  <a:lnTo>
                    <a:pt x="640" y="759"/>
                  </a:lnTo>
                  <a:lnTo>
                    <a:pt x="777" y="759"/>
                  </a:lnTo>
                  <a:lnTo>
                    <a:pt x="865" y="738"/>
                  </a:lnTo>
                  <a:lnTo>
                    <a:pt x="756" y="795"/>
                  </a:lnTo>
                  <a:lnTo>
                    <a:pt x="756" y="863"/>
                  </a:lnTo>
                  <a:lnTo>
                    <a:pt x="703" y="905"/>
                  </a:lnTo>
                  <a:lnTo>
                    <a:pt x="694" y="936"/>
                  </a:lnTo>
                  <a:lnTo>
                    <a:pt x="583" y="890"/>
                  </a:lnTo>
                  <a:lnTo>
                    <a:pt x="469" y="852"/>
                  </a:lnTo>
                  <a:lnTo>
                    <a:pt x="348" y="820"/>
                  </a:lnTo>
                  <a:lnTo>
                    <a:pt x="306" y="810"/>
                  </a:lnTo>
                  <a:lnTo>
                    <a:pt x="201" y="692"/>
                  </a:lnTo>
                  <a:lnTo>
                    <a:pt x="196" y="479"/>
                  </a:lnTo>
                  <a:lnTo>
                    <a:pt x="167" y="396"/>
                  </a:lnTo>
                  <a:lnTo>
                    <a:pt x="133" y="382"/>
                  </a:lnTo>
                  <a:lnTo>
                    <a:pt x="103" y="343"/>
                  </a:lnTo>
                  <a:lnTo>
                    <a:pt x="27" y="200"/>
                  </a:lnTo>
                  <a:lnTo>
                    <a:pt x="0" y="116"/>
                  </a:lnTo>
                  <a:lnTo>
                    <a:pt x="13" y="29"/>
                  </a:lnTo>
                  <a:lnTo>
                    <a:pt x="55" y="0"/>
                  </a:lnTo>
                  <a:lnTo>
                    <a:pt x="25" y="48"/>
                  </a:lnTo>
                  <a:lnTo>
                    <a:pt x="13" y="111"/>
                  </a:lnTo>
                  <a:lnTo>
                    <a:pt x="28" y="137"/>
                  </a:lnTo>
                  <a:lnTo>
                    <a:pt x="63" y="73"/>
                  </a:lnTo>
                  <a:lnTo>
                    <a:pt x="84" y="116"/>
                  </a:lnTo>
                  <a:lnTo>
                    <a:pt x="70" y="158"/>
                  </a:lnTo>
                  <a:lnTo>
                    <a:pt x="84" y="204"/>
                  </a:lnTo>
                  <a:lnTo>
                    <a:pt x="106" y="145"/>
                  </a:lnTo>
                  <a:lnTo>
                    <a:pt x="154" y="111"/>
                  </a:lnTo>
                  <a:lnTo>
                    <a:pt x="211" y="103"/>
                  </a:lnTo>
                  <a:lnTo>
                    <a:pt x="211" y="103"/>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1" name="Freeform 61"/>
            <p:cNvSpPr>
              <a:spLocks/>
            </p:cNvSpPr>
            <p:nvPr/>
          </p:nvSpPr>
          <p:spPr bwMode="auto">
            <a:xfrm>
              <a:off x="2799" y="1489"/>
              <a:ext cx="116" cy="389"/>
            </a:xfrm>
            <a:custGeom>
              <a:avLst/>
              <a:gdLst/>
              <a:ahLst/>
              <a:cxnLst>
                <a:cxn ang="0">
                  <a:pos x="225" y="0"/>
                </a:cxn>
                <a:cxn ang="0">
                  <a:pos x="232" y="124"/>
                </a:cxn>
                <a:cxn ang="0">
                  <a:pos x="221" y="243"/>
                </a:cxn>
                <a:cxn ang="0">
                  <a:pos x="187" y="393"/>
                </a:cxn>
                <a:cxn ang="0">
                  <a:pos x="139" y="494"/>
                </a:cxn>
                <a:cxn ang="0">
                  <a:pos x="122" y="523"/>
                </a:cxn>
                <a:cxn ang="0">
                  <a:pos x="122" y="620"/>
                </a:cxn>
                <a:cxn ang="0">
                  <a:pos x="74" y="709"/>
                </a:cxn>
                <a:cxn ang="0">
                  <a:pos x="0" y="777"/>
                </a:cxn>
                <a:cxn ang="0">
                  <a:pos x="78" y="684"/>
                </a:cxn>
                <a:cxn ang="0">
                  <a:pos x="95" y="582"/>
                </a:cxn>
                <a:cxn ang="0">
                  <a:pos x="92" y="570"/>
                </a:cxn>
                <a:cxn ang="0">
                  <a:pos x="59" y="585"/>
                </a:cxn>
                <a:cxn ang="0">
                  <a:pos x="130" y="485"/>
                </a:cxn>
                <a:cxn ang="0">
                  <a:pos x="168" y="409"/>
                </a:cxn>
                <a:cxn ang="0">
                  <a:pos x="196" y="302"/>
                </a:cxn>
                <a:cxn ang="0">
                  <a:pos x="217" y="165"/>
                </a:cxn>
                <a:cxn ang="0">
                  <a:pos x="221" y="86"/>
                </a:cxn>
                <a:cxn ang="0">
                  <a:pos x="225" y="0"/>
                </a:cxn>
                <a:cxn ang="0">
                  <a:pos x="225" y="0"/>
                </a:cxn>
              </a:cxnLst>
              <a:rect l="0" t="0" r="r" b="b"/>
              <a:pathLst>
                <a:path w="232" h="777">
                  <a:moveTo>
                    <a:pt x="225" y="0"/>
                  </a:moveTo>
                  <a:lnTo>
                    <a:pt x="232" y="124"/>
                  </a:lnTo>
                  <a:lnTo>
                    <a:pt x="221" y="243"/>
                  </a:lnTo>
                  <a:lnTo>
                    <a:pt x="187" y="393"/>
                  </a:lnTo>
                  <a:lnTo>
                    <a:pt x="139" y="494"/>
                  </a:lnTo>
                  <a:lnTo>
                    <a:pt x="122" y="523"/>
                  </a:lnTo>
                  <a:lnTo>
                    <a:pt x="122" y="620"/>
                  </a:lnTo>
                  <a:lnTo>
                    <a:pt x="74" y="709"/>
                  </a:lnTo>
                  <a:lnTo>
                    <a:pt x="0" y="777"/>
                  </a:lnTo>
                  <a:lnTo>
                    <a:pt x="78" y="684"/>
                  </a:lnTo>
                  <a:lnTo>
                    <a:pt x="95" y="582"/>
                  </a:lnTo>
                  <a:lnTo>
                    <a:pt x="92" y="570"/>
                  </a:lnTo>
                  <a:lnTo>
                    <a:pt x="59" y="585"/>
                  </a:lnTo>
                  <a:lnTo>
                    <a:pt x="130" y="485"/>
                  </a:lnTo>
                  <a:lnTo>
                    <a:pt x="168" y="409"/>
                  </a:lnTo>
                  <a:lnTo>
                    <a:pt x="196" y="302"/>
                  </a:lnTo>
                  <a:lnTo>
                    <a:pt x="217" y="165"/>
                  </a:lnTo>
                  <a:lnTo>
                    <a:pt x="221" y="86"/>
                  </a:lnTo>
                  <a:lnTo>
                    <a:pt x="225" y="0"/>
                  </a:lnTo>
                  <a:lnTo>
                    <a:pt x="225"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2" name="Freeform 62"/>
            <p:cNvSpPr>
              <a:spLocks/>
            </p:cNvSpPr>
            <p:nvPr/>
          </p:nvSpPr>
          <p:spPr bwMode="auto">
            <a:xfrm>
              <a:off x="2909" y="1424"/>
              <a:ext cx="34" cy="182"/>
            </a:xfrm>
            <a:custGeom>
              <a:avLst/>
              <a:gdLst/>
              <a:ahLst/>
              <a:cxnLst>
                <a:cxn ang="0">
                  <a:pos x="55" y="22"/>
                </a:cxn>
                <a:cxn ang="0">
                  <a:pos x="66" y="104"/>
                </a:cxn>
                <a:cxn ang="0">
                  <a:pos x="34" y="239"/>
                </a:cxn>
                <a:cxn ang="0">
                  <a:pos x="13" y="342"/>
                </a:cxn>
                <a:cxn ang="0">
                  <a:pos x="0" y="361"/>
                </a:cxn>
                <a:cxn ang="0">
                  <a:pos x="6" y="290"/>
                </a:cxn>
                <a:cxn ang="0">
                  <a:pos x="30" y="213"/>
                </a:cxn>
                <a:cxn ang="0">
                  <a:pos x="47" y="97"/>
                </a:cxn>
                <a:cxn ang="0">
                  <a:pos x="44" y="34"/>
                </a:cxn>
                <a:cxn ang="0">
                  <a:pos x="19" y="3"/>
                </a:cxn>
                <a:cxn ang="0">
                  <a:pos x="36" y="0"/>
                </a:cxn>
                <a:cxn ang="0">
                  <a:pos x="55" y="22"/>
                </a:cxn>
                <a:cxn ang="0">
                  <a:pos x="55" y="22"/>
                </a:cxn>
              </a:cxnLst>
              <a:rect l="0" t="0" r="r" b="b"/>
              <a:pathLst>
                <a:path w="66" h="361">
                  <a:moveTo>
                    <a:pt x="55" y="22"/>
                  </a:moveTo>
                  <a:lnTo>
                    <a:pt x="66" y="104"/>
                  </a:lnTo>
                  <a:lnTo>
                    <a:pt x="34" y="239"/>
                  </a:lnTo>
                  <a:lnTo>
                    <a:pt x="13" y="342"/>
                  </a:lnTo>
                  <a:lnTo>
                    <a:pt x="0" y="361"/>
                  </a:lnTo>
                  <a:lnTo>
                    <a:pt x="6" y="290"/>
                  </a:lnTo>
                  <a:lnTo>
                    <a:pt x="30" y="213"/>
                  </a:lnTo>
                  <a:lnTo>
                    <a:pt x="47" y="97"/>
                  </a:lnTo>
                  <a:lnTo>
                    <a:pt x="44" y="34"/>
                  </a:lnTo>
                  <a:lnTo>
                    <a:pt x="19" y="3"/>
                  </a:lnTo>
                  <a:lnTo>
                    <a:pt x="36" y="0"/>
                  </a:lnTo>
                  <a:lnTo>
                    <a:pt x="55" y="22"/>
                  </a:lnTo>
                  <a:lnTo>
                    <a:pt x="55" y="2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3" name="Freeform 63"/>
            <p:cNvSpPr>
              <a:spLocks/>
            </p:cNvSpPr>
            <p:nvPr/>
          </p:nvSpPr>
          <p:spPr bwMode="auto">
            <a:xfrm>
              <a:off x="2568" y="1461"/>
              <a:ext cx="72" cy="26"/>
            </a:xfrm>
            <a:custGeom>
              <a:avLst/>
              <a:gdLst/>
              <a:ahLst/>
              <a:cxnLst>
                <a:cxn ang="0">
                  <a:pos x="8" y="0"/>
                </a:cxn>
                <a:cxn ang="0">
                  <a:pos x="69" y="21"/>
                </a:cxn>
                <a:cxn ang="0">
                  <a:pos x="145" y="25"/>
                </a:cxn>
                <a:cxn ang="0">
                  <a:pos x="84" y="51"/>
                </a:cxn>
                <a:cxn ang="0">
                  <a:pos x="31" y="42"/>
                </a:cxn>
                <a:cxn ang="0">
                  <a:pos x="0" y="21"/>
                </a:cxn>
                <a:cxn ang="0">
                  <a:pos x="8" y="0"/>
                </a:cxn>
                <a:cxn ang="0">
                  <a:pos x="8" y="0"/>
                </a:cxn>
              </a:cxnLst>
              <a:rect l="0" t="0" r="r" b="b"/>
              <a:pathLst>
                <a:path w="145" h="51">
                  <a:moveTo>
                    <a:pt x="8" y="0"/>
                  </a:moveTo>
                  <a:lnTo>
                    <a:pt x="69" y="21"/>
                  </a:lnTo>
                  <a:lnTo>
                    <a:pt x="145" y="25"/>
                  </a:lnTo>
                  <a:lnTo>
                    <a:pt x="84" y="51"/>
                  </a:lnTo>
                  <a:lnTo>
                    <a:pt x="31" y="42"/>
                  </a:lnTo>
                  <a:lnTo>
                    <a:pt x="0" y="21"/>
                  </a:lnTo>
                  <a:lnTo>
                    <a:pt x="8" y="0"/>
                  </a:lnTo>
                  <a:lnTo>
                    <a:pt x="8"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4" name="Freeform 64"/>
            <p:cNvSpPr>
              <a:spLocks/>
            </p:cNvSpPr>
            <p:nvPr/>
          </p:nvSpPr>
          <p:spPr bwMode="auto">
            <a:xfrm>
              <a:off x="2766" y="1460"/>
              <a:ext cx="51" cy="19"/>
            </a:xfrm>
            <a:custGeom>
              <a:avLst/>
              <a:gdLst/>
              <a:ahLst/>
              <a:cxnLst>
                <a:cxn ang="0">
                  <a:pos x="11" y="0"/>
                </a:cxn>
                <a:cxn ang="0">
                  <a:pos x="103" y="17"/>
                </a:cxn>
                <a:cxn ang="0">
                  <a:pos x="30" y="34"/>
                </a:cxn>
                <a:cxn ang="0">
                  <a:pos x="0" y="6"/>
                </a:cxn>
                <a:cxn ang="0">
                  <a:pos x="11" y="0"/>
                </a:cxn>
                <a:cxn ang="0">
                  <a:pos x="11" y="0"/>
                </a:cxn>
              </a:cxnLst>
              <a:rect l="0" t="0" r="r" b="b"/>
              <a:pathLst>
                <a:path w="103" h="34">
                  <a:moveTo>
                    <a:pt x="11" y="0"/>
                  </a:moveTo>
                  <a:lnTo>
                    <a:pt x="103" y="17"/>
                  </a:lnTo>
                  <a:lnTo>
                    <a:pt x="30" y="34"/>
                  </a:lnTo>
                  <a:lnTo>
                    <a:pt x="0" y="6"/>
                  </a:lnTo>
                  <a:lnTo>
                    <a:pt x="11" y="0"/>
                  </a:lnTo>
                  <a:lnTo>
                    <a:pt x="11"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5" name="Freeform 65"/>
            <p:cNvSpPr>
              <a:spLocks/>
            </p:cNvSpPr>
            <p:nvPr/>
          </p:nvSpPr>
          <p:spPr bwMode="auto">
            <a:xfrm>
              <a:off x="2157" y="1763"/>
              <a:ext cx="732" cy="735"/>
            </a:xfrm>
            <a:custGeom>
              <a:avLst/>
              <a:gdLst/>
              <a:ahLst/>
              <a:cxnLst>
                <a:cxn ang="0">
                  <a:pos x="604" y="4"/>
                </a:cxn>
                <a:cxn ang="0">
                  <a:pos x="534" y="145"/>
                </a:cxn>
                <a:cxn ang="0">
                  <a:pos x="433" y="192"/>
                </a:cxn>
                <a:cxn ang="0">
                  <a:pos x="273" y="251"/>
                </a:cxn>
                <a:cxn ang="0">
                  <a:pos x="0" y="352"/>
                </a:cxn>
                <a:cxn ang="0">
                  <a:pos x="300" y="274"/>
                </a:cxn>
                <a:cxn ang="0">
                  <a:pos x="444" y="282"/>
                </a:cxn>
                <a:cxn ang="0">
                  <a:pos x="530" y="377"/>
                </a:cxn>
                <a:cxn ang="0">
                  <a:pos x="570" y="489"/>
                </a:cxn>
                <a:cxn ang="0">
                  <a:pos x="562" y="603"/>
                </a:cxn>
                <a:cxn ang="0">
                  <a:pos x="484" y="643"/>
                </a:cxn>
                <a:cxn ang="0">
                  <a:pos x="648" y="681"/>
                </a:cxn>
                <a:cxn ang="0">
                  <a:pos x="777" y="732"/>
                </a:cxn>
                <a:cxn ang="0">
                  <a:pos x="632" y="635"/>
                </a:cxn>
                <a:cxn ang="0">
                  <a:pos x="629" y="510"/>
                </a:cxn>
                <a:cxn ang="0">
                  <a:pos x="581" y="381"/>
                </a:cxn>
                <a:cxn ang="0">
                  <a:pos x="499" y="232"/>
                </a:cxn>
                <a:cxn ang="0">
                  <a:pos x="617" y="318"/>
                </a:cxn>
                <a:cxn ang="0">
                  <a:pos x="792" y="462"/>
                </a:cxn>
                <a:cxn ang="0">
                  <a:pos x="792" y="377"/>
                </a:cxn>
                <a:cxn ang="0">
                  <a:pos x="999" y="514"/>
                </a:cxn>
                <a:cxn ang="0">
                  <a:pos x="1121" y="681"/>
                </a:cxn>
                <a:cxn ang="0">
                  <a:pos x="1261" y="939"/>
                </a:cxn>
                <a:cxn ang="0">
                  <a:pos x="1339" y="1143"/>
                </a:cxn>
                <a:cxn ang="0">
                  <a:pos x="1417" y="1316"/>
                </a:cxn>
                <a:cxn ang="0">
                  <a:pos x="1421" y="1472"/>
                </a:cxn>
                <a:cxn ang="0">
                  <a:pos x="1455" y="1464"/>
                </a:cxn>
                <a:cxn ang="0">
                  <a:pos x="1463" y="1050"/>
                </a:cxn>
                <a:cxn ang="0">
                  <a:pos x="1459" y="595"/>
                </a:cxn>
                <a:cxn ang="0">
                  <a:pos x="1452" y="341"/>
                </a:cxn>
                <a:cxn ang="0">
                  <a:pos x="1448" y="219"/>
                </a:cxn>
                <a:cxn ang="0">
                  <a:pos x="1444" y="481"/>
                </a:cxn>
                <a:cxn ang="0">
                  <a:pos x="1444" y="814"/>
                </a:cxn>
                <a:cxn ang="0">
                  <a:pos x="1429" y="1245"/>
                </a:cxn>
                <a:cxn ang="0">
                  <a:pos x="1273" y="913"/>
                </a:cxn>
                <a:cxn ang="0">
                  <a:pos x="1132" y="666"/>
                </a:cxn>
                <a:cxn ang="0">
                  <a:pos x="917" y="373"/>
                </a:cxn>
                <a:cxn ang="0">
                  <a:pos x="644" y="0"/>
                </a:cxn>
                <a:cxn ang="0">
                  <a:pos x="604" y="4"/>
                </a:cxn>
                <a:cxn ang="0">
                  <a:pos x="604" y="4"/>
                </a:cxn>
              </a:cxnLst>
              <a:rect l="0" t="0" r="r" b="b"/>
              <a:pathLst>
                <a:path w="1463" h="1472">
                  <a:moveTo>
                    <a:pt x="604" y="4"/>
                  </a:moveTo>
                  <a:lnTo>
                    <a:pt x="534" y="145"/>
                  </a:lnTo>
                  <a:lnTo>
                    <a:pt x="433" y="192"/>
                  </a:lnTo>
                  <a:lnTo>
                    <a:pt x="273" y="251"/>
                  </a:lnTo>
                  <a:lnTo>
                    <a:pt x="0" y="352"/>
                  </a:lnTo>
                  <a:lnTo>
                    <a:pt x="300" y="274"/>
                  </a:lnTo>
                  <a:lnTo>
                    <a:pt x="444" y="282"/>
                  </a:lnTo>
                  <a:lnTo>
                    <a:pt x="530" y="377"/>
                  </a:lnTo>
                  <a:lnTo>
                    <a:pt x="570" y="489"/>
                  </a:lnTo>
                  <a:lnTo>
                    <a:pt x="562" y="603"/>
                  </a:lnTo>
                  <a:lnTo>
                    <a:pt x="484" y="643"/>
                  </a:lnTo>
                  <a:lnTo>
                    <a:pt x="648" y="681"/>
                  </a:lnTo>
                  <a:lnTo>
                    <a:pt x="777" y="732"/>
                  </a:lnTo>
                  <a:lnTo>
                    <a:pt x="632" y="635"/>
                  </a:lnTo>
                  <a:lnTo>
                    <a:pt x="629" y="510"/>
                  </a:lnTo>
                  <a:lnTo>
                    <a:pt x="581" y="381"/>
                  </a:lnTo>
                  <a:lnTo>
                    <a:pt x="499" y="232"/>
                  </a:lnTo>
                  <a:lnTo>
                    <a:pt x="617" y="318"/>
                  </a:lnTo>
                  <a:lnTo>
                    <a:pt x="792" y="462"/>
                  </a:lnTo>
                  <a:lnTo>
                    <a:pt x="792" y="377"/>
                  </a:lnTo>
                  <a:lnTo>
                    <a:pt x="999" y="514"/>
                  </a:lnTo>
                  <a:lnTo>
                    <a:pt x="1121" y="681"/>
                  </a:lnTo>
                  <a:lnTo>
                    <a:pt x="1261" y="939"/>
                  </a:lnTo>
                  <a:lnTo>
                    <a:pt x="1339" y="1143"/>
                  </a:lnTo>
                  <a:lnTo>
                    <a:pt x="1417" y="1316"/>
                  </a:lnTo>
                  <a:lnTo>
                    <a:pt x="1421" y="1472"/>
                  </a:lnTo>
                  <a:lnTo>
                    <a:pt x="1455" y="1464"/>
                  </a:lnTo>
                  <a:lnTo>
                    <a:pt x="1463" y="1050"/>
                  </a:lnTo>
                  <a:lnTo>
                    <a:pt x="1459" y="595"/>
                  </a:lnTo>
                  <a:lnTo>
                    <a:pt x="1452" y="341"/>
                  </a:lnTo>
                  <a:lnTo>
                    <a:pt x="1448" y="219"/>
                  </a:lnTo>
                  <a:lnTo>
                    <a:pt x="1444" y="481"/>
                  </a:lnTo>
                  <a:lnTo>
                    <a:pt x="1444" y="814"/>
                  </a:lnTo>
                  <a:lnTo>
                    <a:pt x="1429" y="1245"/>
                  </a:lnTo>
                  <a:lnTo>
                    <a:pt x="1273" y="913"/>
                  </a:lnTo>
                  <a:lnTo>
                    <a:pt x="1132" y="666"/>
                  </a:lnTo>
                  <a:lnTo>
                    <a:pt x="917" y="373"/>
                  </a:lnTo>
                  <a:lnTo>
                    <a:pt x="644" y="0"/>
                  </a:lnTo>
                  <a:lnTo>
                    <a:pt x="604" y="4"/>
                  </a:lnTo>
                  <a:lnTo>
                    <a:pt x="604" y="4"/>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6" name="Freeform 66"/>
            <p:cNvSpPr>
              <a:spLocks/>
            </p:cNvSpPr>
            <p:nvPr/>
          </p:nvSpPr>
          <p:spPr bwMode="auto">
            <a:xfrm>
              <a:off x="2392" y="2099"/>
              <a:ext cx="226" cy="576"/>
            </a:xfrm>
            <a:custGeom>
              <a:avLst/>
              <a:gdLst/>
              <a:ahLst/>
              <a:cxnLst>
                <a:cxn ang="0">
                  <a:pos x="0" y="0"/>
                </a:cxn>
                <a:cxn ang="0">
                  <a:pos x="177" y="388"/>
                </a:cxn>
                <a:cxn ang="0">
                  <a:pos x="298" y="572"/>
                </a:cxn>
                <a:cxn ang="0">
                  <a:pos x="352" y="721"/>
                </a:cxn>
                <a:cxn ang="0">
                  <a:pos x="414" y="736"/>
                </a:cxn>
                <a:cxn ang="0">
                  <a:pos x="329" y="766"/>
                </a:cxn>
                <a:cxn ang="0">
                  <a:pos x="340" y="806"/>
                </a:cxn>
                <a:cxn ang="0">
                  <a:pos x="403" y="821"/>
                </a:cxn>
                <a:cxn ang="0">
                  <a:pos x="365" y="880"/>
                </a:cxn>
                <a:cxn ang="0">
                  <a:pos x="392" y="928"/>
                </a:cxn>
                <a:cxn ang="0">
                  <a:pos x="439" y="936"/>
                </a:cxn>
                <a:cxn ang="0">
                  <a:pos x="433" y="991"/>
                </a:cxn>
                <a:cxn ang="0">
                  <a:pos x="450" y="1034"/>
                </a:cxn>
                <a:cxn ang="0">
                  <a:pos x="392" y="1065"/>
                </a:cxn>
                <a:cxn ang="0">
                  <a:pos x="384" y="1116"/>
                </a:cxn>
                <a:cxn ang="0">
                  <a:pos x="373" y="1154"/>
                </a:cxn>
                <a:cxn ang="0">
                  <a:pos x="314" y="1088"/>
                </a:cxn>
                <a:cxn ang="0">
                  <a:pos x="262" y="1057"/>
                </a:cxn>
                <a:cxn ang="0">
                  <a:pos x="243" y="1010"/>
                </a:cxn>
                <a:cxn ang="0">
                  <a:pos x="141" y="994"/>
                </a:cxn>
                <a:cxn ang="0">
                  <a:pos x="99" y="869"/>
                </a:cxn>
                <a:cxn ang="0">
                  <a:pos x="32" y="877"/>
                </a:cxn>
                <a:cxn ang="0">
                  <a:pos x="165" y="795"/>
                </a:cxn>
                <a:cxn ang="0">
                  <a:pos x="173" y="766"/>
                </a:cxn>
                <a:cxn ang="0">
                  <a:pos x="222" y="776"/>
                </a:cxn>
                <a:cxn ang="0">
                  <a:pos x="236" y="666"/>
                </a:cxn>
                <a:cxn ang="0">
                  <a:pos x="310" y="704"/>
                </a:cxn>
                <a:cxn ang="0">
                  <a:pos x="278" y="610"/>
                </a:cxn>
                <a:cxn ang="0">
                  <a:pos x="188" y="506"/>
                </a:cxn>
                <a:cxn ang="0">
                  <a:pos x="137" y="392"/>
                </a:cxn>
                <a:cxn ang="0">
                  <a:pos x="0" y="48"/>
                </a:cxn>
                <a:cxn ang="0">
                  <a:pos x="0" y="0"/>
                </a:cxn>
                <a:cxn ang="0">
                  <a:pos x="0" y="0"/>
                </a:cxn>
              </a:cxnLst>
              <a:rect l="0" t="0" r="r" b="b"/>
              <a:pathLst>
                <a:path w="450" h="1154">
                  <a:moveTo>
                    <a:pt x="0" y="0"/>
                  </a:moveTo>
                  <a:lnTo>
                    <a:pt x="177" y="388"/>
                  </a:lnTo>
                  <a:lnTo>
                    <a:pt x="298" y="572"/>
                  </a:lnTo>
                  <a:lnTo>
                    <a:pt x="352" y="721"/>
                  </a:lnTo>
                  <a:lnTo>
                    <a:pt x="414" y="736"/>
                  </a:lnTo>
                  <a:lnTo>
                    <a:pt x="329" y="766"/>
                  </a:lnTo>
                  <a:lnTo>
                    <a:pt x="340" y="806"/>
                  </a:lnTo>
                  <a:lnTo>
                    <a:pt x="403" y="821"/>
                  </a:lnTo>
                  <a:lnTo>
                    <a:pt x="365" y="880"/>
                  </a:lnTo>
                  <a:lnTo>
                    <a:pt x="392" y="928"/>
                  </a:lnTo>
                  <a:lnTo>
                    <a:pt x="439" y="936"/>
                  </a:lnTo>
                  <a:lnTo>
                    <a:pt x="433" y="991"/>
                  </a:lnTo>
                  <a:lnTo>
                    <a:pt x="450" y="1034"/>
                  </a:lnTo>
                  <a:lnTo>
                    <a:pt x="392" y="1065"/>
                  </a:lnTo>
                  <a:lnTo>
                    <a:pt x="384" y="1116"/>
                  </a:lnTo>
                  <a:lnTo>
                    <a:pt x="373" y="1154"/>
                  </a:lnTo>
                  <a:lnTo>
                    <a:pt x="314" y="1088"/>
                  </a:lnTo>
                  <a:lnTo>
                    <a:pt x="262" y="1057"/>
                  </a:lnTo>
                  <a:lnTo>
                    <a:pt x="243" y="1010"/>
                  </a:lnTo>
                  <a:lnTo>
                    <a:pt x="141" y="994"/>
                  </a:lnTo>
                  <a:lnTo>
                    <a:pt x="99" y="869"/>
                  </a:lnTo>
                  <a:lnTo>
                    <a:pt x="32" y="877"/>
                  </a:lnTo>
                  <a:lnTo>
                    <a:pt x="165" y="795"/>
                  </a:lnTo>
                  <a:lnTo>
                    <a:pt x="173" y="766"/>
                  </a:lnTo>
                  <a:lnTo>
                    <a:pt x="222" y="776"/>
                  </a:lnTo>
                  <a:lnTo>
                    <a:pt x="236" y="666"/>
                  </a:lnTo>
                  <a:lnTo>
                    <a:pt x="310" y="704"/>
                  </a:lnTo>
                  <a:lnTo>
                    <a:pt x="278" y="610"/>
                  </a:lnTo>
                  <a:lnTo>
                    <a:pt x="188" y="506"/>
                  </a:lnTo>
                  <a:lnTo>
                    <a:pt x="137" y="392"/>
                  </a:lnTo>
                  <a:lnTo>
                    <a:pt x="0" y="48"/>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7" name="Freeform 67"/>
            <p:cNvSpPr>
              <a:spLocks/>
            </p:cNvSpPr>
            <p:nvPr/>
          </p:nvSpPr>
          <p:spPr bwMode="auto">
            <a:xfrm>
              <a:off x="2210" y="2010"/>
              <a:ext cx="289" cy="493"/>
            </a:xfrm>
            <a:custGeom>
              <a:avLst/>
              <a:gdLst/>
              <a:ahLst/>
              <a:cxnLst>
                <a:cxn ang="0">
                  <a:pos x="0" y="0"/>
                </a:cxn>
                <a:cxn ang="0">
                  <a:pos x="203" y="174"/>
                </a:cxn>
                <a:cxn ang="0">
                  <a:pos x="259" y="270"/>
                </a:cxn>
                <a:cxn ang="0">
                  <a:pos x="355" y="389"/>
                </a:cxn>
                <a:cxn ang="0">
                  <a:pos x="462" y="585"/>
                </a:cxn>
                <a:cxn ang="0">
                  <a:pos x="513" y="750"/>
                </a:cxn>
                <a:cxn ang="0">
                  <a:pos x="532" y="866"/>
                </a:cxn>
                <a:cxn ang="0">
                  <a:pos x="578" y="984"/>
                </a:cxn>
                <a:cxn ang="0">
                  <a:pos x="540" y="984"/>
                </a:cxn>
                <a:cxn ang="0">
                  <a:pos x="496" y="910"/>
                </a:cxn>
                <a:cxn ang="0">
                  <a:pos x="496" y="828"/>
                </a:cxn>
                <a:cxn ang="0">
                  <a:pos x="418" y="754"/>
                </a:cxn>
                <a:cxn ang="0">
                  <a:pos x="418" y="692"/>
                </a:cxn>
                <a:cxn ang="0">
                  <a:pos x="388" y="625"/>
                </a:cxn>
                <a:cxn ang="0">
                  <a:pos x="317" y="515"/>
                </a:cxn>
                <a:cxn ang="0">
                  <a:pos x="152" y="385"/>
                </a:cxn>
                <a:cxn ang="0">
                  <a:pos x="29" y="327"/>
                </a:cxn>
                <a:cxn ang="0">
                  <a:pos x="169" y="327"/>
                </a:cxn>
                <a:cxn ang="0">
                  <a:pos x="89" y="174"/>
                </a:cxn>
                <a:cxn ang="0">
                  <a:pos x="200" y="292"/>
                </a:cxn>
                <a:cxn ang="0">
                  <a:pos x="310" y="429"/>
                </a:cxn>
                <a:cxn ang="0">
                  <a:pos x="196" y="222"/>
                </a:cxn>
                <a:cxn ang="0">
                  <a:pos x="103" y="108"/>
                </a:cxn>
                <a:cxn ang="0">
                  <a:pos x="0" y="0"/>
                </a:cxn>
                <a:cxn ang="0">
                  <a:pos x="0" y="0"/>
                </a:cxn>
              </a:cxnLst>
              <a:rect l="0" t="0" r="r" b="b"/>
              <a:pathLst>
                <a:path w="578" h="984">
                  <a:moveTo>
                    <a:pt x="0" y="0"/>
                  </a:moveTo>
                  <a:lnTo>
                    <a:pt x="203" y="174"/>
                  </a:lnTo>
                  <a:lnTo>
                    <a:pt x="259" y="270"/>
                  </a:lnTo>
                  <a:lnTo>
                    <a:pt x="355" y="389"/>
                  </a:lnTo>
                  <a:lnTo>
                    <a:pt x="462" y="585"/>
                  </a:lnTo>
                  <a:lnTo>
                    <a:pt x="513" y="750"/>
                  </a:lnTo>
                  <a:lnTo>
                    <a:pt x="532" y="866"/>
                  </a:lnTo>
                  <a:lnTo>
                    <a:pt x="578" y="984"/>
                  </a:lnTo>
                  <a:lnTo>
                    <a:pt x="540" y="984"/>
                  </a:lnTo>
                  <a:lnTo>
                    <a:pt x="496" y="910"/>
                  </a:lnTo>
                  <a:lnTo>
                    <a:pt x="496" y="828"/>
                  </a:lnTo>
                  <a:lnTo>
                    <a:pt x="418" y="754"/>
                  </a:lnTo>
                  <a:lnTo>
                    <a:pt x="418" y="692"/>
                  </a:lnTo>
                  <a:lnTo>
                    <a:pt x="388" y="625"/>
                  </a:lnTo>
                  <a:lnTo>
                    <a:pt x="317" y="515"/>
                  </a:lnTo>
                  <a:lnTo>
                    <a:pt x="152" y="385"/>
                  </a:lnTo>
                  <a:lnTo>
                    <a:pt x="29" y="327"/>
                  </a:lnTo>
                  <a:lnTo>
                    <a:pt x="169" y="327"/>
                  </a:lnTo>
                  <a:lnTo>
                    <a:pt x="89" y="174"/>
                  </a:lnTo>
                  <a:lnTo>
                    <a:pt x="200" y="292"/>
                  </a:lnTo>
                  <a:lnTo>
                    <a:pt x="310" y="429"/>
                  </a:lnTo>
                  <a:lnTo>
                    <a:pt x="196" y="222"/>
                  </a:lnTo>
                  <a:lnTo>
                    <a:pt x="103" y="108"/>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8" name="Freeform 68"/>
            <p:cNvSpPr>
              <a:spLocks/>
            </p:cNvSpPr>
            <p:nvPr/>
          </p:nvSpPr>
          <p:spPr bwMode="auto">
            <a:xfrm>
              <a:off x="2216" y="2323"/>
              <a:ext cx="219" cy="114"/>
            </a:xfrm>
            <a:custGeom>
              <a:avLst/>
              <a:gdLst/>
              <a:ahLst/>
              <a:cxnLst>
                <a:cxn ang="0">
                  <a:pos x="439" y="226"/>
                </a:cxn>
                <a:cxn ang="0">
                  <a:pos x="400" y="156"/>
                </a:cxn>
                <a:cxn ang="0">
                  <a:pos x="240" y="78"/>
                </a:cxn>
                <a:cxn ang="0">
                  <a:pos x="0" y="0"/>
                </a:cxn>
                <a:cxn ang="0">
                  <a:pos x="221" y="89"/>
                </a:cxn>
                <a:cxn ang="0">
                  <a:pos x="365" y="188"/>
                </a:cxn>
                <a:cxn ang="0">
                  <a:pos x="439" y="226"/>
                </a:cxn>
                <a:cxn ang="0">
                  <a:pos x="439" y="226"/>
                </a:cxn>
              </a:cxnLst>
              <a:rect l="0" t="0" r="r" b="b"/>
              <a:pathLst>
                <a:path w="439" h="226">
                  <a:moveTo>
                    <a:pt x="439" y="226"/>
                  </a:moveTo>
                  <a:lnTo>
                    <a:pt x="400" y="156"/>
                  </a:lnTo>
                  <a:lnTo>
                    <a:pt x="240" y="78"/>
                  </a:lnTo>
                  <a:lnTo>
                    <a:pt x="0" y="0"/>
                  </a:lnTo>
                  <a:lnTo>
                    <a:pt x="221" y="89"/>
                  </a:lnTo>
                  <a:lnTo>
                    <a:pt x="365" y="188"/>
                  </a:lnTo>
                  <a:lnTo>
                    <a:pt x="439" y="226"/>
                  </a:lnTo>
                  <a:lnTo>
                    <a:pt x="439" y="226"/>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09" name="Freeform 69"/>
            <p:cNvSpPr>
              <a:spLocks/>
            </p:cNvSpPr>
            <p:nvPr/>
          </p:nvSpPr>
          <p:spPr bwMode="auto">
            <a:xfrm>
              <a:off x="2621" y="2387"/>
              <a:ext cx="222" cy="122"/>
            </a:xfrm>
            <a:custGeom>
              <a:avLst/>
              <a:gdLst/>
              <a:ahLst/>
              <a:cxnLst>
                <a:cxn ang="0">
                  <a:pos x="0" y="152"/>
                </a:cxn>
                <a:cxn ang="0">
                  <a:pos x="85" y="145"/>
                </a:cxn>
                <a:cxn ang="0">
                  <a:pos x="179" y="168"/>
                </a:cxn>
                <a:cxn ang="0">
                  <a:pos x="390" y="242"/>
                </a:cxn>
                <a:cxn ang="0">
                  <a:pos x="441" y="238"/>
                </a:cxn>
                <a:cxn ang="0">
                  <a:pos x="363" y="219"/>
                </a:cxn>
                <a:cxn ang="0">
                  <a:pos x="304" y="175"/>
                </a:cxn>
                <a:cxn ang="0">
                  <a:pos x="262" y="74"/>
                </a:cxn>
                <a:cxn ang="0">
                  <a:pos x="203" y="0"/>
                </a:cxn>
                <a:cxn ang="0">
                  <a:pos x="175" y="128"/>
                </a:cxn>
                <a:cxn ang="0">
                  <a:pos x="78" y="128"/>
                </a:cxn>
                <a:cxn ang="0">
                  <a:pos x="0" y="152"/>
                </a:cxn>
                <a:cxn ang="0">
                  <a:pos x="0" y="152"/>
                </a:cxn>
              </a:cxnLst>
              <a:rect l="0" t="0" r="r" b="b"/>
              <a:pathLst>
                <a:path w="441" h="242">
                  <a:moveTo>
                    <a:pt x="0" y="152"/>
                  </a:moveTo>
                  <a:lnTo>
                    <a:pt x="85" y="145"/>
                  </a:lnTo>
                  <a:lnTo>
                    <a:pt x="179" y="168"/>
                  </a:lnTo>
                  <a:lnTo>
                    <a:pt x="390" y="242"/>
                  </a:lnTo>
                  <a:lnTo>
                    <a:pt x="441" y="238"/>
                  </a:lnTo>
                  <a:lnTo>
                    <a:pt x="363" y="219"/>
                  </a:lnTo>
                  <a:lnTo>
                    <a:pt x="304" y="175"/>
                  </a:lnTo>
                  <a:lnTo>
                    <a:pt x="262" y="74"/>
                  </a:lnTo>
                  <a:lnTo>
                    <a:pt x="203" y="0"/>
                  </a:lnTo>
                  <a:lnTo>
                    <a:pt x="175" y="128"/>
                  </a:lnTo>
                  <a:lnTo>
                    <a:pt x="78" y="128"/>
                  </a:lnTo>
                  <a:lnTo>
                    <a:pt x="0" y="152"/>
                  </a:lnTo>
                  <a:lnTo>
                    <a:pt x="0" y="15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0" name="Freeform 70"/>
            <p:cNvSpPr>
              <a:spLocks/>
            </p:cNvSpPr>
            <p:nvPr/>
          </p:nvSpPr>
          <p:spPr bwMode="auto">
            <a:xfrm>
              <a:off x="2874" y="1827"/>
              <a:ext cx="466" cy="198"/>
            </a:xfrm>
            <a:custGeom>
              <a:avLst/>
              <a:gdLst/>
              <a:ahLst/>
              <a:cxnLst>
                <a:cxn ang="0">
                  <a:pos x="0" y="0"/>
                </a:cxn>
                <a:cxn ang="0">
                  <a:pos x="55" y="99"/>
                </a:cxn>
                <a:cxn ang="0">
                  <a:pos x="163" y="188"/>
                </a:cxn>
                <a:cxn ang="0">
                  <a:pos x="402" y="239"/>
                </a:cxn>
                <a:cxn ang="0">
                  <a:pos x="674" y="313"/>
                </a:cxn>
                <a:cxn ang="0">
                  <a:pos x="929" y="395"/>
                </a:cxn>
                <a:cxn ang="0">
                  <a:pos x="610" y="309"/>
                </a:cxn>
                <a:cxn ang="0">
                  <a:pos x="332" y="254"/>
                </a:cxn>
                <a:cxn ang="0">
                  <a:pos x="180" y="232"/>
                </a:cxn>
                <a:cxn ang="0">
                  <a:pos x="62" y="140"/>
                </a:cxn>
                <a:cxn ang="0">
                  <a:pos x="15" y="89"/>
                </a:cxn>
                <a:cxn ang="0">
                  <a:pos x="0" y="0"/>
                </a:cxn>
                <a:cxn ang="0">
                  <a:pos x="0" y="0"/>
                </a:cxn>
              </a:cxnLst>
              <a:rect l="0" t="0" r="r" b="b"/>
              <a:pathLst>
                <a:path w="929" h="395">
                  <a:moveTo>
                    <a:pt x="0" y="0"/>
                  </a:moveTo>
                  <a:lnTo>
                    <a:pt x="55" y="99"/>
                  </a:lnTo>
                  <a:lnTo>
                    <a:pt x="163" y="188"/>
                  </a:lnTo>
                  <a:lnTo>
                    <a:pt x="402" y="239"/>
                  </a:lnTo>
                  <a:lnTo>
                    <a:pt x="674" y="313"/>
                  </a:lnTo>
                  <a:lnTo>
                    <a:pt x="929" y="395"/>
                  </a:lnTo>
                  <a:lnTo>
                    <a:pt x="610" y="309"/>
                  </a:lnTo>
                  <a:lnTo>
                    <a:pt x="332" y="254"/>
                  </a:lnTo>
                  <a:lnTo>
                    <a:pt x="180" y="232"/>
                  </a:lnTo>
                  <a:lnTo>
                    <a:pt x="62" y="140"/>
                  </a:lnTo>
                  <a:lnTo>
                    <a:pt x="15" y="89"/>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1" name="Freeform 71"/>
            <p:cNvSpPr>
              <a:spLocks/>
            </p:cNvSpPr>
            <p:nvPr/>
          </p:nvSpPr>
          <p:spPr bwMode="auto">
            <a:xfrm>
              <a:off x="3053" y="2085"/>
              <a:ext cx="134" cy="74"/>
            </a:xfrm>
            <a:custGeom>
              <a:avLst/>
              <a:gdLst/>
              <a:ahLst/>
              <a:cxnLst>
                <a:cxn ang="0">
                  <a:pos x="266" y="0"/>
                </a:cxn>
                <a:cxn ang="0">
                  <a:pos x="140" y="26"/>
                </a:cxn>
                <a:cxn ang="0">
                  <a:pos x="51" y="74"/>
                </a:cxn>
                <a:cxn ang="0">
                  <a:pos x="0" y="148"/>
                </a:cxn>
                <a:cxn ang="0">
                  <a:pos x="207" y="45"/>
                </a:cxn>
                <a:cxn ang="0">
                  <a:pos x="266" y="0"/>
                </a:cxn>
                <a:cxn ang="0">
                  <a:pos x="266" y="0"/>
                </a:cxn>
              </a:cxnLst>
              <a:rect l="0" t="0" r="r" b="b"/>
              <a:pathLst>
                <a:path w="266" h="148">
                  <a:moveTo>
                    <a:pt x="266" y="0"/>
                  </a:moveTo>
                  <a:lnTo>
                    <a:pt x="140" y="26"/>
                  </a:lnTo>
                  <a:lnTo>
                    <a:pt x="51" y="74"/>
                  </a:lnTo>
                  <a:lnTo>
                    <a:pt x="0" y="148"/>
                  </a:lnTo>
                  <a:lnTo>
                    <a:pt x="207" y="45"/>
                  </a:lnTo>
                  <a:lnTo>
                    <a:pt x="266" y="0"/>
                  </a:lnTo>
                  <a:lnTo>
                    <a:pt x="266"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2" name="Freeform 72"/>
            <p:cNvSpPr>
              <a:spLocks/>
            </p:cNvSpPr>
            <p:nvPr/>
          </p:nvSpPr>
          <p:spPr bwMode="auto">
            <a:xfrm>
              <a:off x="3154" y="2024"/>
              <a:ext cx="437" cy="490"/>
            </a:xfrm>
            <a:custGeom>
              <a:avLst/>
              <a:gdLst/>
              <a:ahLst/>
              <a:cxnLst>
                <a:cxn ang="0">
                  <a:pos x="0" y="951"/>
                </a:cxn>
                <a:cxn ang="0">
                  <a:pos x="93" y="717"/>
                </a:cxn>
                <a:cxn ang="0">
                  <a:pos x="238" y="285"/>
                </a:cxn>
                <a:cxn ang="0">
                  <a:pos x="263" y="371"/>
                </a:cxn>
                <a:cxn ang="0">
                  <a:pos x="356" y="259"/>
                </a:cxn>
                <a:cxn ang="0">
                  <a:pos x="289" y="504"/>
                </a:cxn>
                <a:cxn ang="0">
                  <a:pos x="200" y="837"/>
                </a:cxn>
                <a:cxn ang="0">
                  <a:pos x="352" y="481"/>
                </a:cxn>
                <a:cxn ang="0">
                  <a:pos x="415" y="230"/>
                </a:cxn>
                <a:cxn ang="0">
                  <a:pos x="375" y="0"/>
                </a:cxn>
                <a:cxn ang="0">
                  <a:pos x="426" y="48"/>
                </a:cxn>
                <a:cxn ang="0">
                  <a:pos x="449" y="152"/>
                </a:cxn>
                <a:cxn ang="0">
                  <a:pos x="434" y="266"/>
                </a:cxn>
                <a:cxn ang="0">
                  <a:pos x="418" y="375"/>
                </a:cxn>
                <a:cxn ang="0">
                  <a:pos x="485" y="356"/>
                </a:cxn>
                <a:cxn ang="0">
                  <a:pos x="407" y="437"/>
                </a:cxn>
                <a:cxn ang="0">
                  <a:pos x="382" y="574"/>
                </a:cxn>
                <a:cxn ang="0">
                  <a:pos x="527" y="512"/>
                </a:cxn>
                <a:cxn ang="0">
                  <a:pos x="460" y="567"/>
                </a:cxn>
                <a:cxn ang="0">
                  <a:pos x="422" y="637"/>
                </a:cxn>
                <a:cxn ang="0">
                  <a:pos x="356" y="724"/>
                </a:cxn>
                <a:cxn ang="0">
                  <a:pos x="489" y="685"/>
                </a:cxn>
                <a:cxn ang="0">
                  <a:pos x="460" y="766"/>
                </a:cxn>
                <a:cxn ang="0">
                  <a:pos x="633" y="717"/>
                </a:cxn>
                <a:cxn ang="0">
                  <a:pos x="563" y="818"/>
                </a:cxn>
                <a:cxn ang="0">
                  <a:pos x="548" y="884"/>
                </a:cxn>
                <a:cxn ang="0">
                  <a:pos x="723" y="810"/>
                </a:cxn>
                <a:cxn ang="0">
                  <a:pos x="812" y="785"/>
                </a:cxn>
                <a:cxn ang="0">
                  <a:pos x="778" y="852"/>
                </a:cxn>
                <a:cxn ang="0">
                  <a:pos x="875" y="924"/>
                </a:cxn>
                <a:cxn ang="0">
                  <a:pos x="544" y="939"/>
                </a:cxn>
                <a:cxn ang="0">
                  <a:pos x="460" y="981"/>
                </a:cxn>
                <a:cxn ang="0">
                  <a:pos x="371" y="981"/>
                </a:cxn>
                <a:cxn ang="0">
                  <a:pos x="141" y="951"/>
                </a:cxn>
                <a:cxn ang="0">
                  <a:pos x="74" y="951"/>
                </a:cxn>
                <a:cxn ang="0">
                  <a:pos x="0" y="951"/>
                </a:cxn>
                <a:cxn ang="0">
                  <a:pos x="0" y="951"/>
                </a:cxn>
              </a:cxnLst>
              <a:rect l="0" t="0" r="r" b="b"/>
              <a:pathLst>
                <a:path w="875" h="981">
                  <a:moveTo>
                    <a:pt x="0" y="951"/>
                  </a:moveTo>
                  <a:lnTo>
                    <a:pt x="93" y="717"/>
                  </a:lnTo>
                  <a:lnTo>
                    <a:pt x="238" y="285"/>
                  </a:lnTo>
                  <a:lnTo>
                    <a:pt x="263" y="371"/>
                  </a:lnTo>
                  <a:lnTo>
                    <a:pt x="356" y="259"/>
                  </a:lnTo>
                  <a:lnTo>
                    <a:pt x="289" y="504"/>
                  </a:lnTo>
                  <a:lnTo>
                    <a:pt x="200" y="837"/>
                  </a:lnTo>
                  <a:lnTo>
                    <a:pt x="352" y="481"/>
                  </a:lnTo>
                  <a:lnTo>
                    <a:pt x="415" y="230"/>
                  </a:lnTo>
                  <a:lnTo>
                    <a:pt x="375" y="0"/>
                  </a:lnTo>
                  <a:lnTo>
                    <a:pt x="426" y="48"/>
                  </a:lnTo>
                  <a:lnTo>
                    <a:pt x="449" y="152"/>
                  </a:lnTo>
                  <a:lnTo>
                    <a:pt x="434" y="266"/>
                  </a:lnTo>
                  <a:lnTo>
                    <a:pt x="418" y="375"/>
                  </a:lnTo>
                  <a:lnTo>
                    <a:pt x="485" y="356"/>
                  </a:lnTo>
                  <a:lnTo>
                    <a:pt x="407" y="437"/>
                  </a:lnTo>
                  <a:lnTo>
                    <a:pt x="382" y="574"/>
                  </a:lnTo>
                  <a:lnTo>
                    <a:pt x="527" y="512"/>
                  </a:lnTo>
                  <a:lnTo>
                    <a:pt x="460" y="567"/>
                  </a:lnTo>
                  <a:lnTo>
                    <a:pt x="422" y="637"/>
                  </a:lnTo>
                  <a:lnTo>
                    <a:pt x="356" y="724"/>
                  </a:lnTo>
                  <a:lnTo>
                    <a:pt x="489" y="685"/>
                  </a:lnTo>
                  <a:lnTo>
                    <a:pt x="460" y="766"/>
                  </a:lnTo>
                  <a:lnTo>
                    <a:pt x="633" y="717"/>
                  </a:lnTo>
                  <a:lnTo>
                    <a:pt x="563" y="818"/>
                  </a:lnTo>
                  <a:lnTo>
                    <a:pt x="548" y="884"/>
                  </a:lnTo>
                  <a:lnTo>
                    <a:pt x="723" y="810"/>
                  </a:lnTo>
                  <a:lnTo>
                    <a:pt x="812" y="785"/>
                  </a:lnTo>
                  <a:lnTo>
                    <a:pt x="778" y="852"/>
                  </a:lnTo>
                  <a:lnTo>
                    <a:pt x="875" y="924"/>
                  </a:lnTo>
                  <a:lnTo>
                    <a:pt x="544" y="939"/>
                  </a:lnTo>
                  <a:lnTo>
                    <a:pt x="460" y="981"/>
                  </a:lnTo>
                  <a:lnTo>
                    <a:pt x="371" y="981"/>
                  </a:lnTo>
                  <a:lnTo>
                    <a:pt x="141" y="951"/>
                  </a:lnTo>
                  <a:lnTo>
                    <a:pt x="74" y="951"/>
                  </a:lnTo>
                  <a:lnTo>
                    <a:pt x="0" y="951"/>
                  </a:lnTo>
                  <a:lnTo>
                    <a:pt x="0" y="951"/>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3" name="Freeform 73"/>
            <p:cNvSpPr>
              <a:spLocks/>
            </p:cNvSpPr>
            <p:nvPr/>
          </p:nvSpPr>
          <p:spPr bwMode="auto">
            <a:xfrm>
              <a:off x="2928" y="2461"/>
              <a:ext cx="213" cy="43"/>
            </a:xfrm>
            <a:custGeom>
              <a:avLst/>
              <a:gdLst/>
              <a:ahLst/>
              <a:cxnLst>
                <a:cxn ang="0">
                  <a:pos x="0" y="62"/>
                </a:cxn>
                <a:cxn ang="0">
                  <a:pos x="211" y="85"/>
                </a:cxn>
                <a:cxn ang="0">
                  <a:pos x="426" y="77"/>
                </a:cxn>
                <a:cxn ang="0">
                  <a:pos x="311" y="0"/>
                </a:cxn>
                <a:cxn ang="0">
                  <a:pos x="218" y="55"/>
                </a:cxn>
                <a:cxn ang="0">
                  <a:pos x="0" y="62"/>
                </a:cxn>
                <a:cxn ang="0">
                  <a:pos x="0" y="62"/>
                </a:cxn>
              </a:cxnLst>
              <a:rect l="0" t="0" r="r" b="b"/>
              <a:pathLst>
                <a:path w="426" h="85">
                  <a:moveTo>
                    <a:pt x="0" y="62"/>
                  </a:moveTo>
                  <a:lnTo>
                    <a:pt x="211" y="85"/>
                  </a:lnTo>
                  <a:lnTo>
                    <a:pt x="426" y="77"/>
                  </a:lnTo>
                  <a:lnTo>
                    <a:pt x="311" y="0"/>
                  </a:lnTo>
                  <a:lnTo>
                    <a:pt x="218" y="55"/>
                  </a:lnTo>
                  <a:lnTo>
                    <a:pt x="0" y="62"/>
                  </a:lnTo>
                  <a:lnTo>
                    <a:pt x="0" y="6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4" name="Freeform 74"/>
            <p:cNvSpPr>
              <a:spLocks/>
            </p:cNvSpPr>
            <p:nvPr/>
          </p:nvSpPr>
          <p:spPr bwMode="auto">
            <a:xfrm>
              <a:off x="1981" y="1945"/>
              <a:ext cx="397" cy="805"/>
            </a:xfrm>
            <a:custGeom>
              <a:avLst/>
              <a:gdLst/>
              <a:ahLst/>
              <a:cxnLst>
                <a:cxn ang="0">
                  <a:pos x="312" y="0"/>
                </a:cxn>
                <a:cxn ang="0">
                  <a:pos x="146" y="97"/>
                </a:cxn>
                <a:cxn ang="0">
                  <a:pos x="32" y="211"/>
                </a:cxn>
                <a:cxn ang="0">
                  <a:pos x="0" y="348"/>
                </a:cxn>
                <a:cxn ang="0">
                  <a:pos x="0" y="563"/>
                </a:cxn>
                <a:cxn ang="0">
                  <a:pos x="57" y="898"/>
                </a:cxn>
                <a:cxn ang="0">
                  <a:pos x="101" y="993"/>
                </a:cxn>
                <a:cxn ang="0">
                  <a:pos x="106" y="1232"/>
                </a:cxn>
                <a:cxn ang="0">
                  <a:pos x="266" y="1588"/>
                </a:cxn>
                <a:cxn ang="0">
                  <a:pos x="346" y="1608"/>
                </a:cxn>
                <a:cxn ang="0">
                  <a:pos x="354" y="1365"/>
                </a:cxn>
                <a:cxn ang="0">
                  <a:pos x="403" y="1200"/>
                </a:cxn>
                <a:cxn ang="0">
                  <a:pos x="390" y="880"/>
                </a:cxn>
                <a:cxn ang="0">
                  <a:pos x="439" y="757"/>
                </a:cxn>
                <a:cxn ang="0">
                  <a:pos x="308" y="696"/>
                </a:cxn>
                <a:cxn ang="0">
                  <a:pos x="403" y="654"/>
                </a:cxn>
                <a:cxn ang="0">
                  <a:pos x="420" y="620"/>
                </a:cxn>
                <a:cxn ang="0">
                  <a:pos x="583" y="633"/>
                </a:cxn>
                <a:cxn ang="0">
                  <a:pos x="737" y="770"/>
                </a:cxn>
                <a:cxn ang="0">
                  <a:pos x="794" y="791"/>
                </a:cxn>
                <a:cxn ang="0">
                  <a:pos x="737" y="700"/>
                </a:cxn>
                <a:cxn ang="0">
                  <a:pos x="646" y="626"/>
                </a:cxn>
                <a:cxn ang="0">
                  <a:pos x="283" y="510"/>
                </a:cxn>
                <a:cxn ang="0">
                  <a:pos x="234" y="451"/>
                </a:cxn>
                <a:cxn ang="0">
                  <a:pos x="139" y="436"/>
                </a:cxn>
                <a:cxn ang="0">
                  <a:pos x="241" y="419"/>
                </a:cxn>
                <a:cxn ang="0">
                  <a:pos x="329" y="436"/>
                </a:cxn>
                <a:cxn ang="0">
                  <a:pos x="445" y="517"/>
                </a:cxn>
                <a:cxn ang="0">
                  <a:pos x="568" y="559"/>
                </a:cxn>
                <a:cxn ang="0">
                  <a:pos x="439" y="493"/>
                </a:cxn>
                <a:cxn ang="0">
                  <a:pos x="382" y="436"/>
                </a:cxn>
                <a:cxn ang="0">
                  <a:pos x="346" y="266"/>
                </a:cxn>
                <a:cxn ang="0">
                  <a:pos x="300" y="179"/>
                </a:cxn>
                <a:cxn ang="0">
                  <a:pos x="226" y="113"/>
                </a:cxn>
                <a:cxn ang="0">
                  <a:pos x="245" y="67"/>
                </a:cxn>
                <a:cxn ang="0">
                  <a:pos x="312" y="0"/>
                </a:cxn>
                <a:cxn ang="0">
                  <a:pos x="312" y="0"/>
                </a:cxn>
              </a:cxnLst>
              <a:rect l="0" t="0" r="r" b="b"/>
              <a:pathLst>
                <a:path w="794" h="1608">
                  <a:moveTo>
                    <a:pt x="312" y="0"/>
                  </a:moveTo>
                  <a:lnTo>
                    <a:pt x="146" y="97"/>
                  </a:lnTo>
                  <a:lnTo>
                    <a:pt x="32" y="211"/>
                  </a:lnTo>
                  <a:lnTo>
                    <a:pt x="0" y="348"/>
                  </a:lnTo>
                  <a:lnTo>
                    <a:pt x="0" y="563"/>
                  </a:lnTo>
                  <a:lnTo>
                    <a:pt x="57" y="898"/>
                  </a:lnTo>
                  <a:lnTo>
                    <a:pt x="101" y="993"/>
                  </a:lnTo>
                  <a:lnTo>
                    <a:pt x="106" y="1232"/>
                  </a:lnTo>
                  <a:lnTo>
                    <a:pt x="266" y="1588"/>
                  </a:lnTo>
                  <a:lnTo>
                    <a:pt x="346" y="1608"/>
                  </a:lnTo>
                  <a:lnTo>
                    <a:pt x="354" y="1365"/>
                  </a:lnTo>
                  <a:lnTo>
                    <a:pt x="403" y="1200"/>
                  </a:lnTo>
                  <a:lnTo>
                    <a:pt x="390" y="880"/>
                  </a:lnTo>
                  <a:lnTo>
                    <a:pt x="439" y="757"/>
                  </a:lnTo>
                  <a:lnTo>
                    <a:pt x="308" y="696"/>
                  </a:lnTo>
                  <a:lnTo>
                    <a:pt x="403" y="654"/>
                  </a:lnTo>
                  <a:lnTo>
                    <a:pt x="420" y="620"/>
                  </a:lnTo>
                  <a:lnTo>
                    <a:pt x="583" y="633"/>
                  </a:lnTo>
                  <a:lnTo>
                    <a:pt x="737" y="770"/>
                  </a:lnTo>
                  <a:lnTo>
                    <a:pt x="794" y="791"/>
                  </a:lnTo>
                  <a:lnTo>
                    <a:pt x="737" y="700"/>
                  </a:lnTo>
                  <a:lnTo>
                    <a:pt x="646" y="626"/>
                  </a:lnTo>
                  <a:lnTo>
                    <a:pt x="283" y="510"/>
                  </a:lnTo>
                  <a:lnTo>
                    <a:pt x="234" y="451"/>
                  </a:lnTo>
                  <a:lnTo>
                    <a:pt x="139" y="436"/>
                  </a:lnTo>
                  <a:lnTo>
                    <a:pt x="241" y="419"/>
                  </a:lnTo>
                  <a:lnTo>
                    <a:pt x="329" y="436"/>
                  </a:lnTo>
                  <a:lnTo>
                    <a:pt x="445" y="517"/>
                  </a:lnTo>
                  <a:lnTo>
                    <a:pt x="568" y="559"/>
                  </a:lnTo>
                  <a:lnTo>
                    <a:pt x="439" y="493"/>
                  </a:lnTo>
                  <a:lnTo>
                    <a:pt x="382" y="436"/>
                  </a:lnTo>
                  <a:lnTo>
                    <a:pt x="346" y="266"/>
                  </a:lnTo>
                  <a:lnTo>
                    <a:pt x="300" y="179"/>
                  </a:lnTo>
                  <a:lnTo>
                    <a:pt x="226" y="113"/>
                  </a:lnTo>
                  <a:lnTo>
                    <a:pt x="245" y="67"/>
                  </a:lnTo>
                  <a:lnTo>
                    <a:pt x="312" y="0"/>
                  </a:lnTo>
                  <a:lnTo>
                    <a:pt x="312"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5" name="Freeform 75"/>
            <p:cNvSpPr>
              <a:spLocks/>
            </p:cNvSpPr>
            <p:nvPr/>
          </p:nvSpPr>
          <p:spPr bwMode="auto">
            <a:xfrm>
              <a:off x="2103" y="2478"/>
              <a:ext cx="1009" cy="754"/>
            </a:xfrm>
            <a:custGeom>
              <a:avLst/>
              <a:gdLst/>
              <a:ahLst/>
              <a:cxnLst>
                <a:cxn ang="0">
                  <a:pos x="137" y="0"/>
                </a:cxn>
                <a:cxn ang="0">
                  <a:pos x="297" y="40"/>
                </a:cxn>
                <a:cxn ang="0">
                  <a:pos x="230" y="184"/>
                </a:cxn>
                <a:cxn ang="0">
                  <a:pos x="200" y="294"/>
                </a:cxn>
                <a:cxn ang="0">
                  <a:pos x="192" y="365"/>
                </a:cxn>
                <a:cxn ang="0">
                  <a:pos x="204" y="427"/>
                </a:cxn>
                <a:cxn ang="0">
                  <a:pos x="230" y="483"/>
                </a:cxn>
                <a:cxn ang="0">
                  <a:pos x="285" y="391"/>
                </a:cxn>
                <a:cxn ang="0">
                  <a:pos x="289" y="486"/>
                </a:cxn>
                <a:cxn ang="0">
                  <a:pos x="301" y="557"/>
                </a:cxn>
                <a:cxn ang="0">
                  <a:pos x="337" y="635"/>
                </a:cxn>
                <a:cxn ang="0">
                  <a:pos x="359" y="720"/>
                </a:cxn>
                <a:cxn ang="0">
                  <a:pos x="367" y="846"/>
                </a:cxn>
                <a:cxn ang="0">
                  <a:pos x="434" y="771"/>
                </a:cxn>
                <a:cxn ang="0">
                  <a:pos x="551" y="619"/>
                </a:cxn>
                <a:cxn ang="0">
                  <a:pos x="462" y="790"/>
                </a:cxn>
                <a:cxn ang="0">
                  <a:pos x="447" y="868"/>
                </a:cxn>
                <a:cxn ang="0">
                  <a:pos x="462" y="960"/>
                </a:cxn>
                <a:cxn ang="0">
                  <a:pos x="532" y="912"/>
                </a:cxn>
                <a:cxn ang="0">
                  <a:pos x="591" y="967"/>
                </a:cxn>
                <a:cxn ang="0">
                  <a:pos x="658" y="990"/>
                </a:cxn>
                <a:cxn ang="0">
                  <a:pos x="751" y="982"/>
                </a:cxn>
                <a:cxn ang="0">
                  <a:pos x="873" y="952"/>
                </a:cxn>
                <a:cxn ang="0">
                  <a:pos x="981" y="901"/>
                </a:cxn>
                <a:cxn ang="0">
                  <a:pos x="1141" y="798"/>
                </a:cxn>
                <a:cxn ang="0">
                  <a:pos x="951" y="952"/>
                </a:cxn>
                <a:cxn ang="0">
                  <a:pos x="876" y="1005"/>
                </a:cxn>
                <a:cxn ang="0">
                  <a:pos x="1070" y="990"/>
                </a:cxn>
                <a:cxn ang="0">
                  <a:pos x="1277" y="952"/>
                </a:cxn>
                <a:cxn ang="0">
                  <a:pos x="1437" y="927"/>
                </a:cxn>
                <a:cxn ang="0">
                  <a:pos x="1578" y="927"/>
                </a:cxn>
                <a:cxn ang="0">
                  <a:pos x="1707" y="935"/>
                </a:cxn>
                <a:cxn ang="0">
                  <a:pos x="1848" y="967"/>
                </a:cxn>
                <a:cxn ang="0">
                  <a:pos x="1935" y="1009"/>
                </a:cxn>
                <a:cxn ang="0">
                  <a:pos x="1977" y="979"/>
                </a:cxn>
                <a:cxn ang="0">
                  <a:pos x="2017" y="901"/>
                </a:cxn>
                <a:cxn ang="0">
                  <a:pos x="2017" y="982"/>
                </a:cxn>
                <a:cxn ang="0">
                  <a:pos x="1981" y="1057"/>
                </a:cxn>
                <a:cxn ang="0">
                  <a:pos x="1899" y="1123"/>
                </a:cxn>
                <a:cxn ang="0">
                  <a:pos x="973" y="1150"/>
                </a:cxn>
                <a:cxn ang="0">
                  <a:pos x="766" y="1159"/>
                </a:cxn>
                <a:cxn ang="0">
                  <a:pos x="869" y="1507"/>
                </a:cxn>
                <a:cxn ang="0">
                  <a:pos x="177" y="1507"/>
                </a:cxn>
                <a:cxn ang="0">
                  <a:pos x="130" y="1330"/>
                </a:cxn>
                <a:cxn ang="0">
                  <a:pos x="122" y="1205"/>
                </a:cxn>
                <a:cxn ang="0">
                  <a:pos x="149" y="1089"/>
                </a:cxn>
                <a:cxn ang="0">
                  <a:pos x="152" y="986"/>
                </a:cxn>
                <a:cxn ang="0">
                  <a:pos x="133" y="849"/>
                </a:cxn>
                <a:cxn ang="0">
                  <a:pos x="52" y="673"/>
                </a:cxn>
                <a:cxn ang="0">
                  <a:pos x="15" y="532"/>
                </a:cxn>
                <a:cxn ang="0">
                  <a:pos x="0" y="412"/>
                </a:cxn>
                <a:cxn ang="0">
                  <a:pos x="8" y="114"/>
                </a:cxn>
                <a:cxn ang="0">
                  <a:pos x="137" y="0"/>
                </a:cxn>
                <a:cxn ang="0">
                  <a:pos x="137" y="0"/>
                </a:cxn>
              </a:cxnLst>
              <a:rect l="0" t="0" r="r" b="b"/>
              <a:pathLst>
                <a:path w="2017" h="1507">
                  <a:moveTo>
                    <a:pt x="137" y="0"/>
                  </a:moveTo>
                  <a:lnTo>
                    <a:pt x="297" y="40"/>
                  </a:lnTo>
                  <a:lnTo>
                    <a:pt x="230" y="184"/>
                  </a:lnTo>
                  <a:lnTo>
                    <a:pt x="200" y="294"/>
                  </a:lnTo>
                  <a:lnTo>
                    <a:pt x="192" y="365"/>
                  </a:lnTo>
                  <a:lnTo>
                    <a:pt x="204" y="427"/>
                  </a:lnTo>
                  <a:lnTo>
                    <a:pt x="230" y="483"/>
                  </a:lnTo>
                  <a:lnTo>
                    <a:pt x="285" y="391"/>
                  </a:lnTo>
                  <a:lnTo>
                    <a:pt x="289" y="486"/>
                  </a:lnTo>
                  <a:lnTo>
                    <a:pt x="301" y="557"/>
                  </a:lnTo>
                  <a:lnTo>
                    <a:pt x="337" y="635"/>
                  </a:lnTo>
                  <a:lnTo>
                    <a:pt x="359" y="720"/>
                  </a:lnTo>
                  <a:lnTo>
                    <a:pt x="367" y="846"/>
                  </a:lnTo>
                  <a:lnTo>
                    <a:pt x="434" y="771"/>
                  </a:lnTo>
                  <a:lnTo>
                    <a:pt x="551" y="619"/>
                  </a:lnTo>
                  <a:lnTo>
                    <a:pt x="462" y="790"/>
                  </a:lnTo>
                  <a:lnTo>
                    <a:pt x="447" y="868"/>
                  </a:lnTo>
                  <a:lnTo>
                    <a:pt x="462" y="960"/>
                  </a:lnTo>
                  <a:lnTo>
                    <a:pt x="532" y="912"/>
                  </a:lnTo>
                  <a:lnTo>
                    <a:pt x="591" y="967"/>
                  </a:lnTo>
                  <a:lnTo>
                    <a:pt x="658" y="990"/>
                  </a:lnTo>
                  <a:lnTo>
                    <a:pt x="751" y="982"/>
                  </a:lnTo>
                  <a:lnTo>
                    <a:pt x="873" y="952"/>
                  </a:lnTo>
                  <a:lnTo>
                    <a:pt x="981" y="901"/>
                  </a:lnTo>
                  <a:lnTo>
                    <a:pt x="1141" y="798"/>
                  </a:lnTo>
                  <a:lnTo>
                    <a:pt x="951" y="952"/>
                  </a:lnTo>
                  <a:lnTo>
                    <a:pt x="876" y="1005"/>
                  </a:lnTo>
                  <a:lnTo>
                    <a:pt x="1070" y="990"/>
                  </a:lnTo>
                  <a:lnTo>
                    <a:pt x="1277" y="952"/>
                  </a:lnTo>
                  <a:lnTo>
                    <a:pt x="1437" y="927"/>
                  </a:lnTo>
                  <a:lnTo>
                    <a:pt x="1578" y="927"/>
                  </a:lnTo>
                  <a:lnTo>
                    <a:pt x="1707" y="935"/>
                  </a:lnTo>
                  <a:lnTo>
                    <a:pt x="1848" y="967"/>
                  </a:lnTo>
                  <a:lnTo>
                    <a:pt x="1935" y="1009"/>
                  </a:lnTo>
                  <a:lnTo>
                    <a:pt x="1977" y="979"/>
                  </a:lnTo>
                  <a:lnTo>
                    <a:pt x="2017" y="901"/>
                  </a:lnTo>
                  <a:lnTo>
                    <a:pt x="2017" y="982"/>
                  </a:lnTo>
                  <a:lnTo>
                    <a:pt x="1981" y="1057"/>
                  </a:lnTo>
                  <a:lnTo>
                    <a:pt x="1899" y="1123"/>
                  </a:lnTo>
                  <a:lnTo>
                    <a:pt x="973" y="1150"/>
                  </a:lnTo>
                  <a:lnTo>
                    <a:pt x="766" y="1159"/>
                  </a:lnTo>
                  <a:lnTo>
                    <a:pt x="869" y="1507"/>
                  </a:lnTo>
                  <a:lnTo>
                    <a:pt x="177" y="1507"/>
                  </a:lnTo>
                  <a:lnTo>
                    <a:pt x="130" y="1330"/>
                  </a:lnTo>
                  <a:lnTo>
                    <a:pt x="122" y="1205"/>
                  </a:lnTo>
                  <a:lnTo>
                    <a:pt x="149" y="1089"/>
                  </a:lnTo>
                  <a:lnTo>
                    <a:pt x="152" y="986"/>
                  </a:lnTo>
                  <a:lnTo>
                    <a:pt x="133" y="849"/>
                  </a:lnTo>
                  <a:lnTo>
                    <a:pt x="52" y="673"/>
                  </a:lnTo>
                  <a:lnTo>
                    <a:pt x="15" y="532"/>
                  </a:lnTo>
                  <a:lnTo>
                    <a:pt x="0" y="412"/>
                  </a:lnTo>
                  <a:lnTo>
                    <a:pt x="8" y="114"/>
                  </a:lnTo>
                  <a:lnTo>
                    <a:pt x="137" y="0"/>
                  </a:lnTo>
                  <a:lnTo>
                    <a:pt x="137"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6" name="Freeform 76"/>
            <p:cNvSpPr>
              <a:spLocks/>
            </p:cNvSpPr>
            <p:nvPr/>
          </p:nvSpPr>
          <p:spPr bwMode="auto">
            <a:xfrm>
              <a:off x="2371" y="2597"/>
              <a:ext cx="122" cy="323"/>
            </a:xfrm>
            <a:custGeom>
              <a:avLst/>
              <a:gdLst/>
              <a:ahLst/>
              <a:cxnLst>
                <a:cxn ang="0">
                  <a:pos x="0" y="170"/>
                </a:cxn>
                <a:cxn ang="0">
                  <a:pos x="148" y="82"/>
                </a:cxn>
                <a:cxn ang="0">
                  <a:pos x="129" y="185"/>
                </a:cxn>
                <a:cxn ang="0">
                  <a:pos x="50" y="329"/>
                </a:cxn>
                <a:cxn ang="0">
                  <a:pos x="152" y="185"/>
                </a:cxn>
                <a:cxn ang="0">
                  <a:pos x="211" y="56"/>
                </a:cxn>
                <a:cxn ang="0">
                  <a:pos x="196" y="177"/>
                </a:cxn>
                <a:cxn ang="0">
                  <a:pos x="86" y="455"/>
                </a:cxn>
                <a:cxn ang="0">
                  <a:pos x="15" y="584"/>
                </a:cxn>
                <a:cxn ang="0">
                  <a:pos x="23" y="649"/>
                </a:cxn>
                <a:cxn ang="0">
                  <a:pos x="148" y="478"/>
                </a:cxn>
                <a:cxn ang="0">
                  <a:pos x="226" y="177"/>
                </a:cxn>
                <a:cxn ang="0">
                  <a:pos x="245" y="0"/>
                </a:cxn>
                <a:cxn ang="0">
                  <a:pos x="192" y="0"/>
                </a:cxn>
                <a:cxn ang="0">
                  <a:pos x="78" y="52"/>
                </a:cxn>
                <a:cxn ang="0">
                  <a:pos x="15" y="105"/>
                </a:cxn>
                <a:cxn ang="0">
                  <a:pos x="0" y="170"/>
                </a:cxn>
                <a:cxn ang="0">
                  <a:pos x="0" y="170"/>
                </a:cxn>
              </a:cxnLst>
              <a:rect l="0" t="0" r="r" b="b"/>
              <a:pathLst>
                <a:path w="245" h="649">
                  <a:moveTo>
                    <a:pt x="0" y="170"/>
                  </a:moveTo>
                  <a:lnTo>
                    <a:pt x="148" y="82"/>
                  </a:lnTo>
                  <a:lnTo>
                    <a:pt x="129" y="185"/>
                  </a:lnTo>
                  <a:lnTo>
                    <a:pt x="50" y="329"/>
                  </a:lnTo>
                  <a:lnTo>
                    <a:pt x="152" y="185"/>
                  </a:lnTo>
                  <a:lnTo>
                    <a:pt x="211" y="56"/>
                  </a:lnTo>
                  <a:lnTo>
                    <a:pt x="196" y="177"/>
                  </a:lnTo>
                  <a:lnTo>
                    <a:pt x="86" y="455"/>
                  </a:lnTo>
                  <a:lnTo>
                    <a:pt x="15" y="584"/>
                  </a:lnTo>
                  <a:lnTo>
                    <a:pt x="23" y="649"/>
                  </a:lnTo>
                  <a:lnTo>
                    <a:pt x="148" y="478"/>
                  </a:lnTo>
                  <a:lnTo>
                    <a:pt x="226" y="177"/>
                  </a:lnTo>
                  <a:lnTo>
                    <a:pt x="245" y="0"/>
                  </a:lnTo>
                  <a:lnTo>
                    <a:pt x="192" y="0"/>
                  </a:lnTo>
                  <a:lnTo>
                    <a:pt x="78" y="52"/>
                  </a:lnTo>
                  <a:lnTo>
                    <a:pt x="15" y="105"/>
                  </a:lnTo>
                  <a:lnTo>
                    <a:pt x="0" y="170"/>
                  </a:lnTo>
                  <a:lnTo>
                    <a:pt x="0" y="17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7" name="Freeform 77"/>
            <p:cNvSpPr>
              <a:spLocks/>
            </p:cNvSpPr>
            <p:nvPr/>
          </p:nvSpPr>
          <p:spPr bwMode="auto">
            <a:xfrm>
              <a:off x="2528" y="2648"/>
              <a:ext cx="67" cy="224"/>
            </a:xfrm>
            <a:custGeom>
              <a:avLst/>
              <a:gdLst/>
              <a:ahLst/>
              <a:cxnLst>
                <a:cxn ang="0">
                  <a:pos x="0" y="0"/>
                </a:cxn>
                <a:cxn ang="0">
                  <a:pos x="55" y="217"/>
                </a:cxn>
                <a:cxn ang="0">
                  <a:pos x="91" y="447"/>
                </a:cxn>
                <a:cxn ang="0">
                  <a:pos x="133" y="298"/>
                </a:cxn>
                <a:cxn ang="0">
                  <a:pos x="110" y="158"/>
                </a:cxn>
                <a:cxn ang="0">
                  <a:pos x="59" y="47"/>
                </a:cxn>
                <a:cxn ang="0">
                  <a:pos x="0" y="0"/>
                </a:cxn>
                <a:cxn ang="0">
                  <a:pos x="0" y="0"/>
                </a:cxn>
              </a:cxnLst>
              <a:rect l="0" t="0" r="r" b="b"/>
              <a:pathLst>
                <a:path w="133" h="447">
                  <a:moveTo>
                    <a:pt x="0" y="0"/>
                  </a:moveTo>
                  <a:lnTo>
                    <a:pt x="55" y="217"/>
                  </a:lnTo>
                  <a:lnTo>
                    <a:pt x="91" y="447"/>
                  </a:lnTo>
                  <a:lnTo>
                    <a:pt x="133" y="298"/>
                  </a:lnTo>
                  <a:lnTo>
                    <a:pt x="110" y="158"/>
                  </a:lnTo>
                  <a:lnTo>
                    <a:pt x="59" y="47"/>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8" name="Freeform 78"/>
            <p:cNvSpPr>
              <a:spLocks/>
            </p:cNvSpPr>
            <p:nvPr/>
          </p:nvSpPr>
          <p:spPr bwMode="auto">
            <a:xfrm>
              <a:off x="2581" y="2657"/>
              <a:ext cx="492" cy="212"/>
            </a:xfrm>
            <a:custGeom>
              <a:avLst/>
              <a:gdLst/>
              <a:ahLst/>
              <a:cxnLst>
                <a:cxn ang="0">
                  <a:pos x="4" y="8"/>
                </a:cxn>
                <a:cxn ang="0">
                  <a:pos x="74" y="0"/>
                </a:cxn>
                <a:cxn ang="0">
                  <a:pos x="179" y="11"/>
                </a:cxn>
                <a:cxn ang="0">
                  <a:pos x="293" y="42"/>
                </a:cxn>
                <a:cxn ang="0">
                  <a:pos x="382" y="59"/>
                </a:cxn>
                <a:cxn ang="0">
                  <a:pos x="449" y="59"/>
                </a:cxn>
                <a:cxn ang="0">
                  <a:pos x="542" y="42"/>
                </a:cxn>
                <a:cxn ang="0">
                  <a:pos x="555" y="23"/>
                </a:cxn>
                <a:cxn ang="0">
                  <a:pos x="593" y="42"/>
                </a:cxn>
                <a:cxn ang="0">
                  <a:pos x="641" y="42"/>
                </a:cxn>
                <a:cxn ang="0">
                  <a:pos x="690" y="27"/>
                </a:cxn>
                <a:cxn ang="0">
                  <a:pos x="667" y="74"/>
                </a:cxn>
                <a:cxn ang="0">
                  <a:pos x="770" y="122"/>
                </a:cxn>
                <a:cxn ang="0">
                  <a:pos x="897" y="141"/>
                </a:cxn>
                <a:cxn ang="0">
                  <a:pos x="859" y="156"/>
                </a:cxn>
                <a:cxn ang="0">
                  <a:pos x="789" y="156"/>
                </a:cxn>
                <a:cxn ang="0">
                  <a:pos x="723" y="145"/>
                </a:cxn>
                <a:cxn ang="0">
                  <a:pos x="835" y="255"/>
                </a:cxn>
                <a:cxn ang="0">
                  <a:pos x="915" y="348"/>
                </a:cxn>
                <a:cxn ang="0">
                  <a:pos x="985" y="422"/>
                </a:cxn>
                <a:cxn ang="0">
                  <a:pos x="831" y="407"/>
                </a:cxn>
                <a:cxn ang="0">
                  <a:pos x="804" y="371"/>
                </a:cxn>
                <a:cxn ang="0">
                  <a:pos x="766" y="255"/>
                </a:cxn>
                <a:cxn ang="0">
                  <a:pos x="700" y="145"/>
                </a:cxn>
                <a:cxn ang="0">
                  <a:pos x="656" y="108"/>
                </a:cxn>
                <a:cxn ang="0">
                  <a:pos x="538" y="118"/>
                </a:cxn>
                <a:cxn ang="0">
                  <a:pos x="430" y="126"/>
                </a:cxn>
                <a:cxn ang="0">
                  <a:pos x="335" y="105"/>
                </a:cxn>
                <a:cxn ang="0">
                  <a:pos x="211" y="67"/>
                </a:cxn>
                <a:cxn ang="0">
                  <a:pos x="152" y="55"/>
                </a:cxn>
                <a:cxn ang="0">
                  <a:pos x="133" y="141"/>
                </a:cxn>
                <a:cxn ang="0">
                  <a:pos x="93" y="207"/>
                </a:cxn>
                <a:cxn ang="0">
                  <a:pos x="86" y="93"/>
                </a:cxn>
                <a:cxn ang="0">
                  <a:pos x="50" y="63"/>
                </a:cxn>
                <a:cxn ang="0">
                  <a:pos x="0" y="34"/>
                </a:cxn>
                <a:cxn ang="0">
                  <a:pos x="4" y="8"/>
                </a:cxn>
                <a:cxn ang="0">
                  <a:pos x="4" y="8"/>
                </a:cxn>
              </a:cxnLst>
              <a:rect l="0" t="0" r="r" b="b"/>
              <a:pathLst>
                <a:path w="985" h="422">
                  <a:moveTo>
                    <a:pt x="4" y="8"/>
                  </a:moveTo>
                  <a:lnTo>
                    <a:pt x="74" y="0"/>
                  </a:lnTo>
                  <a:lnTo>
                    <a:pt x="179" y="11"/>
                  </a:lnTo>
                  <a:lnTo>
                    <a:pt x="293" y="42"/>
                  </a:lnTo>
                  <a:lnTo>
                    <a:pt x="382" y="59"/>
                  </a:lnTo>
                  <a:lnTo>
                    <a:pt x="449" y="59"/>
                  </a:lnTo>
                  <a:lnTo>
                    <a:pt x="542" y="42"/>
                  </a:lnTo>
                  <a:lnTo>
                    <a:pt x="555" y="23"/>
                  </a:lnTo>
                  <a:lnTo>
                    <a:pt x="593" y="42"/>
                  </a:lnTo>
                  <a:lnTo>
                    <a:pt x="641" y="42"/>
                  </a:lnTo>
                  <a:lnTo>
                    <a:pt x="690" y="27"/>
                  </a:lnTo>
                  <a:lnTo>
                    <a:pt x="667" y="74"/>
                  </a:lnTo>
                  <a:lnTo>
                    <a:pt x="770" y="122"/>
                  </a:lnTo>
                  <a:lnTo>
                    <a:pt x="897" y="141"/>
                  </a:lnTo>
                  <a:lnTo>
                    <a:pt x="859" y="156"/>
                  </a:lnTo>
                  <a:lnTo>
                    <a:pt x="789" y="156"/>
                  </a:lnTo>
                  <a:lnTo>
                    <a:pt x="723" y="145"/>
                  </a:lnTo>
                  <a:lnTo>
                    <a:pt x="835" y="255"/>
                  </a:lnTo>
                  <a:lnTo>
                    <a:pt x="915" y="348"/>
                  </a:lnTo>
                  <a:lnTo>
                    <a:pt x="985" y="422"/>
                  </a:lnTo>
                  <a:lnTo>
                    <a:pt x="831" y="407"/>
                  </a:lnTo>
                  <a:lnTo>
                    <a:pt x="804" y="371"/>
                  </a:lnTo>
                  <a:lnTo>
                    <a:pt x="766" y="255"/>
                  </a:lnTo>
                  <a:lnTo>
                    <a:pt x="700" y="145"/>
                  </a:lnTo>
                  <a:lnTo>
                    <a:pt x="656" y="108"/>
                  </a:lnTo>
                  <a:lnTo>
                    <a:pt x="538" y="118"/>
                  </a:lnTo>
                  <a:lnTo>
                    <a:pt x="430" y="126"/>
                  </a:lnTo>
                  <a:lnTo>
                    <a:pt x="335" y="105"/>
                  </a:lnTo>
                  <a:lnTo>
                    <a:pt x="211" y="67"/>
                  </a:lnTo>
                  <a:lnTo>
                    <a:pt x="152" y="55"/>
                  </a:lnTo>
                  <a:lnTo>
                    <a:pt x="133" y="141"/>
                  </a:lnTo>
                  <a:lnTo>
                    <a:pt x="93" y="207"/>
                  </a:lnTo>
                  <a:lnTo>
                    <a:pt x="86" y="93"/>
                  </a:lnTo>
                  <a:lnTo>
                    <a:pt x="50" y="63"/>
                  </a:lnTo>
                  <a:lnTo>
                    <a:pt x="0" y="34"/>
                  </a:lnTo>
                  <a:lnTo>
                    <a:pt x="4" y="8"/>
                  </a:lnTo>
                  <a:lnTo>
                    <a:pt x="4" y="8"/>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19" name="Freeform 79"/>
            <p:cNvSpPr>
              <a:spLocks/>
            </p:cNvSpPr>
            <p:nvPr/>
          </p:nvSpPr>
          <p:spPr bwMode="auto">
            <a:xfrm>
              <a:off x="2963" y="2499"/>
              <a:ext cx="796" cy="434"/>
            </a:xfrm>
            <a:custGeom>
              <a:avLst/>
              <a:gdLst/>
              <a:ahLst/>
              <a:cxnLst>
                <a:cxn ang="0">
                  <a:pos x="0" y="0"/>
                </a:cxn>
                <a:cxn ang="0">
                  <a:pos x="97" y="126"/>
                </a:cxn>
                <a:cxn ang="0">
                  <a:pos x="198" y="373"/>
                </a:cxn>
                <a:cxn ang="0">
                  <a:pos x="257" y="611"/>
                </a:cxn>
                <a:cxn ang="0">
                  <a:pos x="472" y="618"/>
                </a:cxn>
                <a:cxn ang="0">
                  <a:pos x="683" y="622"/>
                </a:cxn>
                <a:cxn ang="0">
                  <a:pos x="498" y="654"/>
                </a:cxn>
                <a:cxn ang="0">
                  <a:pos x="761" y="670"/>
                </a:cxn>
                <a:cxn ang="0">
                  <a:pos x="1101" y="700"/>
                </a:cxn>
                <a:cxn ang="0">
                  <a:pos x="1148" y="622"/>
                </a:cxn>
                <a:cxn ang="0">
                  <a:pos x="1296" y="666"/>
                </a:cxn>
                <a:cxn ang="0">
                  <a:pos x="1163" y="573"/>
                </a:cxn>
                <a:cxn ang="0">
                  <a:pos x="1078" y="447"/>
                </a:cxn>
                <a:cxn ang="0">
                  <a:pos x="1015" y="293"/>
                </a:cxn>
                <a:cxn ang="0">
                  <a:pos x="1105" y="373"/>
                </a:cxn>
                <a:cxn ang="0">
                  <a:pos x="1207" y="506"/>
                </a:cxn>
                <a:cxn ang="0">
                  <a:pos x="1289" y="588"/>
                </a:cxn>
                <a:cxn ang="0">
                  <a:pos x="1363" y="626"/>
                </a:cxn>
                <a:cxn ang="0">
                  <a:pos x="1409" y="626"/>
                </a:cxn>
                <a:cxn ang="0">
                  <a:pos x="1393" y="573"/>
                </a:cxn>
                <a:cxn ang="0">
                  <a:pos x="1296" y="514"/>
                </a:cxn>
                <a:cxn ang="0">
                  <a:pos x="1198" y="422"/>
                </a:cxn>
                <a:cxn ang="0">
                  <a:pos x="1082" y="293"/>
                </a:cxn>
                <a:cxn ang="0">
                  <a:pos x="863" y="99"/>
                </a:cxn>
                <a:cxn ang="0">
                  <a:pos x="1042" y="219"/>
                </a:cxn>
                <a:cxn ang="0">
                  <a:pos x="1182" y="337"/>
                </a:cxn>
                <a:cxn ang="0">
                  <a:pos x="1344" y="481"/>
                </a:cxn>
                <a:cxn ang="0">
                  <a:pos x="1433" y="525"/>
                </a:cxn>
                <a:cxn ang="0">
                  <a:pos x="1426" y="459"/>
                </a:cxn>
                <a:cxn ang="0">
                  <a:pos x="1500" y="443"/>
                </a:cxn>
                <a:cxn ang="0">
                  <a:pos x="1515" y="356"/>
                </a:cxn>
                <a:cxn ang="0">
                  <a:pos x="1492" y="236"/>
                </a:cxn>
                <a:cxn ang="0">
                  <a:pos x="1553" y="314"/>
                </a:cxn>
                <a:cxn ang="0">
                  <a:pos x="1553" y="181"/>
                </a:cxn>
                <a:cxn ang="0">
                  <a:pos x="1593" y="274"/>
                </a:cxn>
                <a:cxn ang="0">
                  <a:pos x="1593" y="373"/>
                </a:cxn>
                <a:cxn ang="0">
                  <a:pos x="1563" y="489"/>
                </a:cxn>
                <a:cxn ang="0">
                  <a:pos x="1515" y="599"/>
                </a:cxn>
                <a:cxn ang="0">
                  <a:pos x="1464" y="662"/>
                </a:cxn>
                <a:cxn ang="0">
                  <a:pos x="1386" y="717"/>
                </a:cxn>
                <a:cxn ang="0">
                  <a:pos x="1304" y="744"/>
                </a:cxn>
                <a:cxn ang="0">
                  <a:pos x="1211" y="763"/>
                </a:cxn>
                <a:cxn ang="0">
                  <a:pos x="1082" y="755"/>
                </a:cxn>
                <a:cxn ang="0">
                  <a:pos x="589" y="740"/>
                </a:cxn>
                <a:cxn ang="0">
                  <a:pos x="508" y="865"/>
                </a:cxn>
                <a:cxn ang="0">
                  <a:pos x="289" y="825"/>
                </a:cxn>
                <a:cxn ang="0">
                  <a:pos x="261" y="744"/>
                </a:cxn>
                <a:cxn ang="0">
                  <a:pos x="152" y="721"/>
                </a:cxn>
                <a:cxn ang="0">
                  <a:pos x="152" y="588"/>
                </a:cxn>
                <a:cxn ang="0">
                  <a:pos x="54" y="459"/>
                </a:cxn>
                <a:cxn ang="0">
                  <a:pos x="109" y="451"/>
                </a:cxn>
                <a:cxn ang="0">
                  <a:pos x="124" y="255"/>
                </a:cxn>
                <a:cxn ang="0">
                  <a:pos x="69" y="107"/>
                </a:cxn>
                <a:cxn ang="0">
                  <a:pos x="0" y="0"/>
                </a:cxn>
                <a:cxn ang="0">
                  <a:pos x="0" y="0"/>
                </a:cxn>
              </a:cxnLst>
              <a:rect l="0" t="0" r="r" b="b"/>
              <a:pathLst>
                <a:path w="1593" h="865">
                  <a:moveTo>
                    <a:pt x="0" y="0"/>
                  </a:moveTo>
                  <a:lnTo>
                    <a:pt x="97" y="126"/>
                  </a:lnTo>
                  <a:lnTo>
                    <a:pt x="198" y="373"/>
                  </a:lnTo>
                  <a:lnTo>
                    <a:pt x="257" y="611"/>
                  </a:lnTo>
                  <a:lnTo>
                    <a:pt x="472" y="618"/>
                  </a:lnTo>
                  <a:lnTo>
                    <a:pt x="683" y="622"/>
                  </a:lnTo>
                  <a:lnTo>
                    <a:pt x="498" y="654"/>
                  </a:lnTo>
                  <a:lnTo>
                    <a:pt x="761" y="670"/>
                  </a:lnTo>
                  <a:lnTo>
                    <a:pt x="1101" y="700"/>
                  </a:lnTo>
                  <a:lnTo>
                    <a:pt x="1148" y="622"/>
                  </a:lnTo>
                  <a:lnTo>
                    <a:pt x="1296" y="666"/>
                  </a:lnTo>
                  <a:lnTo>
                    <a:pt x="1163" y="573"/>
                  </a:lnTo>
                  <a:lnTo>
                    <a:pt x="1078" y="447"/>
                  </a:lnTo>
                  <a:lnTo>
                    <a:pt x="1015" y="293"/>
                  </a:lnTo>
                  <a:lnTo>
                    <a:pt x="1105" y="373"/>
                  </a:lnTo>
                  <a:lnTo>
                    <a:pt x="1207" y="506"/>
                  </a:lnTo>
                  <a:lnTo>
                    <a:pt x="1289" y="588"/>
                  </a:lnTo>
                  <a:lnTo>
                    <a:pt x="1363" y="626"/>
                  </a:lnTo>
                  <a:lnTo>
                    <a:pt x="1409" y="626"/>
                  </a:lnTo>
                  <a:lnTo>
                    <a:pt x="1393" y="573"/>
                  </a:lnTo>
                  <a:lnTo>
                    <a:pt x="1296" y="514"/>
                  </a:lnTo>
                  <a:lnTo>
                    <a:pt x="1198" y="422"/>
                  </a:lnTo>
                  <a:lnTo>
                    <a:pt x="1082" y="293"/>
                  </a:lnTo>
                  <a:lnTo>
                    <a:pt x="863" y="99"/>
                  </a:lnTo>
                  <a:lnTo>
                    <a:pt x="1042" y="219"/>
                  </a:lnTo>
                  <a:lnTo>
                    <a:pt x="1182" y="337"/>
                  </a:lnTo>
                  <a:lnTo>
                    <a:pt x="1344" y="481"/>
                  </a:lnTo>
                  <a:lnTo>
                    <a:pt x="1433" y="525"/>
                  </a:lnTo>
                  <a:lnTo>
                    <a:pt x="1426" y="459"/>
                  </a:lnTo>
                  <a:lnTo>
                    <a:pt x="1500" y="443"/>
                  </a:lnTo>
                  <a:lnTo>
                    <a:pt x="1515" y="356"/>
                  </a:lnTo>
                  <a:lnTo>
                    <a:pt x="1492" y="236"/>
                  </a:lnTo>
                  <a:lnTo>
                    <a:pt x="1553" y="314"/>
                  </a:lnTo>
                  <a:lnTo>
                    <a:pt x="1553" y="181"/>
                  </a:lnTo>
                  <a:lnTo>
                    <a:pt x="1593" y="274"/>
                  </a:lnTo>
                  <a:lnTo>
                    <a:pt x="1593" y="373"/>
                  </a:lnTo>
                  <a:lnTo>
                    <a:pt x="1563" y="489"/>
                  </a:lnTo>
                  <a:lnTo>
                    <a:pt x="1515" y="599"/>
                  </a:lnTo>
                  <a:lnTo>
                    <a:pt x="1464" y="662"/>
                  </a:lnTo>
                  <a:lnTo>
                    <a:pt x="1386" y="717"/>
                  </a:lnTo>
                  <a:lnTo>
                    <a:pt x="1304" y="744"/>
                  </a:lnTo>
                  <a:lnTo>
                    <a:pt x="1211" y="763"/>
                  </a:lnTo>
                  <a:lnTo>
                    <a:pt x="1082" y="755"/>
                  </a:lnTo>
                  <a:lnTo>
                    <a:pt x="589" y="740"/>
                  </a:lnTo>
                  <a:lnTo>
                    <a:pt x="508" y="865"/>
                  </a:lnTo>
                  <a:lnTo>
                    <a:pt x="289" y="825"/>
                  </a:lnTo>
                  <a:lnTo>
                    <a:pt x="261" y="744"/>
                  </a:lnTo>
                  <a:lnTo>
                    <a:pt x="152" y="721"/>
                  </a:lnTo>
                  <a:lnTo>
                    <a:pt x="152" y="588"/>
                  </a:lnTo>
                  <a:lnTo>
                    <a:pt x="54" y="459"/>
                  </a:lnTo>
                  <a:lnTo>
                    <a:pt x="109" y="451"/>
                  </a:lnTo>
                  <a:lnTo>
                    <a:pt x="124" y="255"/>
                  </a:lnTo>
                  <a:lnTo>
                    <a:pt x="69" y="107"/>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0" name="Freeform 80"/>
            <p:cNvSpPr>
              <a:spLocks/>
            </p:cNvSpPr>
            <p:nvPr/>
          </p:nvSpPr>
          <p:spPr bwMode="auto">
            <a:xfrm>
              <a:off x="3269" y="2555"/>
              <a:ext cx="215" cy="270"/>
            </a:xfrm>
            <a:custGeom>
              <a:avLst/>
              <a:gdLst/>
              <a:ahLst/>
              <a:cxnLst>
                <a:cxn ang="0">
                  <a:pos x="0" y="70"/>
                </a:cxn>
                <a:cxn ang="0">
                  <a:pos x="133" y="182"/>
                </a:cxn>
                <a:cxn ang="0">
                  <a:pos x="263" y="262"/>
                </a:cxn>
                <a:cxn ang="0">
                  <a:pos x="270" y="186"/>
                </a:cxn>
                <a:cxn ang="0">
                  <a:pos x="234" y="125"/>
                </a:cxn>
                <a:cxn ang="0">
                  <a:pos x="82" y="0"/>
                </a:cxn>
                <a:cxn ang="0">
                  <a:pos x="259" y="93"/>
                </a:cxn>
                <a:cxn ang="0">
                  <a:pos x="293" y="137"/>
                </a:cxn>
                <a:cxn ang="0">
                  <a:pos x="318" y="195"/>
                </a:cxn>
                <a:cxn ang="0">
                  <a:pos x="337" y="270"/>
                </a:cxn>
                <a:cxn ang="0">
                  <a:pos x="367" y="344"/>
                </a:cxn>
                <a:cxn ang="0">
                  <a:pos x="407" y="418"/>
                </a:cxn>
                <a:cxn ang="0">
                  <a:pos x="426" y="481"/>
                </a:cxn>
                <a:cxn ang="0">
                  <a:pos x="430" y="540"/>
                </a:cxn>
                <a:cxn ang="0">
                  <a:pos x="392" y="481"/>
                </a:cxn>
                <a:cxn ang="0">
                  <a:pos x="301" y="406"/>
                </a:cxn>
                <a:cxn ang="0">
                  <a:pos x="156" y="285"/>
                </a:cxn>
                <a:cxn ang="0">
                  <a:pos x="78" y="207"/>
                </a:cxn>
                <a:cxn ang="0">
                  <a:pos x="0" y="70"/>
                </a:cxn>
                <a:cxn ang="0">
                  <a:pos x="0" y="70"/>
                </a:cxn>
              </a:cxnLst>
              <a:rect l="0" t="0" r="r" b="b"/>
              <a:pathLst>
                <a:path w="430" h="540">
                  <a:moveTo>
                    <a:pt x="0" y="70"/>
                  </a:moveTo>
                  <a:lnTo>
                    <a:pt x="133" y="182"/>
                  </a:lnTo>
                  <a:lnTo>
                    <a:pt x="263" y="262"/>
                  </a:lnTo>
                  <a:lnTo>
                    <a:pt x="270" y="186"/>
                  </a:lnTo>
                  <a:lnTo>
                    <a:pt x="234" y="125"/>
                  </a:lnTo>
                  <a:lnTo>
                    <a:pt x="82" y="0"/>
                  </a:lnTo>
                  <a:lnTo>
                    <a:pt x="259" y="93"/>
                  </a:lnTo>
                  <a:lnTo>
                    <a:pt x="293" y="137"/>
                  </a:lnTo>
                  <a:lnTo>
                    <a:pt x="318" y="195"/>
                  </a:lnTo>
                  <a:lnTo>
                    <a:pt x="337" y="270"/>
                  </a:lnTo>
                  <a:lnTo>
                    <a:pt x="367" y="344"/>
                  </a:lnTo>
                  <a:lnTo>
                    <a:pt x="407" y="418"/>
                  </a:lnTo>
                  <a:lnTo>
                    <a:pt x="426" y="481"/>
                  </a:lnTo>
                  <a:lnTo>
                    <a:pt x="430" y="540"/>
                  </a:lnTo>
                  <a:lnTo>
                    <a:pt x="392" y="481"/>
                  </a:lnTo>
                  <a:lnTo>
                    <a:pt x="301" y="406"/>
                  </a:lnTo>
                  <a:lnTo>
                    <a:pt x="156" y="285"/>
                  </a:lnTo>
                  <a:lnTo>
                    <a:pt x="78" y="207"/>
                  </a:lnTo>
                  <a:lnTo>
                    <a:pt x="0" y="70"/>
                  </a:lnTo>
                  <a:lnTo>
                    <a:pt x="0" y="7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1" name="Freeform 81"/>
            <p:cNvSpPr>
              <a:spLocks/>
            </p:cNvSpPr>
            <p:nvPr/>
          </p:nvSpPr>
          <p:spPr bwMode="auto">
            <a:xfrm>
              <a:off x="3410" y="2519"/>
              <a:ext cx="256" cy="201"/>
            </a:xfrm>
            <a:custGeom>
              <a:avLst/>
              <a:gdLst/>
              <a:ahLst/>
              <a:cxnLst>
                <a:cxn ang="0">
                  <a:pos x="0" y="0"/>
                </a:cxn>
                <a:cxn ang="0">
                  <a:pos x="114" y="46"/>
                </a:cxn>
                <a:cxn ang="0">
                  <a:pos x="207" y="109"/>
                </a:cxn>
                <a:cxn ang="0">
                  <a:pos x="292" y="187"/>
                </a:cxn>
                <a:cxn ang="0">
                  <a:pos x="374" y="278"/>
                </a:cxn>
                <a:cxn ang="0">
                  <a:pos x="444" y="348"/>
                </a:cxn>
                <a:cxn ang="0">
                  <a:pos x="511" y="400"/>
                </a:cxn>
                <a:cxn ang="0">
                  <a:pos x="418" y="297"/>
                </a:cxn>
                <a:cxn ang="0">
                  <a:pos x="300" y="145"/>
                </a:cxn>
                <a:cxn ang="0">
                  <a:pos x="180" y="46"/>
                </a:cxn>
                <a:cxn ang="0">
                  <a:pos x="74" y="4"/>
                </a:cxn>
                <a:cxn ang="0">
                  <a:pos x="0" y="0"/>
                </a:cxn>
                <a:cxn ang="0">
                  <a:pos x="0" y="0"/>
                </a:cxn>
              </a:cxnLst>
              <a:rect l="0" t="0" r="r" b="b"/>
              <a:pathLst>
                <a:path w="511" h="400">
                  <a:moveTo>
                    <a:pt x="0" y="0"/>
                  </a:moveTo>
                  <a:lnTo>
                    <a:pt x="114" y="46"/>
                  </a:lnTo>
                  <a:lnTo>
                    <a:pt x="207" y="109"/>
                  </a:lnTo>
                  <a:lnTo>
                    <a:pt x="292" y="187"/>
                  </a:lnTo>
                  <a:lnTo>
                    <a:pt x="374" y="278"/>
                  </a:lnTo>
                  <a:lnTo>
                    <a:pt x="444" y="348"/>
                  </a:lnTo>
                  <a:lnTo>
                    <a:pt x="511" y="400"/>
                  </a:lnTo>
                  <a:lnTo>
                    <a:pt x="418" y="297"/>
                  </a:lnTo>
                  <a:lnTo>
                    <a:pt x="300" y="145"/>
                  </a:lnTo>
                  <a:lnTo>
                    <a:pt x="180" y="46"/>
                  </a:lnTo>
                  <a:lnTo>
                    <a:pt x="74" y="4"/>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2" name="Freeform 82"/>
            <p:cNvSpPr>
              <a:spLocks/>
            </p:cNvSpPr>
            <p:nvPr/>
          </p:nvSpPr>
          <p:spPr bwMode="auto">
            <a:xfrm>
              <a:off x="3583" y="2509"/>
              <a:ext cx="109" cy="71"/>
            </a:xfrm>
            <a:custGeom>
              <a:avLst/>
              <a:gdLst/>
              <a:ahLst/>
              <a:cxnLst>
                <a:cxn ang="0">
                  <a:pos x="0" y="0"/>
                </a:cxn>
                <a:cxn ang="0">
                  <a:pos x="219" y="140"/>
                </a:cxn>
                <a:cxn ang="0">
                  <a:pos x="185" y="62"/>
                </a:cxn>
                <a:cxn ang="0">
                  <a:pos x="103" y="15"/>
                </a:cxn>
                <a:cxn ang="0">
                  <a:pos x="0" y="0"/>
                </a:cxn>
                <a:cxn ang="0">
                  <a:pos x="0" y="0"/>
                </a:cxn>
              </a:cxnLst>
              <a:rect l="0" t="0" r="r" b="b"/>
              <a:pathLst>
                <a:path w="219" h="140">
                  <a:moveTo>
                    <a:pt x="0" y="0"/>
                  </a:moveTo>
                  <a:lnTo>
                    <a:pt x="219" y="140"/>
                  </a:lnTo>
                  <a:lnTo>
                    <a:pt x="185" y="62"/>
                  </a:lnTo>
                  <a:lnTo>
                    <a:pt x="103" y="15"/>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3" name="Freeform 83"/>
            <p:cNvSpPr>
              <a:spLocks/>
            </p:cNvSpPr>
            <p:nvPr/>
          </p:nvSpPr>
          <p:spPr bwMode="auto">
            <a:xfrm>
              <a:off x="3373" y="2036"/>
              <a:ext cx="347" cy="510"/>
            </a:xfrm>
            <a:custGeom>
              <a:avLst/>
              <a:gdLst/>
              <a:ahLst/>
              <a:cxnLst>
                <a:cxn ang="0">
                  <a:pos x="0" y="0"/>
                </a:cxn>
                <a:cxn ang="0">
                  <a:pos x="48" y="80"/>
                </a:cxn>
                <a:cxn ang="0">
                  <a:pos x="111" y="228"/>
                </a:cxn>
                <a:cxn ang="0">
                  <a:pos x="101" y="344"/>
                </a:cxn>
                <a:cxn ang="0">
                  <a:pos x="145" y="403"/>
                </a:cxn>
                <a:cxn ang="0">
                  <a:pos x="152" y="450"/>
                </a:cxn>
                <a:cxn ang="0">
                  <a:pos x="208" y="466"/>
                </a:cxn>
                <a:cxn ang="0">
                  <a:pos x="223" y="553"/>
                </a:cxn>
                <a:cxn ang="0">
                  <a:pos x="301" y="627"/>
                </a:cxn>
                <a:cxn ang="0">
                  <a:pos x="371" y="639"/>
                </a:cxn>
                <a:cxn ang="0">
                  <a:pos x="403" y="713"/>
                </a:cxn>
                <a:cxn ang="0">
                  <a:pos x="567" y="829"/>
                </a:cxn>
                <a:cxn ang="0">
                  <a:pos x="696" y="1017"/>
                </a:cxn>
                <a:cxn ang="0">
                  <a:pos x="533" y="829"/>
                </a:cxn>
                <a:cxn ang="0">
                  <a:pos x="379" y="735"/>
                </a:cxn>
                <a:cxn ang="0">
                  <a:pos x="344" y="654"/>
                </a:cxn>
                <a:cxn ang="0">
                  <a:pos x="234" y="661"/>
                </a:cxn>
                <a:cxn ang="0">
                  <a:pos x="248" y="610"/>
                </a:cxn>
                <a:cxn ang="0">
                  <a:pos x="149" y="587"/>
                </a:cxn>
                <a:cxn ang="0">
                  <a:pos x="156" y="490"/>
                </a:cxn>
                <a:cxn ang="0">
                  <a:pos x="90" y="477"/>
                </a:cxn>
                <a:cxn ang="0">
                  <a:pos x="101" y="388"/>
                </a:cxn>
                <a:cxn ang="0">
                  <a:pos x="48" y="336"/>
                </a:cxn>
                <a:cxn ang="0">
                  <a:pos x="71" y="224"/>
                </a:cxn>
                <a:cxn ang="0">
                  <a:pos x="0" y="0"/>
                </a:cxn>
                <a:cxn ang="0">
                  <a:pos x="0" y="0"/>
                </a:cxn>
              </a:cxnLst>
              <a:rect l="0" t="0" r="r" b="b"/>
              <a:pathLst>
                <a:path w="696" h="1017">
                  <a:moveTo>
                    <a:pt x="0" y="0"/>
                  </a:moveTo>
                  <a:lnTo>
                    <a:pt x="48" y="80"/>
                  </a:lnTo>
                  <a:lnTo>
                    <a:pt x="111" y="228"/>
                  </a:lnTo>
                  <a:lnTo>
                    <a:pt x="101" y="344"/>
                  </a:lnTo>
                  <a:lnTo>
                    <a:pt x="145" y="403"/>
                  </a:lnTo>
                  <a:lnTo>
                    <a:pt x="152" y="450"/>
                  </a:lnTo>
                  <a:lnTo>
                    <a:pt x="208" y="466"/>
                  </a:lnTo>
                  <a:lnTo>
                    <a:pt x="223" y="553"/>
                  </a:lnTo>
                  <a:lnTo>
                    <a:pt x="301" y="627"/>
                  </a:lnTo>
                  <a:lnTo>
                    <a:pt x="371" y="639"/>
                  </a:lnTo>
                  <a:lnTo>
                    <a:pt x="403" y="713"/>
                  </a:lnTo>
                  <a:lnTo>
                    <a:pt x="567" y="829"/>
                  </a:lnTo>
                  <a:lnTo>
                    <a:pt x="696" y="1017"/>
                  </a:lnTo>
                  <a:lnTo>
                    <a:pt x="533" y="829"/>
                  </a:lnTo>
                  <a:lnTo>
                    <a:pt x="379" y="735"/>
                  </a:lnTo>
                  <a:lnTo>
                    <a:pt x="344" y="654"/>
                  </a:lnTo>
                  <a:lnTo>
                    <a:pt x="234" y="661"/>
                  </a:lnTo>
                  <a:lnTo>
                    <a:pt x="248" y="610"/>
                  </a:lnTo>
                  <a:lnTo>
                    <a:pt x="149" y="587"/>
                  </a:lnTo>
                  <a:lnTo>
                    <a:pt x="156" y="490"/>
                  </a:lnTo>
                  <a:lnTo>
                    <a:pt x="90" y="477"/>
                  </a:lnTo>
                  <a:lnTo>
                    <a:pt x="101" y="388"/>
                  </a:lnTo>
                  <a:lnTo>
                    <a:pt x="48" y="336"/>
                  </a:lnTo>
                  <a:lnTo>
                    <a:pt x="71" y="224"/>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4" name="Freeform 84"/>
            <p:cNvSpPr>
              <a:spLocks/>
            </p:cNvSpPr>
            <p:nvPr/>
          </p:nvSpPr>
          <p:spPr bwMode="auto">
            <a:xfrm>
              <a:off x="2851" y="2581"/>
              <a:ext cx="76" cy="91"/>
            </a:xfrm>
            <a:custGeom>
              <a:avLst/>
              <a:gdLst/>
              <a:ahLst/>
              <a:cxnLst>
                <a:cxn ang="0">
                  <a:pos x="6" y="182"/>
                </a:cxn>
                <a:cxn ang="0">
                  <a:pos x="9" y="124"/>
                </a:cxn>
                <a:cxn ang="0">
                  <a:pos x="8" y="49"/>
                </a:cxn>
                <a:cxn ang="0">
                  <a:pos x="0" y="0"/>
                </a:cxn>
                <a:cxn ang="0">
                  <a:pos x="9" y="25"/>
                </a:cxn>
                <a:cxn ang="0">
                  <a:pos x="47" y="27"/>
                </a:cxn>
                <a:cxn ang="0">
                  <a:pos x="47" y="36"/>
                </a:cxn>
                <a:cxn ang="0">
                  <a:pos x="11" y="36"/>
                </a:cxn>
                <a:cxn ang="0">
                  <a:pos x="11" y="59"/>
                </a:cxn>
                <a:cxn ang="0">
                  <a:pos x="42" y="59"/>
                </a:cxn>
                <a:cxn ang="0">
                  <a:pos x="46" y="76"/>
                </a:cxn>
                <a:cxn ang="0">
                  <a:pos x="108" y="76"/>
                </a:cxn>
                <a:cxn ang="0">
                  <a:pos x="125" y="57"/>
                </a:cxn>
                <a:cxn ang="0">
                  <a:pos x="146" y="59"/>
                </a:cxn>
                <a:cxn ang="0">
                  <a:pos x="137" y="91"/>
                </a:cxn>
                <a:cxn ang="0">
                  <a:pos x="103" y="93"/>
                </a:cxn>
                <a:cxn ang="0">
                  <a:pos x="99" y="114"/>
                </a:cxn>
                <a:cxn ang="0">
                  <a:pos x="59" y="112"/>
                </a:cxn>
                <a:cxn ang="0">
                  <a:pos x="47" y="101"/>
                </a:cxn>
                <a:cxn ang="0">
                  <a:pos x="17" y="101"/>
                </a:cxn>
                <a:cxn ang="0">
                  <a:pos x="15" y="127"/>
                </a:cxn>
                <a:cxn ang="0">
                  <a:pos x="47" y="129"/>
                </a:cxn>
                <a:cxn ang="0">
                  <a:pos x="53" y="148"/>
                </a:cxn>
                <a:cxn ang="0">
                  <a:pos x="103" y="148"/>
                </a:cxn>
                <a:cxn ang="0">
                  <a:pos x="114" y="125"/>
                </a:cxn>
                <a:cxn ang="0">
                  <a:pos x="152" y="125"/>
                </a:cxn>
                <a:cxn ang="0">
                  <a:pos x="133" y="160"/>
                </a:cxn>
                <a:cxn ang="0">
                  <a:pos x="116" y="160"/>
                </a:cxn>
                <a:cxn ang="0">
                  <a:pos x="103" y="177"/>
                </a:cxn>
                <a:cxn ang="0">
                  <a:pos x="49" y="179"/>
                </a:cxn>
                <a:cxn ang="0">
                  <a:pos x="44" y="163"/>
                </a:cxn>
                <a:cxn ang="0">
                  <a:pos x="19" y="160"/>
                </a:cxn>
                <a:cxn ang="0">
                  <a:pos x="15" y="184"/>
                </a:cxn>
                <a:cxn ang="0">
                  <a:pos x="6" y="182"/>
                </a:cxn>
                <a:cxn ang="0">
                  <a:pos x="6" y="182"/>
                </a:cxn>
              </a:cxnLst>
              <a:rect l="0" t="0" r="r" b="b"/>
              <a:pathLst>
                <a:path w="152" h="184">
                  <a:moveTo>
                    <a:pt x="6" y="182"/>
                  </a:moveTo>
                  <a:lnTo>
                    <a:pt x="9" y="124"/>
                  </a:lnTo>
                  <a:lnTo>
                    <a:pt x="8" y="49"/>
                  </a:lnTo>
                  <a:lnTo>
                    <a:pt x="0" y="0"/>
                  </a:lnTo>
                  <a:lnTo>
                    <a:pt x="9" y="25"/>
                  </a:lnTo>
                  <a:lnTo>
                    <a:pt x="47" y="27"/>
                  </a:lnTo>
                  <a:lnTo>
                    <a:pt x="47" y="36"/>
                  </a:lnTo>
                  <a:lnTo>
                    <a:pt x="11" y="36"/>
                  </a:lnTo>
                  <a:lnTo>
                    <a:pt x="11" y="59"/>
                  </a:lnTo>
                  <a:lnTo>
                    <a:pt x="42" y="59"/>
                  </a:lnTo>
                  <a:lnTo>
                    <a:pt x="46" y="76"/>
                  </a:lnTo>
                  <a:lnTo>
                    <a:pt x="108" y="76"/>
                  </a:lnTo>
                  <a:lnTo>
                    <a:pt x="125" y="57"/>
                  </a:lnTo>
                  <a:lnTo>
                    <a:pt x="146" y="59"/>
                  </a:lnTo>
                  <a:lnTo>
                    <a:pt x="137" y="91"/>
                  </a:lnTo>
                  <a:lnTo>
                    <a:pt x="103" y="93"/>
                  </a:lnTo>
                  <a:lnTo>
                    <a:pt x="99" y="114"/>
                  </a:lnTo>
                  <a:lnTo>
                    <a:pt x="59" y="112"/>
                  </a:lnTo>
                  <a:lnTo>
                    <a:pt x="47" y="101"/>
                  </a:lnTo>
                  <a:lnTo>
                    <a:pt x="17" y="101"/>
                  </a:lnTo>
                  <a:lnTo>
                    <a:pt x="15" y="127"/>
                  </a:lnTo>
                  <a:lnTo>
                    <a:pt x="47" y="129"/>
                  </a:lnTo>
                  <a:lnTo>
                    <a:pt x="53" y="148"/>
                  </a:lnTo>
                  <a:lnTo>
                    <a:pt x="103" y="148"/>
                  </a:lnTo>
                  <a:lnTo>
                    <a:pt x="114" y="125"/>
                  </a:lnTo>
                  <a:lnTo>
                    <a:pt x="152" y="125"/>
                  </a:lnTo>
                  <a:lnTo>
                    <a:pt x="133" y="160"/>
                  </a:lnTo>
                  <a:lnTo>
                    <a:pt x="116" y="160"/>
                  </a:lnTo>
                  <a:lnTo>
                    <a:pt x="103" y="177"/>
                  </a:lnTo>
                  <a:lnTo>
                    <a:pt x="49" y="179"/>
                  </a:lnTo>
                  <a:lnTo>
                    <a:pt x="44" y="163"/>
                  </a:lnTo>
                  <a:lnTo>
                    <a:pt x="19" y="160"/>
                  </a:lnTo>
                  <a:lnTo>
                    <a:pt x="15" y="184"/>
                  </a:lnTo>
                  <a:lnTo>
                    <a:pt x="6" y="182"/>
                  </a:lnTo>
                  <a:lnTo>
                    <a:pt x="6" y="18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5" name="Freeform 85"/>
            <p:cNvSpPr>
              <a:spLocks/>
            </p:cNvSpPr>
            <p:nvPr/>
          </p:nvSpPr>
          <p:spPr bwMode="auto">
            <a:xfrm>
              <a:off x="2886" y="2601"/>
              <a:ext cx="18" cy="6"/>
            </a:xfrm>
            <a:custGeom>
              <a:avLst/>
              <a:gdLst/>
              <a:ahLst/>
              <a:cxnLst>
                <a:cxn ang="0">
                  <a:pos x="0" y="0"/>
                </a:cxn>
                <a:cxn ang="0">
                  <a:pos x="38" y="0"/>
                </a:cxn>
                <a:cxn ang="0">
                  <a:pos x="35" y="13"/>
                </a:cxn>
                <a:cxn ang="0">
                  <a:pos x="0" y="13"/>
                </a:cxn>
                <a:cxn ang="0">
                  <a:pos x="0" y="0"/>
                </a:cxn>
                <a:cxn ang="0">
                  <a:pos x="0" y="0"/>
                </a:cxn>
              </a:cxnLst>
              <a:rect l="0" t="0" r="r" b="b"/>
              <a:pathLst>
                <a:path w="38" h="13">
                  <a:moveTo>
                    <a:pt x="0" y="0"/>
                  </a:moveTo>
                  <a:lnTo>
                    <a:pt x="38" y="0"/>
                  </a:lnTo>
                  <a:lnTo>
                    <a:pt x="35" y="13"/>
                  </a:lnTo>
                  <a:lnTo>
                    <a:pt x="0" y="13"/>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6" name="Freeform 86"/>
            <p:cNvSpPr>
              <a:spLocks/>
            </p:cNvSpPr>
            <p:nvPr/>
          </p:nvSpPr>
          <p:spPr bwMode="auto">
            <a:xfrm>
              <a:off x="2824" y="2536"/>
              <a:ext cx="56" cy="42"/>
            </a:xfrm>
            <a:custGeom>
              <a:avLst/>
              <a:gdLst/>
              <a:ahLst/>
              <a:cxnLst>
                <a:cxn ang="0">
                  <a:pos x="0" y="0"/>
                </a:cxn>
                <a:cxn ang="0">
                  <a:pos x="2" y="32"/>
                </a:cxn>
                <a:cxn ang="0">
                  <a:pos x="26" y="36"/>
                </a:cxn>
                <a:cxn ang="0">
                  <a:pos x="44" y="62"/>
                </a:cxn>
                <a:cxn ang="0">
                  <a:pos x="61" y="81"/>
                </a:cxn>
                <a:cxn ang="0">
                  <a:pos x="112" y="74"/>
                </a:cxn>
                <a:cxn ang="0">
                  <a:pos x="76" y="59"/>
                </a:cxn>
                <a:cxn ang="0">
                  <a:pos x="53" y="43"/>
                </a:cxn>
                <a:cxn ang="0">
                  <a:pos x="30" y="11"/>
                </a:cxn>
                <a:cxn ang="0">
                  <a:pos x="25" y="22"/>
                </a:cxn>
                <a:cxn ang="0">
                  <a:pos x="7" y="22"/>
                </a:cxn>
                <a:cxn ang="0">
                  <a:pos x="0" y="0"/>
                </a:cxn>
                <a:cxn ang="0">
                  <a:pos x="0" y="0"/>
                </a:cxn>
              </a:cxnLst>
              <a:rect l="0" t="0" r="r" b="b"/>
              <a:pathLst>
                <a:path w="112" h="81">
                  <a:moveTo>
                    <a:pt x="0" y="0"/>
                  </a:moveTo>
                  <a:lnTo>
                    <a:pt x="2" y="32"/>
                  </a:lnTo>
                  <a:lnTo>
                    <a:pt x="26" y="36"/>
                  </a:lnTo>
                  <a:lnTo>
                    <a:pt x="44" y="62"/>
                  </a:lnTo>
                  <a:lnTo>
                    <a:pt x="61" y="81"/>
                  </a:lnTo>
                  <a:lnTo>
                    <a:pt x="112" y="74"/>
                  </a:lnTo>
                  <a:lnTo>
                    <a:pt x="76" y="59"/>
                  </a:lnTo>
                  <a:lnTo>
                    <a:pt x="53" y="43"/>
                  </a:lnTo>
                  <a:lnTo>
                    <a:pt x="30" y="11"/>
                  </a:lnTo>
                  <a:lnTo>
                    <a:pt x="25" y="22"/>
                  </a:lnTo>
                  <a:lnTo>
                    <a:pt x="7" y="22"/>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7" name="Freeform 87"/>
            <p:cNvSpPr>
              <a:spLocks/>
            </p:cNvSpPr>
            <p:nvPr/>
          </p:nvSpPr>
          <p:spPr bwMode="auto">
            <a:xfrm>
              <a:off x="2831" y="2492"/>
              <a:ext cx="201" cy="162"/>
            </a:xfrm>
            <a:custGeom>
              <a:avLst/>
              <a:gdLst/>
              <a:ahLst/>
              <a:cxnLst>
                <a:cxn ang="0">
                  <a:pos x="13" y="55"/>
                </a:cxn>
                <a:cxn ang="0">
                  <a:pos x="40" y="23"/>
                </a:cxn>
                <a:cxn ang="0">
                  <a:pos x="95" y="14"/>
                </a:cxn>
                <a:cxn ang="0">
                  <a:pos x="141" y="16"/>
                </a:cxn>
                <a:cxn ang="0">
                  <a:pos x="192" y="36"/>
                </a:cxn>
                <a:cxn ang="0">
                  <a:pos x="224" y="73"/>
                </a:cxn>
                <a:cxn ang="0">
                  <a:pos x="232" y="103"/>
                </a:cxn>
                <a:cxn ang="0">
                  <a:pos x="226" y="128"/>
                </a:cxn>
                <a:cxn ang="0">
                  <a:pos x="217" y="156"/>
                </a:cxn>
                <a:cxn ang="0">
                  <a:pos x="184" y="183"/>
                </a:cxn>
                <a:cxn ang="0">
                  <a:pos x="228" y="190"/>
                </a:cxn>
                <a:cxn ang="0">
                  <a:pos x="262" y="215"/>
                </a:cxn>
                <a:cxn ang="0">
                  <a:pos x="291" y="261"/>
                </a:cxn>
                <a:cxn ang="0">
                  <a:pos x="317" y="285"/>
                </a:cxn>
                <a:cxn ang="0">
                  <a:pos x="354" y="308"/>
                </a:cxn>
                <a:cxn ang="0">
                  <a:pos x="401" y="325"/>
                </a:cxn>
                <a:cxn ang="0">
                  <a:pos x="388" y="314"/>
                </a:cxn>
                <a:cxn ang="0">
                  <a:pos x="342" y="289"/>
                </a:cxn>
                <a:cxn ang="0">
                  <a:pos x="314" y="265"/>
                </a:cxn>
                <a:cxn ang="0">
                  <a:pos x="287" y="228"/>
                </a:cxn>
                <a:cxn ang="0">
                  <a:pos x="270" y="177"/>
                </a:cxn>
                <a:cxn ang="0">
                  <a:pos x="262" y="118"/>
                </a:cxn>
                <a:cxn ang="0">
                  <a:pos x="241" y="71"/>
                </a:cxn>
                <a:cxn ang="0">
                  <a:pos x="213" y="35"/>
                </a:cxn>
                <a:cxn ang="0">
                  <a:pos x="179" y="14"/>
                </a:cxn>
                <a:cxn ang="0">
                  <a:pos x="135" y="0"/>
                </a:cxn>
                <a:cxn ang="0">
                  <a:pos x="91" y="4"/>
                </a:cxn>
                <a:cxn ang="0">
                  <a:pos x="48" y="10"/>
                </a:cxn>
                <a:cxn ang="0">
                  <a:pos x="17" y="31"/>
                </a:cxn>
                <a:cxn ang="0">
                  <a:pos x="0" y="67"/>
                </a:cxn>
                <a:cxn ang="0">
                  <a:pos x="13" y="55"/>
                </a:cxn>
                <a:cxn ang="0">
                  <a:pos x="13" y="55"/>
                </a:cxn>
              </a:cxnLst>
              <a:rect l="0" t="0" r="r" b="b"/>
              <a:pathLst>
                <a:path w="401" h="325">
                  <a:moveTo>
                    <a:pt x="13" y="55"/>
                  </a:moveTo>
                  <a:lnTo>
                    <a:pt x="40" y="23"/>
                  </a:lnTo>
                  <a:lnTo>
                    <a:pt x="95" y="14"/>
                  </a:lnTo>
                  <a:lnTo>
                    <a:pt x="141" y="16"/>
                  </a:lnTo>
                  <a:lnTo>
                    <a:pt x="192" y="36"/>
                  </a:lnTo>
                  <a:lnTo>
                    <a:pt x="224" y="73"/>
                  </a:lnTo>
                  <a:lnTo>
                    <a:pt x="232" y="103"/>
                  </a:lnTo>
                  <a:lnTo>
                    <a:pt x="226" y="128"/>
                  </a:lnTo>
                  <a:lnTo>
                    <a:pt x="217" y="156"/>
                  </a:lnTo>
                  <a:lnTo>
                    <a:pt x="184" y="183"/>
                  </a:lnTo>
                  <a:lnTo>
                    <a:pt x="228" y="190"/>
                  </a:lnTo>
                  <a:lnTo>
                    <a:pt x="262" y="215"/>
                  </a:lnTo>
                  <a:lnTo>
                    <a:pt x="291" y="261"/>
                  </a:lnTo>
                  <a:lnTo>
                    <a:pt x="317" y="285"/>
                  </a:lnTo>
                  <a:lnTo>
                    <a:pt x="354" y="308"/>
                  </a:lnTo>
                  <a:lnTo>
                    <a:pt x="401" y="325"/>
                  </a:lnTo>
                  <a:lnTo>
                    <a:pt x="388" y="314"/>
                  </a:lnTo>
                  <a:lnTo>
                    <a:pt x="342" y="289"/>
                  </a:lnTo>
                  <a:lnTo>
                    <a:pt x="314" y="265"/>
                  </a:lnTo>
                  <a:lnTo>
                    <a:pt x="287" y="228"/>
                  </a:lnTo>
                  <a:lnTo>
                    <a:pt x="270" y="177"/>
                  </a:lnTo>
                  <a:lnTo>
                    <a:pt x="262" y="118"/>
                  </a:lnTo>
                  <a:lnTo>
                    <a:pt x="241" y="71"/>
                  </a:lnTo>
                  <a:lnTo>
                    <a:pt x="213" y="35"/>
                  </a:lnTo>
                  <a:lnTo>
                    <a:pt x="179" y="14"/>
                  </a:lnTo>
                  <a:lnTo>
                    <a:pt x="135" y="0"/>
                  </a:lnTo>
                  <a:lnTo>
                    <a:pt x="91" y="4"/>
                  </a:lnTo>
                  <a:lnTo>
                    <a:pt x="48" y="10"/>
                  </a:lnTo>
                  <a:lnTo>
                    <a:pt x="17" y="31"/>
                  </a:lnTo>
                  <a:lnTo>
                    <a:pt x="0" y="67"/>
                  </a:lnTo>
                  <a:lnTo>
                    <a:pt x="13" y="55"/>
                  </a:lnTo>
                  <a:lnTo>
                    <a:pt x="13" y="55"/>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8" name="Freeform 88"/>
            <p:cNvSpPr>
              <a:spLocks/>
            </p:cNvSpPr>
            <p:nvPr/>
          </p:nvSpPr>
          <p:spPr bwMode="auto">
            <a:xfrm>
              <a:off x="2918" y="2590"/>
              <a:ext cx="53" cy="91"/>
            </a:xfrm>
            <a:custGeom>
              <a:avLst/>
              <a:gdLst/>
              <a:ahLst/>
              <a:cxnLst>
                <a:cxn ang="0">
                  <a:pos x="27" y="0"/>
                </a:cxn>
                <a:cxn ang="0">
                  <a:pos x="25" y="25"/>
                </a:cxn>
                <a:cxn ang="0">
                  <a:pos x="19" y="68"/>
                </a:cxn>
                <a:cxn ang="0">
                  <a:pos x="11" y="131"/>
                </a:cxn>
                <a:cxn ang="0">
                  <a:pos x="0" y="181"/>
                </a:cxn>
                <a:cxn ang="0">
                  <a:pos x="36" y="152"/>
                </a:cxn>
                <a:cxn ang="0">
                  <a:pos x="106" y="32"/>
                </a:cxn>
                <a:cxn ang="0">
                  <a:pos x="95" y="23"/>
                </a:cxn>
                <a:cxn ang="0">
                  <a:pos x="49" y="122"/>
                </a:cxn>
                <a:cxn ang="0">
                  <a:pos x="21" y="127"/>
                </a:cxn>
                <a:cxn ang="0">
                  <a:pos x="32" y="19"/>
                </a:cxn>
                <a:cxn ang="0">
                  <a:pos x="27" y="0"/>
                </a:cxn>
                <a:cxn ang="0">
                  <a:pos x="27" y="0"/>
                </a:cxn>
              </a:cxnLst>
              <a:rect l="0" t="0" r="r" b="b"/>
              <a:pathLst>
                <a:path w="106" h="181">
                  <a:moveTo>
                    <a:pt x="27" y="0"/>
                  </a:moveTo>
                  <a:lnTo>
                    <a:pt x="25" y="25"/>
                  </a:lnTo>
                  <a:lnTo>
                    <a:pt x="19" y="68"/>
                  </a:lnTo>
                  <a:lnTo>
                    <a:pt x="11" y="131"/>
                  </a:lnTo>
                  <a:lnTo>
                    <a:pt x="0" y="181"/>
                  </a:lnTo>
                  <a:lnTo>
                    <a:pt x="36" y="152"/>
                  </a:lnTo>
                  <a:lnTo>
                    <a:pt x="106" y="32"/>
                  </a:lnTo>
                  <a:lnTo>
                    <a:pt x="95" y="23"/>
                  </a:lnTo>
                  <a:lnTo>
                    <a:pt x="49" y="122"/>
                  </a:lnTo>
                  <a:lnTo>
                    <a:pt x="21" y="127"/>
                  </a:lnTo>
                  <a:lnTo>
                    <a:pt x="32" y="19"/>
                  </a:lnTo>
                  <a:lnTo>
                    <a:pt x="27" y="0"/>
                  </a:lnTo>
                  <a:lnTo>
                    <a:pt x="27"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29" name="Freeform 89"/>
            <p:cNvSpPr>
              <a:spLocks/>
            </p:cNvSpPr>
            <p:nvPr/>
          </p:nvSpPr>
          <p:spPr bwMode="auto">
            <a:xfrm>
              <a:off x="2722" y="1894"/>
              <a:ext cx="153" cy="218"/>
            </a:xfrm>
            <a:custGeom>
              <a:avLst/>
              <a:gdLst/>
              <a:ahLst/>
              <a:cxnLst>
                <a:cxn ang="0">
                  <a:pos x="25" y="34"/>
                </a:cxn>
                <a:cxn ang="0">
                  <a:pos x="57" y="47"/>
                </a:cxn>
                <a:cxn ang="0">
                  <a:pos x="118" y="0"/>
                </a:cxn>
                <a:cxn ang="0">
                  <a:pos x="82" y="68"/>
                </a:cxn>
                <a:cxn ang="0">
                  <a:pos x="173" y="163"/>
                </a:cxn>
                <a:cxn ang="0">
                  <a:pos x="198" y="216"/>
                </a:cxn>
                <a:cxn ang="0">
                  <a:pos x="215" y="285"/>
                </a:cxn>
                <a:cxn ang="0">
                  <a:pos x="232" y="330"/>
                </a:cxn>
                <a:cxn ang="0">
                  <a:pos x="257" y="372"/>
                </a:cxn>
                <a:cxn ang="0">
                  <a:pos x="306" y="414"/>
                </a:cxn>
                <a:cxn ang="0">
                  <a:pos x="246" y="382"/>
                </a:cxn>
                <a:cxn ang="0">
                  <a:pos x="206" y="298"/>
                </a:cxn>
                <a:cxn ang="0">
                  <a:pos x="185" y="220"/>
                </a:cxn>
                <a:cxn ang="0">
                  <a:pos x="126" y="150"/>
                </a:cxn>
                <a:cxn ang="0">
                  <a:pos x="92" y="127"/>
                </a:cxn>
                <a:cxn ang="0">
                  <a:pos x="61" y="165"/>
                </a:cxn>
                <a:cxn ang="0">
                  <a:pos x="44" y="281"/>
                </a:cxn>
                <a:cxn ang="0">
                  <a:pos x="33" y="355"/>
                </a:cxn>
                <a:cxn ang="0">
                  <a:pos x="14" y="435"/>
                </a:cxn>
                <a:cxn ang="0">
                  <a:pos x="0" y="424"/>
                </a:cxn>
                <a:cxn ang="0">
                  <a:pos x="16" y="319"/>
                </a:cxn>
                <a:cxn ang="0">
                  <a:pos x="33" y="201"/>
                </a:cxn>
                <a:cxn ang="0">
                  <a:pos x="52" y="119"/>
                </a:cxn>
                <a:cxn ang="0">
                  <a:pos x="59" y="74"/>
                </a:cxn>
                <a:cxn ang="0">
                  <a:pos x="25" y="34"/>
                </a:cxn>
                <a:cxn ang="0">
                  <a:pos x="25" y="34"/>
                </a:cxn>
              </a:cxnLst>
              <a:rect l="0" t="0" r="r" b="b"/>
              <a:pathLst>
                <a:path w="306" h="435">
                  <a:moveTo>
                    <a:pt x="25" y="34"/>
                  </a:moveTo>
                  <a:lnTo>
                    <a:pt x="57" y="47"/>
                  </a:lnTo>
                  <a:lnTo>
                    <a:pt x="118" y="0"/>
                  </a:lnTo>
                  <a:lnTo>
                    <a:pt x="82" y="68"/>
                  </a:lnTo>
                  <a:lnTo>
                    <a:pt x="173" y="163"/>
                  </a:lnTo>
                  <a:lnTo>
                    <a:pt x="198" y="216"/>
                  </a:lnTo>
                  <a:lnTo>
                    <a:pt x="215" y="285"/>
                  </a:lnTo>
                  <a:lnTo>
                    <a:pt x="232" y="330"/>
                  </a:lnTo>
                  <a:lnTo>
                    <a:pt x="257" y="372"/>
                  </a:lnTo>
                  <a:lnTo>
                    <a:pt x="306" y="414"/>
                  </a:lnTo>
                  <a:lnTo>
                    <a:pt x="246" y="382"/>
                  </a:lnTo>
                  <a:lnTo>
                    <a:pt x="206" y="298"/>
                  </a:lnTo>
                  <a:lnTo>
                    <a:pt x="185" y="220"/>
                  </a:lnTo>
                  <a:lnTo>
                    <a:pt x="126" y="150"/>
                  </a:lnTo>
                  <a:lnTo>
                    <a:pt x="92" y="127"/>
                  </a:lnTo>
                  <a:lnTo>
                    <a:pt x="61" y="165"/>
                  </a:lnTo>
                  <a:lnTo>
                    <a:pt x="44" y="281"/>
                  </a:lnTo>
                  <a:lnTo>
                    <a:pt x="33" y="355"/>
                  </a:lnTo>
                  <a:lnTo>
                    <a:pt x="14" y="435"/>
                  </a:lnTo>
                  <a:lnTo>
                    <a:pt x="0" y="424"/>
                  </a:lnTo>
                  <a:lnTo>
                    <a:pt x="16" y="319"/>
                  </a:lnTo>
                  <a:lnTo>
                    <a:pt x="33" y="201"/>
                  </a:lnTo>
                  <a:lnTo>
                    <a:pt x="52" y="119"/>
                  </a:lnTo>
                  <a:lnTo>
                    <a:pt x="59" y="74"/>
                  </a:lnTo>
                  <a:lnTo>
                    <a:pt x="25" y="34"/>
                  </a:lnTo>
                  <a:lnTo>
                    <a:pt x="25" y="34"/>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0" name="Freeform 90"/>
            <p:cNvSpPr>
              <a:spLocks/>
            </p:cNvSpPr>
            <p:nvPr/>
          </p:nvSpPr>
          <p:spPr bwMode="auto">
            <a:xfrm>
              <a:off x="2807" y="1999"/>
              <a:ext cx="79" cy="139"/>
            </a:xfrm>
            <a:custGeom>
              <a:avLst/>
              <a:gdLst/>
              <a:ahLst/>
              <a:cxnLst>
                <a:cxn ang="0">
                  <a:pos x="17" y="0"/>
                </a:cxn>
                <a:cxn ang="0">
                  <a:pos x="7" y="85"/>
                </a:cxn>
                <a:cxn ang="0">
                  <a:pos x="0" y="135"/>
                </a:cxn>
                <a:cxn ang="0">
                  <a:pos x="45" y="144"/>
                </a:cxn>
                <a:cxn ang="0">
                  <a:pos x="85" y="178"/>
                </a:cxn>
                <a:cxn ang="0">
                  <a:pos x="155" y="277"/>
                </a:cxn>
                <a:cxn ang="0">
                  <a:pos x="150" y="211"/>
                </a:cxn>
                <a:cxn ang="0">
                  <a:pos x="98" y="176"/>
                </a:cxn>
                <a:cxn ang="0">
                  <a:pos x="66" y="135"/>
                </a:cxn>
                <a:cxn ang="0">
                  <a:pos x="34" y="68"/>
                </a:cxn>
                <a:cxn ang="0">
                  <a:pos x="17" y="0"/>
                </a:cxn>
                <a:cxn ang="0">
                  <a:pos x="17" y="0"/>
                </a:cxn>
              </a:cxnLst>
              <a:rect l="0" t="0" r="r" b="b"/>
              <a:pathLst>
                <a:path w="155" h="277">
                  <a:moveTo>
                    <a:pt x="17" y="0"/>
                  </a:moveTo>
                  <a:lnTo>
                    <a:pt x="7" y="85"/>
                  </a:lnTo>
                  <a:lnTo>
                    <a:pt x="0" y="135"/>
                  </a:lnTo>
                  <a:lnTo>
                    <a:pt x="45" y="144"/>
                  </a:lnTo>
                  <a:lnTo>
                    <a:pt x="85" y="178"/>
                  </a:lnTo>
                  <a:lnTo>
                    <a:pt x="155" y="277"/>
                  </a:lnTo>
                  <a:lnTo>
                    <a:pt x="150" y="211"/>
                  </a:lnTo>
                  <a:lnTo>
                    <a:pt x="98" y="176"/>
                  </a:lnTo>
                  <a:lnTo>
                    <a:pt x="66" y="135"/>
                  </a:lnTo>
                  <a:lnTo>
                    <a:pt x="34" y="68"/>
                  </a:lnTo>
                  <a:lnTo>
                    <a:pt x="17" y="0"/>
                  </a:lnTo>
                  <a:lnTo>
                    <a:pt x="17"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1" name="Freeform 91"/>
            <p:cNvSpPr>
              <a:spLocks/>
            </p:cNvSpPr>
            <p:nvPr/>
          </p:nvSpPr>
          <p:spPr bwMode="auto">
            <a:xfrm>
              <a:off x="2734" y="2045"/>
              <a:ext cx="41" cy="114"/>
            </a:xfrm>
            <a:custGeom>
              <a:avLst/>
              <a:gdLst/>
              <a:ahLst/>
              <a:cxnLst>
                <a:cxn ang="0">
                  <a:pos x="0" y="0"/>
                </a:cxn>
                <a:cxn ang="0">
                  <a:pos x="84" y="61"/>
                </a:cxn>
                <a:cxn ang="0">
                  <a:pos x="38" y="167"/>
                </a:cxn>
                <a:cxn ang="0">
                  <a:pos x="36" y="228"/>
                </a:cxn>
                <a:cxn ang="0">
                  <a:pos x="17" y="179"/>
                </a:cxn>
                <a:cxn ang="0">
                  <a:pos x="48" y="70"/>
                </a:cxn>
                <a:cxn ang="0">
                  <a:pos x="6" y="32"/>
                </a:cxn>
                <a:cxn ang="0">
                  <a:pos x="0" y="0"/>
                </a:cxn>
                <a:cxn ang="0">
                  <a:pos x="0" y="0"/>
                </a:cxn>
              </a:cxnLst>
              <a:rect l="0" t="0" r="r" b="b"/>
              <a:pathLst>
                <a:path w="84" h="228">
                  <a:moveTo>
                    <a:pt x="0" y="0"/>
                  </a:moveTo>
                  <a:lnTo>
                    <a:pt x="84" y="61"/>
                  </a:lnTo>
                  <a:lnTo>
                    <a:pt x="38" y="167"/>
                  </a:lnTo>
                  <a:lnTo>
                    <a:pt x="36" y="228"/>
                  </a:lnTo>
                  <a:lnTo>
                    <a:pt x="17" y="179"/>
                  </a:lnTo>
                  <a:lnTo>
                    <a:pt x="48" y="70"/>
                  </a:lnTo>
                  <a:lnTo>
                    <a:pt x="6" y="32"/>
                  </a:lnTo>
                  <a:lnTo>
                    <a:pt x="0" y="0"/>
                  </a:lnTo>
                  <a:lnTo>
                    <a:pt x="0" y="0"/>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2" name="Freeform 92"/>
            <p:cNvSpPr>
              <a:spLocks/>
            </p:cNvSpPr>
            <p:nvPr/>
          </p:nvSpPr>
          <p:spPr bwMode="auto">
            <a:xfrm>
              <a:off x="2794" y="2072"/>
              <a:ext cx="60" cy="71"/>
            </a:xfrm>
            <a:custGeom>
              <a:avLst/>
              <a:gdLst/>
              <a:ahLst/>
              <a:cxnLst>
                <a:cxn ang="0">
                  <a:pos x="0" y="15"/>
                </a:cxn>
                <a:cxn ang="0">
                  <a:pos x="27" y="139"/>
                </a:cxn>
                <a:cxn ang="0">
                  <a:pos x="44" y="95"/>
                </a:cxn>
                <a:cxn ang="0">
                  <a:pos x="122" y="110"/>
                </a:cxn>
                <a:cxn ang="0">
                  <a:pos x="13" y="0"/>
                </a:cxn>
                <a:cxn ang="0">
                  <a:pos x="0" y="15"/>
                </a:cxn>
                <a:cxn ang="0">
                  <a:pos x="0" y="15"/>
                </a:cxn>
              </a:cxnLst>
              <a:rect l="0" t="0" r="r" b="b"/>
              <a:pathLst>
                <a:path w="122" h="139">
                  <a:moveTo>
                    <a:pt x="0" y="15"/>
                  </a:moveTo>
                  <a:lnTo>
                    <a:pt x="27" y="139"/>
                  </a:lnTo>
                  <a:lnTo>
                    <a:pt x="44" y="95"/>
                  </a:lnTo>
                  <a:lnTo>
                    <a:pt x="122" y="110"/>
                  </a:lnTo>
                  <a:lnTo>
                    <a:pt x="13" y="0"/>
                  </a:lnTo>
                  <a:lnTo>
                    <a:pt x="0" y="15"/>
                  </a:lnTo>
                  <a:lnTo>
                    <a:pt x="0" y="15"/>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3" name="Freeform 93"/>
            <p:cNvSpPr>
              <a:spLocks/>
            </p:cNvSpPr>
            <p:nvPr/>
          </p:nvSpPr>
          <p:spPr bwMode="auto">
            <a:xfrm>
              <a:off x="2863" y="3009"/>
              <a:ext cx="53" cy="224"/>
            </a:xfrm>
            <a:custGeom>
              <a:avLst/>
              <a:gdLst/>
              <a:ahLst/>
              <a:cxnLst>
                <a:cxn ang="0">
                  <a:pos x="87" y="48"/>
                </a:cxn>
                <a:cxn ang="0">
                  <a:pos x="106" y="204"/>
                </a:cxn>
                <a:cxn ang="0">
                  <a:pos x="95" y="449"/>
                </a:cxn>
                <a:cxn ang="0">
                  <a:pos x="0" y="445"/>
                </a:cxn>
                <a:cxn ang="0">
                  <a:pos x="47" y="160"/>
                </a:cxn>
                <a:cxn ang="0">
                  <a:pos x="51" y="0"/>
                </a:cxn>
                <a:cxn ang="0">
                  <a:pos x="87" y="48"/>
                </a:cxn>
                <a:cxn ang="0">
                  <a:pos x="87" y="48"/>
                </a:cxn>
              </a:cxnLst>
              <a:rect l="0" t="0" r="r" b="b"/>
              <a:pathLst>
                <a:path w="106" h="449">
                  <a:moveTo>
                    <a:pt x="87" y="48"/>
                  </a:moveTo>
                  <a:lnTo>
                    <a:pt x="106" y="204"/>
                  </a:lnTo>
                  <a:lnTo>
                    <a:pt x="95" y="449"/>
                  </a:lnTo>
                  <a:lnTo>
                    <a:pt x="0" y="445"/>
                  </a:lnTo>
                  <a:lnTo>
                    <a:pt x="47" y="160"/>
                  </a:lnTo>
                  <a:lnTo>
                    <a:pt x="51" y="0"/>
                  </a:lnTo>
                  <a:lnTo>
                    <a:pt x="87" y="48"/>
                  </a:lnTo>
                  <a:lnTo>
                    <a:pt x="87" y="48"/>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4" name="Freeform 94"/>
            <p:cNvSpPr>
              <a:spLocks/>
            </p:cNvSpPr>
            <p:nvPr/>
          </p:nvSpPr>
          <p:spPr bwMode="auto">
            <a:xfrm>
              <a:off x="2717" y="3133"/>
              <a:ext cx="48" cy="62"/>
            </a:xfrm>
            <a:custGeom>
              <a:avLst/>
              <a:gdLst/>
              <a:ahLst/>
              <a:cxnLst>
                <a:cxn ang="0">
                  <a:pos x="61" y="8"/>
                </a:cxn>
                <a:cxn ang="0">
                  <a:pos x="25" y="31"/>
                </a:cxn>
                <a:cxn ang="0">
                  <a:pos x="65" y="67"/>
                </a:cxn>
                <a:cxn ang="0">
                  <a:pos x="91" y="44"/>
                </a:cxn>
                <a:cxn ang="0">
                  <a:pos x="97" y="92"/>
                </a:cxn>
                <a:cxn ang="0">
                  <a:pos x="69" y="124"/>
                </a:cxn>
                <a:cxn ang="0">
                  <a:pos x="21" y="118"/>
                </a:cxn>
                <a:cxn ang="0">
                  <a:pos x="0" y="75"/>
                </a:cxn>
                <a:cxn ang="0">
                  <a:pos x="4" y="23"/>
                </a:cxn>
                <a:cxn ang="0">
                  <a:pos x="29" y="0"/>
                </a:cxn>
                <a:cxn ang="0">
                  <a:pos x="61" y="8"/>
                </a:cxn>
                <a:cxn ang="0">
                  <a:pos x="61" y="8"/>
                </a:cxn>
              </a:cxnLst>
              <a:rect l="0" t="0" r="r" b="b"/>
              <a:pathLst>
                <a:path w="97" h="124">
                  <a:moveTo>
                    <a:pt x="61" y="8"/>
                  </a:moveTo>
                  <a:lnTo>
                    <a:pt x="25" y="31"/>
                  </a:lnTo>
                  <a:lnTo>
                    <a:pt x="65" y="67"/>
                  </a:lnTo>
                  <a:lnTo>
                    <a:pt x="91" y="44"/>
                  </a:lnTo>
                  <a:lnTo>
                    <a:pt x="97" y="92"/>
                  </a:lnTo>
                  <a:lnTo>
                    <a:pt x="69" y="124"/>
                  </a:lnTo>
                  <a:lnTo>
                    <a:pt x="21" y="118"/>
                  </a:lnTo>
                  <a:lnTo>
                    <a:pt x="0" y="75"/>
                  </a:lnTo>
                  <a:lnTo>
                    <a:pt x="4" y="23"/>
                  </a:lnTo>
                  <a:lnTo>
                    <a:pt x="29" y="0"/>
                  </a:lnTo>
                  <a:lnTo>
                    <a:pt x="61" y="8"/>
                  </a:lnTo>
                  <a:lnTo>
                    <a:pt x="61" y="8"/>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5" name="Freeform 95"/>
            <p:cNvSpPr>
              <a:spLocks/>
            </p:cNvSpPr>
            <p:nvPr/>
          </p:nvSpPr>
          <p:spPr bwMode="auto">
            <a:xfrm>
              <a:off x="3142" y="3069"/>
              <a:ext cx="49" cy="63"/>
            </a:xfrm>
            <a:custGeom>
              <a:avLst/>
              <a:gdLst/>
              <a:ahLst/>
              <a:cxnLst>
                <a:cxn ang="0">
                  <a:pos x="62" y="6"/>
                </a:cxn>
                <a:cxn ang="0">
                  <a:pos x="24" y="28"/>
                </a:cxn>
                <a:cxn ang="0">
                  <a:pos x="64" y="65"/>
                </a:cxn>
                <a:cxn ang="0">
                  <a:pos x="91" y="44"/>
                </a:cxn>
                <a:cxn ang="0">
                  <a:pos x="98" y="91"/>
                </a:cxn>
                <a:cxn ang="0">
                  <a:pos x="68" y="123"/>
                </a:cxn>
                <a:cxn ang="0">
                  <a:pos x="22" y="116"/>
                </a:cxn>
                <a:cxn ang="0">
                  <a:pos x="0" y="72"/>
                </a:cxn>
                <a:cxn ang="0">
                  <a:pos x="3" y="21"/>
                </a:cxn>
                <a:cxn ang="0">
                  <a:pos x="28" y="0"/>
                </a:cxn>
                <a:cxn ang="0">
                  <a:pos x="62" y="6"/>
                </a:cxn>
                <a:cxn ang="0">
                  <a:pos x="62" y="6"/>
                </a:cxn>
              </a:cxnLst>
              <a:rect l="0" t="0" r="r" b="b"/>
              <a:pathLst>
                <a:path w="98" h="123">
                  <a:moveTo>
                    <a:pt x="62" y="6"/>
                  </a:moveTo>
                  <a:lnTo>
                    <a:pt x="24" y="28"/>
                  </a:lnTo>
                  <a:lnTo>
                    <a:pt x="64" y="65"/>
                  </a:lnTo>
                  <a:lnTo>
                    <a:pt x="91" y="44"/>
                  </a:lnTo>
                  <a:lnTo>
                    <a:pt x="98" y="91"/>
                  </a:lnTo>
                  <a:lnTo>
                    <a:pt x="68" y="123"/>
                  </a:lnTo>
                  <a:lnTo>
                    <a:pt x="22" y="116"/>
                  </a:lnTo>
                  <a:lnTo>
                    <a:pt x="0" y="72"/>
                  </a:lnTo>
                  <a:lnTo>
                    <a:pt x="3" y="21"/>
                  </a:lnTo>
                  <a:lnTo>
                    <a:pt x="28" y="0"/>
                  </a:lnTo>
                  <a:lnTo>
                    <a:pt x="62" y="6"/>
                  </a:lnTo>
                  <a:lnTo>
                    <a:pt x="62" y="6"/>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6" name="Freeform 96"/>
            <p:cNvSpPr>
              <a:spLocks/>
            </p:cNvSpPr>
            <p:nvPr/>
          </p:nvSpPr>
          <p:spPr bwMode="auto">
            <a:xfrm>
              <a:off x="3136" y="2746"/>
              <a:ext cx="120" cy="48"/>
            </a:xfrm>
            <a:custGeom>
              <a:avLst/>
              <a:gdLst/>
              <a:ahLst/>
              <a:cxnLst>
                <a:cxn ang="0">
                  <a:pos x="6" y="32"/>
                </a:cxn>
                <a:cxn ang="0">
                  <a:pos x="25" y="9"/>
                </a:cxn>
                <a:cxn ang="0">
                  <a:pos x="50" y="5"/>
                </a:cxn>
                <a:cxn ang="0">
                  <a:pos x="65" y="11"/>
                </a:cxn>
                <a:cxn ang="0">
                  <a:pos x="72" y="30"/>
                </a:cxn>
                <a:cxn ang="0">
                  <a:pos x="105" y="3"/>
                </a:cxn>
                <a:cxn ang="0">
                  <a:pos x="126" y="0"/>
                </a:cxn>
                <a:cxn ang="0">
                  <a:pos x="145" y="7"/>
                </a:cxn>
                <a:cxn ang="0">
                  <a:pos x="154" y="26"/>
                </a:cxn>
                <a:cxn ang="0">
                  <a:pos x="184" y="3"/>
                </a:cxn>
                <a:cxn ang="0">
                  <a:pos x="222" y="3"/>
                </a:cxn>
                <a:cxn ang="0">
                  <a:pos x="240" y="24"/>
                </a:cxn>
                <a:cxn ang="0">
                  <a:pos x="240" y="55"/>
                </a:cxn>
                <a:cxn ang="0">
                  <a:pos x="222" y="76"/>
                </a:cxn>
                <a:cxn ang="0">
                  <a:pos x="192" y="89"/>
                </a:cxn>
                <a:cxn ang="0">
                  <a:pos x="150" y="89"/>
                </a:cxn>
                <a:cxn ang="0">
                  <a:pos x="141" y="76"/>
                </a:cxn>
                <a:cxn ang="0">
                  <a:pos x="116" y="97"/>
                </a:cxn>
                <a:cxn ang="0">
                  <a:pos x="88" y="97"/>
                </a:cxn>
                <a:cxn ang="0">
                  <a:pos x="72" y="89"/>
                </a:cxn>
                <a:cxn ang="0">
                  <a:pos x="59" y="78"/>
                </a:cxn>
                <a:cxn ang="0">
                  <a:pos x="42" y="85"/>
                </a:cxn>
                <a:cxn ang="0">
                  <a:pos x="21" y="81"/>
                </a:cxn>
                <a:cxn ang="0">
                  <a:pos x="2" y="68"/>
                </a:cxn>
                <a:cxn ang="0">
                  <a:pos x="0" y="45"/>
                </a:cxn>
                <a:cxn ang="0">
                  <a:pos x="6" y="32"/>
                </a:cxn>
                <a:cxn ang="0">
                  <a:pos x="6" y="32"/>
                </a:cxn>
              </a:cxnLst>
              <a:rect l="0" t="0" r="r" b="b"/>
              <a:pathLst>
                <a:path w="240" h="97">
                  <a:moveTo>
                    <a:pt x="6" y="32"/>
                  </a:moveTo>
                  <a:lnTo>
                    <a:pt x="25" y="9"/>
                  </a:lnTo>
                  <a:lnTo>
                    <a:pt x="50" y="5"/>
                  </a:lnTo>
                  <a:lnTo>
                    <a:pt x="65" y="11"/>
                  </a:lnTo>
                  <a:lnTo>
                    <a:pt x="72" y="30"/>
                  </a:lnTo>
                  <a:lnTo>
                    <a:pt x="105" y="3"/>
                  </a:lnTo>
                  <a:lnTo>
                    <a:pt x="126" y="0"/>
                  </a:lnTo>
                  <a:lnTo>
                    <a:pt x="145" y="7"/>
                  </a:lnTo>
                  <a:lnTo>
                    <a:pt x="154" y="26"/>
                  </a:lnTo>
                  <a:lnTo>
                    <a:pt x="184" y="3"/>
                  </a:lnTo>
                  <a:lnTo>
                    <a:pt x="222" y="3"/>
                  </a:lnTo>
                  <a:lnTo>
                    <a:pt x="240" y="24"/>
                  </a:lnTo>
                  <a:lnTo>
                    <a:pt x="240" y="55"/>
                  </a:lnTo>
                  <a:lnTo>
                    <a:pt x="222" y="76"/>
                  </a:lnTo>
                  <a:lnTo>
                    <a:pt x="192" y="89"/>
                  </a:lnTo>
                  <a:lnTo>
                    <a:pt x="150" y="89"/>
                  </a:lnTo>
                  <a:lnTo>
                    <a:pt x="141" y="76"/>
                  </a:lnTo>
                  <a:lnTo>
                    <a:pt x="116" y="97"/>
                  </a:lnTo>
                  <a:lnTo>
                    <a:pt x="88" y="97"/>
                  </a:lnTo>
                  <a:lnTo>
                    <a:pt x="72" y="89"/>
                  </a:lnTo>
                  <a:lnTo>
                    <a:pt x="59" y="78"/>
                  </a:lnTo>
                  <a:lnTo>
                    <a:pt x="42" y="85"/>
                  </a:lnTo>
                  <a:lnTo>
                    <a:pt x="21" y="81"/>
                  </a:lnTo>
                  <a:lnTo>
                    <a:pt x="2" y="68"/>
                  </a:lnTo>
                  <a:lnTo>
                    <a:pt x="0" y="45"/>
                  </a:lnTo>
                  <a:lnTo>
                    <a:pt x="6" y="32"/>
                  </a:lnTo>
                  <a:lnTo>
                    <a:pt x="6" y="32"/>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sp>
          <p:nvSpPr>
            <p:cNvPr id="317537" name="Freeform 97"/>
            <p:cNvSpPr>
              <a:spLocks/>
            </p:cNvSpPr>
            <p:nvPr/>
          </p:nvSpPr>
          <p:spPr bwMode="auto">
            <a:xfrm>
              <a:off x="3242" y="2855"/>
              <a:ext cx="64" cy="375"/>
            </a:xfrm>
            <a:custGeom>
              <a:avLst/>
              <a:gdLst/>
              <a:ahLst/>
              <a:cxnLst>
                <a:cxn ang="0">
                  <a:pos x="28" y="16"/>
                </a:cxn>
                <a:cxn ang="0">
                  <a:pos x="57" y="295"/>
                </a:cxn>
                <a:cxn ang="0">
                  <a:pos x="124" y="751"/>
                </a:cxn>
                <a:cxn ang="0">
                  <a:pos x="63" y="751"/>
                </a:cxn>
                <a:cxn ang="0">
                  <a:pos x="23" y="331"/>
                </a:cxn>
                <a:cxn ang="0">
                  <a:pos x="0" y="0"/>
                </a:cxn>
                <a:cxn ang="0">
                  <a:pos x="28" y="16"/>
                </a:cxn>
                <a:cxn ang="0">
                  <a:pos x="28" y="16"/>
                </a:cxn>
              </a:cxnLst>
              <a:rect l="0" t="0" r="r" b="b"/>
              <a:pathLst>
                <a:path w="124" h="751">
                  <a:moveTo>
                    <a:pt x="28" y="16"/>
                  </a:moveTo>
                  <a:lnTo>
                    <a:pt x="57" y="295"/>
                  </a:lnTo>
                  <a:lnTo>
                    <a:pt x="124" y="751"/>
                  </a:lnTo>
                  <a:lnTo>
                    <a:pt x="63" y="751"/>
                  </a:lnTo>
                  <a:lnTo>
                    <a:pt x="23" y="331"/>
                  </a:lnTo>
                  <a:lnTo>
                    <a:pt x="0" y="0"/>
                  </a:lnTo>
                  <a:lnTo>
                    <a:pt x="28" y="16"/>
                  </a:lnTo>
                  <a:lnTo>
                    <a:pt x="28" y="16"/>
                  </a:lnTo>
                  <a:close/>
                </a:path>
              </a:pathLst>
            </a:custGeom>
            <a:solidFill>
              <a:srgbClr val="000000"/>
            </a:solidFill>
            <a:ln w="9525">
              <a:noFill/>
              <a:round/>
              <a:headEnd/>
              <a:tailEnd/>
            </a:ln>
          </p:spPr>
          <p:txBody>
            <a:bodyPr/>
            <a:lstStyle/>
            <a:p>
              <a:pPr algn="ctr" eaLnBrk="0" fontAlgn="base" hangingPunct="0">
                <a:spcBef>
                  <a:spcPct val="0"/>
                </a:spcBef>
                <a:spcAft>
                  <a:spcPct val="0"/>
                </a:spcAft>
                <a:defRPr/>
              </a:pPr>
              <a:endParaRPr lang="en-US" sz="2800" b="1">
                <a:solidFill>
                  <a:srgbClr val="FFFF66"/>
                </a:solidFill>
                <a:effectLst>
                  <a:outerShdw blurRad="38100" dist="38100" dir="2700000" algn="tl">
                    <a:srgbClr val="000000">
                      <a:alpha val="43137"/>
                    </a:srgbClr>
                  </a:outerShdw>
                </a:effectLst>
              </a:endParaRPr>
            </a:p>
          </p:txBody>
        </p:sp>
      </p:grpSp>
      <p:sp>
        <p:nvSpPr>
          <p:cNvPr id="317540" name="Rectangle 100"/>
          <p:cNvSpPr>
            <a:spLocks noChangeArrowheads="1"/>
          </p:cNvSpPr>
          <p:nvPr/>
        </p:nvSpPr>
        <p:spPr bwMode="auto">
          <a:xfrm>
            <a:off x="1371600" y="4800600"/>
            <a:ext cx="7239000" cy="2057400"/>
          </a:xfrm>
          <a:prstGeom prst="rect">
            <a:avLst/>
          </a:prstGeom>
          <a:noFill/>
          <a:ln w="9525">
            <a:noFill/>
            <a:miter lim="800000"/>
            <a:headEnd/>
            <a:tailEnd/>
          </a:ln>
          <a:effectLst/>
        </p:spPr>
        <p:txBody>
          <a:bodyPr/>
          <a:lstStyle/>
          <a:p>
            <a:pPr marL="800100" lvl="1" indent="-342900" eaLnBrk="0" fontAlgn="base" hangingPunct="0">
              <a:lnSpc>
                <a:spcPct val="80000"/>
              </a:lnSpc>
              <a:spcBef>
                <a:spcPct val="0"/>
              </a:spcBef>
              <a:spcAft>
                <a:spcPct val="35000"/>
              </a:spcAft>
              <a:buClr>
                <a:srgbClr val="00CC99"/>
              </a:buClr>
              <a:buFont typeface="Wingdings" pitchFamily="2" charset="2"/>
              <a:buChar char="l"/>
              <a:defRPr/>
            </a:pPr>
            <a:endParaRPr lang="en-US" sz="24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38224165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Effect transition="in" filter="slide(fromBottom)">
                                      <p:cBhvr>
                                        <p:cTn id="7" dur="500"/>
                                        <p:tgtEl>
                                          <p:spTgt spid="317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17443">
                                            <p:txEl>
                                              <p:pRg st="2" end="2"/>
                                            </p:txEl>
                                          </p:spTgt>
                                        </p:tgtEl>
                                        <p:attrNameLst>
                                          <p:attrName>style.visibility</p:attrName>
                                        </p:attrNameLst>
                                      </p:cBhvr>
                                      <p:to>
                                        <p:strVal val="visible"/>
                                      </p:to>
                                    </p:set>
                                    <p:animEffect transition="in" filter="slide(fromBottom)">
                                      <p:cBhvr>
                                        <p:cTn id="12" dur="500"/>
                                        <p:tgtEl>
                                          <p:spTgt spid="317443">
                                            <p:txEl>
                                              <p:pRg st="2" end="2"/>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17443">
                                            <p:txEl>
                                              <p:pRg st="3" end="3"/>
                                            </p:txEl>
                                          </p:spTgt>
                                        </p:tgtEl>
                                        <p:attrNameLst>
                                          <p:attrName>style.visibility</p:attrName>
                                        </p:attrNameLst>
                                      </p:cBhvr>
                                      <p:to>
                                        <p:strVal val="visible"/>
                                      </p:to>
                                    </p:set>
                                    <p:animEffect transition="in" filter="slide(fromBottom)">
                                      <p:cBhvr>
                                        <p:cTn id="15" dur="500"/>
                                        <p:tgtEl>
                                          <p:spTgt spid="317443">
                                            <p:txEl>
                                              <p:pRg st="3" end="3"/>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17443">
                                            <p:txEl>
                                              <p:pRg st="4" end="4"/>
                                            </p:txEl>
                                          </p:spTgt>
                                        </p:tgtEl>
                                        <p:attrNameLst>
                                          <p:attrName>style.visibility</p:attrName>
                                        </p:attrNameLst>
                                      </p:cBhvr>
                                      <p:to>
                                        <p:strVal val="visible"/>
                                      </p:to>
                                    </p:set>
                                    <p:animEffect transition="in" filter="slide(fromBottom)">
                                      <p:cBhvr>
                                        <p:cTn id="18" dur="500"/>
                                        <p:tgtEl>
                                          <p:spTgt spid="31744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nodePh="1">
                                  <p:stCondLst>
                                    <p:cond delay="0"/>
                                  </p:stCondLst>
                                  <p:endCondLst>
                                    <p:cond evt="begin" delay="0">
                                      <p:tn val="21"/>
                                    </p:cond>
                                  </p:endCondLst>
                                  <p:childTnLst>
                                    <p:set>
                                      <p:cBhvr>
                                        <p:cTn id="22" dur="1" fill="hold">
                                          <p:stCondLst>
                                            <p:cond delay="0"/>
                                          </p:stCondLst>
                                        </p:cTn>
                                        <p:tgtEl>
                                          <p:spTgt spid="317540">
                                            <p:txEl>
                                              <p:pRg st="0" end="0"/>
                                            </p:txEl>
                                          </p:spTgt>
                                        </p:tgtEl>
                                        <p:attrNameLst>
                                          <p:attrName>style.visibility</p:attrName>
                                        </p:attrNameLst>
                                      </p:cBhvr>
                                      <p:to>
                                        <p:strVal val="visible"/>
                                      </p:to>
                                    </p:set>
                                    <p:animEffect transition="in" filter="slide(fromBottom)">
                                      <p:cBhvr>
                                        <p:cTn id="23" dur="500"/>
                                        <p:tgtEl>
                                          <p:spTgt spid="3175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autoUpdateAnimBg="0"/>
      <p:bldP spid="31754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s-ES_tradnl"/>
          </a:p>
        </p:txBody>
      </p:sp>
      <p:sp>
        <p:nvSpPr>
          <p:cNvPr id="3" name="Content Placeholder 2"/>
          <p:cNvSpPr>
            <a:spLocks noGrp="1"/>
          </p:cNvSpPr>
          <p:nvPr>
            <p:ph idx="1"/>
          </p:nvPr>
        </p:nvSpPr>
        <p:spPr>
          <a:xfrm>
            <a:off x="1447800" y="1600200"/>
            <a:ext cx="7696200" cy="4114800"/>
          </a:xfrm>
        </p:spPr>
        <p:txBody>
          <a:bodyPr/>
          <a:lstStyle/>
          <a:p>
            <a:pPr marL="800100" lvl="1" indent="-342900">
              <a:lnSpc>
                <a:spcPct val="80000"/>
              </a:lnSpc>
              <a:buFont typeface="Wingdings" pitchFamily="2" charset="2"/>
              <a:buChar char="l"/>
              <a:defRPr/>
            </a:pPr>
            <a:r>
              <a:rPr lang="en-US" sz="3600" dirty="0" err="1" smtClean="0"/>
              <a:t>Mostrarles</a:t>
            </a:r>
            <a:r>
              <a:rPr lang="en-US" sz="3600" dirty="0" smtClean="0"/>
              <a:t> </a:t>
            </a:r>
            <a:r>
              <a:rPr lang="en-US" sz="3600" dirty="0" smtClean="0">
                <a:solidFill>
                  <a:srgbClr val="FFFF00"/>
                </a:solidFill>
              </a:rPr>
              <a:t>APRECIO</a:t>
            </a:r>
            <a:r>
              <a:rPr lang="en-US" sz="3600" dirty="0" smtClean="0"/>
              <a:t> </a:t>
            </a:r>
            <a:r>
              <a:rPr lang="en-US" sz="3600" dirty="0" err="1" smtClean="0"/>
              <a:t>público</a:t>
            </a:r>
            <a:r>
              <a:rPr lang="en-US" sz="3600" dirty="0" smtClean="0"/>
              <a:t> </a:t>
            </a:r>
            <a:r>
              <a:rPr lang="en-US" sz="3600" dirty="0" err="1" smtClean="0"/>
              <a:t>para</a:t>
            </a:r>
            <a:r>
              <a:rPr lang="en-US" sz="3600" dirty="0" smtClean="0"/>
              <a:t> </a:t>
            </a:r>
            <a:r>
              <a:rPr lang="en-US" sz="3600" dirty="0" err="1" smtClean="0"/>
              <a:t>que</a:t>
            </a:r>
            <a:r>
              <a:rPr lang="en-US" sz="3600" dirty="0" smtClean="0"/>
              <a:t> </a:t>
            </a:r>
            <a:r>
              <a:rPr lang="en-US" sz="3600" dirty="0" err="1" smtClean="0"/>
              <a:t>quieran</a:t>
            </a:r>
            <a:r>
              <a:rPr lang="en-US" sz="3600" dirty="0" smtClean="0"/>
              <a:t> ser lo </a:t>
            </a:r>
            <a:r>
              <a:rPr lang="en-US" sz="3600" dirty="0" err="1" smtClean="0"/>
              <a:t>que</a:t>
            </a:r>
            <a:r>
              <a:rPr lang="en-US" sz="3600" dirty="0" smtClean="0"/>
              <a:t> </a:t>
            </a:r>
            <a:r>
              <a:rPr lang="en-US" sz="3600" dirty="0" err="1" smtClean="0"/>
              <a:t>Ud</a:t>
            </a:r>
            <a:r>
              <a:rPr lang="en-US" sz="3600" dirty="0" smtClean="0"/>
              <a:t>. dice </a:t>
            </a:r>
            <a:r>
              <a:rPr lang="en-US" sz="3600" dirty="0" err="1" smtClean="0"/>
              <a:t>que</a:t>
            </a:r>
            <a:r>
              <a:rPr lang="en-US" sz="3600" dirty="0" smtClean="0"/>
              <a:t> son</a:t>
            </a:r>
          </a:p>
          <a:p>
            <a:pPr marL="800100" lvl="1" indent="-342900">
              <a:lnSpc>
                <a:spcPct val="80000"/>
              </a:lnSpc>
              <a:buFont typeface="Wingdings" pitchFamily="2" charset="2"/>
              <a:buChar char="l"/>
              <a:defRPr/>
            </a:pPr>
            <a:endParaRPr lang="en-US" sz="3600" dirty="0" smtClean="0"/>
          </a:p>
          <a:p>
            <a:pPr marL="800100" lvl="1" indent="-342900">
              <a:lnSpc>
                <a:spcPct val="80000"/>
              </a:lnSpc>
              <a:buFont typeface="Wingdings" pitchFamily="2" charset="2"/>
              <a:buChar char="l"/>
              <a:defRPr/>
            </a:pPr>
            <a:r>
              <a:rPr lang="en-US" sz="3600" dirty="0" err="1" smtClean="0"/>
              <a:t>Busca</a:t>
            </a:r>
            <a:r>
              <a:rPr lang="en-US" sz="3600" dirty="0" smtClean="0"/>
              <a:t> </a:t>
            </a:r>
            <a:r>
              <a:rPr lang="en-US" sz="3600" dirty="0" err="1" smtClean="0"/>
              <a:t>desarrollar</a:t>
            </a:r>
            <a:r>
              <a:rPr lang="en-US" sz="3600" dirty="0" smtClean="0"/>
              <a:t> en </a:t>
            </a:r>
            <a:r>
              <a:rPr lang="en-US" sz="3600" dirty="0" err="1" smtClean="0"/>
              <a:t>ellos</a:t>
            </a:r>
            <a:r>
              <a:rPr lang="en-US" sz="3600" dirty="0" smtClean="0"/>
              <a:t> </a:t>
            </a:r>
            <a:r>
              <a:rPr lang="en-US" sz="3600" dirty="0" err="1" smtClean="0"/>
              <a:t>talentos</a:t>
            </a:r>
            <a:r>
              <a:rPr lang="en-US" sz="3600" dirty="0" smtClean="0"/>
              <a:t> </a:t>
            </a:r>
            <a:r>
              <a:rPr lang="en-US" sz="4000" dirty="0" smtClean="0">
                <a:solidFill>
                  <a:srgbClr val="FFFF00"/>
                </a:solidFill>
              </a:rPr>
              <a:t>BENEFICIOSOS</a:t>
            </a:r>
            <a:r>
              <a:rPr lang="en-US" sz="4000" dirty="0" smtClean="0"/>
              <a:t> </a:t>
            </a:r>
            <a:r>
              <a:rPr lang="en-US" sz="3600" dirty="0" smtClean="0"/>
              <a:t>al </a:t>
            </a:r>
            <a:r>
              <a:rPr lang="en-US" sz="3600" dirty="0" err="1" smtClean="0"/>
              <a:t>individuo</a:t>
            </a:r>
            <a:r>
              <a:rPr lang="en-US" sz="3600" dirty="0" smtClean="0"/>
              <a:t>  </a:t>
            </a:r>
            <a:r>
              <a:rPr lang="en-US" sz="3600" dirty="0" err="1" smtClean="0"/>
              <a:t>tanto</a:t>
            </a:r>
            <a:r>
              <a:rPr lang="en-US" sz="3600" dirty="0" smtClean="0"/>
              <a:t> </a:t>
            </a:r>
            <a:r>
              <a:rPr lang="en-US" sz="3600" dirty="0" err="1" smtClean="0"/>
              <a:t>como</a:t>
            </a:r>
            <a:r>
              <a:rPr lang="en-US" sz="3600" dirty="0" smtClean="0"/>
              <a:t> a la </a:t>
            </a:r>
            <a:r>
              <a:rPr lang="en-US" sz="3600" dirty="0" err="1" smtClean="0"/>
              <a:t>iglesia</a:t>
            </a:r>
            <a:endParaRPr lang="en-US" sz="3600" dirty="0"/>
          </a:p>
        </p:txBody>
      </p:sp>
    </p:spTree>
    <p:extLst>
      <p:ext uri="{BB962C8B-B14F-4D97-AF65-F5344CB8AC3E}">
        <p14:creationId xmlns:p14="http://schemas.microsoft.com/office/powerpoint/2010/main" val="206224339"/>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rot="16200000">
            <a:off x="-2895600" y="1447800"/>
            <a:ext cx="7239000" cy="1143000"/>
          </a:xfrm>
        </p:spPr>
        <p:txBody>
          <a:bodyPr/>
          <a:lstStyle/>
          <a:p>
            <a:pPr>
              <a:defRPr/>
            </a:pPr>
            <a:r>
              <a:rPr lang="en-US" sz="4400" smtClean="0"/>
              <a:t>Cómo hacerlo</a:t>
            </a:r>
          </a:p>
        </p:txBody>
      </p:sp>
      <p:sp>
        <p:nvSpPr>
          <p:cNvPr id="267267" name="Rectangle 3"/>
          <p:cNvSpPr>
            <a:spLocks noGrp="1" noChangeArrowheads="1"/>
          </p:cNvSpPr>
          <p:nvPr>
            <p:ph type="body" idx="1"/>
          </p:nvPr>
        </p:nvSpPr>
        <p:spPr>
          <a:xfrm>
            <a:off x="1447800" y="1905000"/>
            <a:ext cx="7696200" cy="4572000"/>
          </a:xfrm>
        </p:spPr>
        <p:txBody>
          <a:bodyPr/>
          <a:lstStyle/>
          <a:p>
            <a:pPr marL="571500" indent="-571500">
              <a:buFont typeface="Wingdings" pitchFamily="2" charset="2"/>
              <a:buNone/>
              <a:defRPr/>
            </a:pPr>
            <a:r>
              <a:rPr lang="en-US" sz="3200" dirty="0" smtClean="0"/>
              <a:t>¿</a:t>
            </a:r>
            <a:r>
              <a:rPr lang="en-US" sz="3200" dirty="0" err="1" smtClean="0"/>
              <a:t>Que</a:t>
            </a:r>
            <a:r>
              <a:rPr lang="en-US" sz="3200" dirty="0" smtClean="0"/>
              <a:t> son </a:t>
            </a:r>
            <a:r>
              <a:rPr lang="en-US" sz="3200" dirty="0" err="1" smtClean="0"/>
              <a:t>algunas</a:t>
            </a:r>
            <a:r>
              <a:rPr lang="en-US" sz="3200" dirty="0" smtClean="0"/>
              <a:t> </a:t>
            </a:r>
            <a:r>
              <a:rPr lang="en-US" sz="3200" dirty="0" err="1" smtClean="0"/>
              <a:t>maneras</a:t>
            </a:r>
            <a:r>
              <a:rPr lang="en-US" sz="3200" dirty="0" smtClean="0"/>
              <a:t> de </a:t>
            </a:r>
            <a:r>
              <a:rPr lang="en-US" sz="3200" dirty="0" err="1" smtClean="0"/>
              <a:t>proteger</a:t>
            </a:r>
            <a:r>
              <a:rPr lang="en-US" sz="3200" dirty="0" smtClean="0"/>
              <a:t> a </a:t>
            </a:r>
            <a:r>
              <a:rPr lang="en-US" sz="3200" dirty="0" err="1" smtClean="0"/>
              <a:t>alquien</a:t>
            </a:r>
            <a:r>
              <a:rPr lang="en-US" sz="3200" dirty="0" smtClean="0"/>
              <a:t> </a:t>
            </a:r>
            <a:r>
              <a:rPr lang="en-US" sz="3200" dirty="0" err="1" smtClean="0"/>
              <a:t>que</a:t>
            </a:r>
            <a:r>
              <a:rPr lang="en-US" sz="3200" dirty="0" smtClean="0"/>
              <a:t> </a:t>
            </a:r>
            <a:r>
              <a:rPr lang="en-US" sz="3200" dirty="0" err="1" smtClean="0"/>
              <a:t>tenga</a:t>
            </a:r>
            <a:r>
              <a:rPr lang="en-US" sz="3200" dirty="0" smtClean="0"/>
              <a:t> un </a:t>
            </a:r>
            <a:r>
              <a:rPr lang="en-US" sz="3200" dirty="0" err="1" smtClean="0"/>
              <a:t>deseo</a:t>
            </a:r>
            <a:r>
              <a:rPr lang="en-US" sz="3200" dirty="0" smtClean="0"/>
              <a:t> de </a:t>
            </a:r>
            <a:r>
              <a:rPr lang="en-US" sz="3200" dirty="0" err="1" smtClean="0"/>
              <a:t>servir</a:t>
            </a:r>
            <a:r>
              <a:rPr lang="en-US" sz="3200" dirty="0" smtClean="0"/>
              <a:t> de </a:t>
            </a:r>
            <a:r>
              <a:rPr lang="en-US" sz="3200" dirty="0" err="1" smtClean="0"/>
              <a:t>sobre-comprometerse</a:t>
            </a:r>
            <a:endParaRPr lang="en-US" sz="3200" dirty="0" smtClean="0"/>
          </a:p>
          <a:p>
            <a:pPr marL="571500" indent="-571500">
              <a:buFont typeface="Wingdings" pitchFamily="2" charset="2"/>
              <a:buAutoNum type="arabicPeriod"/>
              <a:defRPr/>
            </a:pPr>
            <a:endParaRPr lang="en-US" sz="3200" dirty="0" smtClean="0"/>
          </a:p>
          <a:p>
            <a:pPr marL="571500" indent="-571500">
              <a:buFont typeface="Wingdings" pitchFamily="2" charset="2"/>
              <a:buNone/>
              <a:defRPr/>
            </a:pPr>
            <a:r>
              <a:rPr lang="en-US" sz="3200" dirty="0" smtClean="0"/>
              <a:t>La </a:t>
            </a:r>
            <a:r>
              <a:rPr lang="en-US" sz="3200" dirty="0" err="1" smtClean="0"/>
              <a:t>mayoria</a:t>
            </a:r>
            <a:r>
              <a:rPr lang="en-US" sz="3200" dirty="0" smtClean="0"/>
              <a:t> de </a:t>
            </a:r>
            <a:r>
              <a:rPr lang="en-US" sz="3200" dirty="0" err="1" smtClean="0"/>
              <a:t>sus</a:t>
            </a:r>
            <a:r>
              <a:rPr lang="en-US" sz="3200" dirty="0" smtClean="0"/>
              <a:t> </a:t>
            </a:r>
            <a:r>
              <a:rPr lang="en-US" sz="3200" dirty="0" err="1" smtClean="0"/>
              <a:t>lideres</a:t>
            </a:r>
            <a:r>
              <a:rPr lang="en-US" sz="3200" dirty="0" smtClean="0"/>
              <a:t>, </a:t>
            </a:r>
            <a:r>
              <a:rPr lang="en-US" sz="3200" dirty="0" err="1" smtClean="0"/>
              <a:t>cuando</a:t>
            </a:r>
            <a:r>
              <a:rPr lang="en-US" sz="3200" dirty="0" smtClean="0"/>
              <a:t> </a:t>
            </a:r>
            <a:r>
              <a:rPr lang="en-US" sz="3200" dirty="0" err="1" smtClean="0"/>
              <a:t>terminan</a:t>
            </a:r>
            <a:r>
              <a:rPr lang="en-US" sz="3200" dirty="0" smtClean="0"/>
              <a:t> </a:t>
            </a:r>
            <a:r>
              <a:rPr lang="en-US" sz="3200" dirty="0" err="1" smtClean="0"/>
              <a:t>su</a:t>
            </a:r>
            <a:r>
              <a:rPr lang="en-US" sz="3200" dirty="0" smtClean="0"/>
              <a:t> </a:t>
            </a:r>
            <a:r>
              <a:rPr lang="en-US" sz="3200" dirty="0" err="1" smtClean="0"/>
              <a:t>periodo</a:t>
            </a:r>
            <a:r>
              <a:rPr lang="en-US" sz="3200" dirty="0" smtClean="0"/>
              <a:t> de </a:t>
            </a:r>
            <a:r>
              <a:rPr lang="en-US" sz="3200" dirty="0" err="1" smtClean="0"/>
              <a:t>servicio</a:t>
            </a:r>
            <a:r>
              <a:rPr lang="en-US" sz="3200" dirty="0" smtClean="0"/>
              <a:t>, ¿Se </a:t>
            </a:r>
            <a:r>
              <a:rPr lang="en-US" sz="3200" dirty="0" err="1" smtClean="0"/>
              <a:t>ofrecen</a:t>
            </a:r>
            <a:r>
              <a:rPr lang="en-US" sz="3200" dirty="0" smtClean="0"/>
              <a:t> </a:t>
            </a:r>
            <a:r>
              <a:rPr lang="en-US" sz="3200" dirty="0" err="1" smtClean="0"/>
              <a:t>para</a:t>
            </a:r>
            <a:r>
              <a:rPr lang="en-US" sz="3200" dirty="0" smtClean="0"/>
              <a:t> </a:t>
            </a:r>
            <a:r>
              <a:rPr lang="en-US" sz="3200" dirty="0" err="1" smtClean="0"/>
              <a:t>servir</a:t>
            </a:r>
            <a:r>
              <a:rPr lang="en-US" sz="3200" dirty="0" smtClean="0"/>
              <a:t> </a:t>
            </a:r>
            <a:r>
              <a:rPr lang="en-US" sz="3200" dirty="0" err="1" smtClean="0"/>
              <a:t>otra</a:t>
            </a:r>
            <a:r>
              <a:rPr lang="en-US" sz="3200" dirty="0" smtClean="0"/>
              <a:t> </a:t>
            </a:r>
            <a:r>
              <a:rPr lang="en-US" sz="3200" dirty="0" err="1" smtClean="0"/>
              <a:t>vez</a:t>
            </a:r>
            <a:r>
              <a:rPr lang="en-US" sz="3200" dirty="0" smtClean="0"/>
              <a:t>… o </a:t>
            </a:r>
            <a:r>
              <a:rPr lang="en-US" sz="3200" dirty="0" err="1" smtClean="0"/>
              <a:t>dicen</a:t>
            </a:r>
            <a:r>
              <a:rPr lang="en-US" sz="3200" dirty="0" smtClean="0"/>
              <a:t> “</a:t>
            </a:r>
            <a:r>
              <a:rPr lang="en-US" sz="3200" dirty="0" err="1" smtClean="0"/>
              <a:t>nunca</a:t>
            </a:r>
            <a:r>
              <a:rPr lang="en-US" sz="3200" dirty="0" smtClean="0"/>
              <a:t> </a:t>
            </a:r>
            <a:r>
              <a:rPr lang="en-US" sz="3200" dirty="0" err="1" smtClean="0"/>
              <a:t>mas</a:t>
            </a:r>
            <a:r>
              <a:rPr lang="en-US" sz="3200" dirty="0" smtClean="0"/>
              <a:t>”?</a:t>
            </a:r>
          </a:p>
        </p:txBody>
      </p:sp>
      <p:sp>
        <p:nvSpPr>
          <p:cNvPr id="267268" name="Text Box 4"/>
          <p:cNvSpPr txBox="1">
            <a:spLocks noChangeArrowheads="1"/>
          </p:cNvSpPr>
          <p:nvPr/>
        </p:nvSpPr>
        <p:spPr bwMode="auto">
          <a:xfrm>
            <a:off x="1676400" y="685800"/>
            <a:ext cx="7467600" cy="701675"/>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4000" b="1">
                <a:solidFill>
                  <a:srgbClr val="FFFF66"/>
                </a:solidFill>
                <a:effectLst>
                  <a:outerShdw blurRad="38100" dist="38100" dir="2700000" algn="tl">
                    <a:srgbClr val="000000"/>
                  </a:outerShdw>
                </a:effectLst>
              </a:rPr>
              <a:t>Discutir y Pensar</a:t>
            </a:r>
          </a:p>
        </p:txBody>
      </p:sp>
    </p:spTree>
    <p:extLst>
      <p:ext uri="{BB962C8B-B14F-4D97-AF65-F5344CB8AC3E}">
        <p14:creationId xmlns:p14="http://schemas.microsoft.com/office/powerpoint/2010/main" val="335906737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anim calcmode="lin" valueType="num">
                                      <p:cBhvr additive="base">
                                        <p:cTn id="13" dur="500" fill="hold"/>
                                        <p:tgtEl>
                                          <p:spTgt spid="26726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7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ES_tradnl" dirty="0" smtClean="0"/>
              <a:t>¿Cómo puede un </a:t>
            </a:r>
            <a:r>
              <a:rPr lang="es-ES_tradnl" dirty="0" err="1" smtClean="0"/>
              <a:t>lider</a:t>
            </a:r>
            <a:r>
              <a:rPr lang="es-ES_tradnl" dirty="0" smtClean="0"/>
              <a:t> o pastor motivar a otros?</a:t>
            </a:r>
            <a:endParaRPr lang="es-ES_tradnl" dirty="0"/>
          </a:p>
        </p:txBody>
      </p:sp>
      <p:sp>
        <p:nvSpPr>
          <p:cNvPr id="3" name="Content Placeholder 2"/>
          <p:cNvSpPr>
            <a:spLocks noGrp="1"/>
          </p:cNvSpPr>
          <p:nvPr>
            <p:ph idx="1"/>
          </p:nvPr>
        </p:nvSpPr>
        <p:spPr/>
        <p:txBody>
          <a:bodyPr/>
          <a:lstStyle/>
          <a:p>
            <a:pPr>
              <a:defRPr/>
            </a:pPr>
            <a:r>
              <a:rPr lang="es-ES_tradnl" sz="4000" dirty="0" smtClean="0">
                <a:solidFill>
                  <a:srgbClr val="FFFF00"/>
                </a:solidFill>
              </a:rPr>
              <a:t>EJEMPLO</a:t>
            </a:r>
          </a:p>
          <a:p>
            <a:pPr>
              <a:defRPr/>
            </a:pPr>
            <a:r>
              <a:rPr lang="es-ES_tradnl" sz="4000" dirty="0" smtClean="0">
                <a:solidFill>
                  <a:srgbClr val="FFFF00"/>
                </a:solidFill>
              </a:rPr>
              <a:t>ENTUSIASMO</a:t>
            </a:r>
          </a:p>
          <a:p>
            <a:pPr>
              <a:defRPr/>
            </a:pPr>
            <a:r>
              <a:rPr lang="es-ES_tradnl" sz="4000" dirty="0" smtClean="0">
                <a:solidFill>
                  <a:srgbClr val="FFFF00"/>
                </a:solidFill>
              </a:rPr>
              <a:t>EQUIPAMIENTO</a:t>
            </a:r>
          </a:p>
          <a:p>
            <a:pPr>
              <a:defRPr/>
            </a:pPr>
            <a:r>
              <a:rPr lang="es-ES_tradnl" sz="4000" dirty="0" smtClean="0">
                <a:solidFill>
                  <a:srgbClr val="FFFF00"/>
                </a:solidFill>
              </a:rPr>
              <a:t>EMPATIA</a:t>
            </a:r>
          </a:p>
          <a:p>
            <a:pPr>
              <a:defRPr/>
            </a:pPr>
            <a:r>
              <a:rPr lang="es-ES_tradnl" sz="4000" dirty="0" smtClean="0">
                <a:solidFill>
                  <a:srgbClr val="FFFF00"/>
                </a:solidFill>
              </a:rPr>
              <a:t>EVALUACIONES</a:t>
            </a:r>
          </a:p>
          <a:p>
            <a:pPr>
              <a:defRPr/>
            </a:pPr>
            <a:r>
              <a:rPr lang="es-ES_tradnl" sz="4000" dirty="0" smtClean="0">
                <a:solidFill>
                  <a:srgbClr val="FFFF00"/>
                </a:solidFill>
              </a:rPr>
              <a:t>ANIMO</a:t>
            </a:r>
            <a:endParaRPr lang="es-ES_tradnl" sz="4000" dirty="0">
              <a:solidFill>
                <a:srgbClr val="FFFF00"/>
              </a:solidFill>
            </a:endParaRPr>
          </a:p>
        </p:txBody>
      </p:sp>
    </p:spTree>
    <p:extLst>
      <p:ext uri="{BB962C8B-B14F-4D97-AF65-F5344CB8AC3E}">
        <p14:creationId xmlns:p14="http://schemas.microsoft.com/office/powerpoint/2010/main" val="3554989208"/>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uilding_leaders">
  <a:themeElements>
    <a:clrScheme name="building_leade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ilding_lead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rgbClr val="FFFF66"/>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rgbClr val="FFFF66"/>
            </a:solidFill>
            <a:effectLst>
              <a:outerShdw blurRad="38100" dist="38100" dir="2700000" algn="tl">
                <a:srgbClr val="000000">
                  <a:alpha val="43137"/>
                </a:srgbClr>
              </a:outerShdw>
            </a:effectLst>
            <a:latin typeface="Arial" charset="0"/>
          </a:defRPr>
        </a:defPPr>
      </a:lstStyle>
    </a:lnDef>
  </a:objectDefaults>
  <a:extraClrSchemeLst>
    <a:extraClrScheme>
      <a:clrScheme name="building_leade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ilding_leade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ilding_leade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ilding_leade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ilding_lead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ilding_lead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ilding_lead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545</Words>
  <Application>Microsoft Office PowerPoint</Application>
  <PresentationFormat>On-screen Show (4:3)</PresentationFormat>
  <Paragraphs>100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building_leaders</vt:lpstr>
      <vt:lpstr>“Chispas” que avivan el fuego Philippians 3:12–14  Proverbs 27:17</vt:lpstr>
      <vt:lpstr>Motivación or Manipulacicón? Hebrews 13:17–18  2 Timothy 2:15</vt:lpstr>
      <vt:lpstr>PowerPoint Presentation</vt:lpstr>
      <vt:lpstr>Cómo hacerlo</vt:lpstr>
      <vt:lpstr>PowerPoint Presentation</vt:lpstr>
      <vt:lpstr>Sacar lo mejor de la gente</vt:lpstr>
      <vt:lpstr>PowerPoint Presentation</vt:lpstr>
      <vt:lpstr>Cómo hacerlo</vt:lpstr>
      <vt:lpstr>¿Cómo puede un lider o pastor motivar a otros?</vt:lpstr>
      <vt:lpstr>Causas de la pérdida de la motivación o el animo. </vt:lpstr>
      <vt:lpstr>Cómo hacerlo</vt:lpstr>
      <vt:lpstr>Ayudando a líderes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“Chispas” que avivan el fuego Philippians 3:12–14  Proverbs 27:17</dc:title>
  <dc:creator>Iglesia Biblica Bautista Ant</dc:creator>
  <cp:lastModifiedBy>Iglesia Biblica Bautista Ant</cp:lastModifiedBy>
  <cp:revision>1</cp:revision>
  <dcterms:created xsi:type="dcterms:W3CDTF">2011-02-23T22:40:17Z</dcterms:created>
  <dcterms:modified xsi:type="dcterms:W3CDTF">2011-02-23T22:41:38Z</dcterms:modified>
</cp:coreProperties>
</file>