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2" y="-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D705D-A01D-404F-9D2E-42B3020C1198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7CE4-5108-4823-AC74-546CF261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3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A5F7D6-A7E3-42E7-B385-376F2B58921F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64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A5F7D6-A7E3-42E7-B385-376F2B58921F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78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A5F7D6-A7E3-42E7-B385-376F2B58921F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75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A5F7D6-A7E3-42E7-B385-376F2B58921F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88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A5F7D6-A7E3-42E7-B385-376F2B58921F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68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A5F7D6-A7E3-42E7-B385-376F2B58921F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A5F7D6-A7E3-42E7-B385-376F2B58921F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04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7CE4-5108-4823-AC74-546CF2613D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83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A5F7D6-A7E3-42E7-B385-376F2B58921F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06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ackgroun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57400" y="1752600"/>
            <a:ext cx="5029200" cy="1143000"/>
          </a:xfrm>
        </p:spPr>
        <p:txBody>
          <a:bodyPr/>
          <a:lstStyle>
            <a:lvl1pPr algn="ctr">
              <a:defRPr sz="4200" i="1">
                <a:solidFill>
                  <a:schemeClr val="bg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312988" y="3886200"/>
            <a:ext cx="4518025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9880683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09495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04800"/>
            <a:ext cx="1714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304800"/>
            <a:ext cx="4991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29642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447800" y="1600200"/>
            <a:ext cx="33147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00200"/>
            <a:ext cx="3314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1156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23120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466633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002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92255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84460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5483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69248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410949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2659716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8" descr="motleadslidemasterblank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6781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07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random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35000"/>
        </a:spcAft>
        <a:buClr>
          <a:schemeClr val="accent1"/>
        </a:buClr>
        <a:buFont typeface="Wingdings" pitchFamily="2" charset="2"/>
        <a:buChar char="l"/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35000"/>
        </a:spcAft>
        <a:buClr>
          <a:schemeClr val="accent1"/>
        </a:buClr>
        <a:buChar char="–"/>
        <a:defRPr sz="2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085850" indent="-228600" algn="l" rtl="0" eaLnBrk="0" fontAlgn="base" hangingPunct="0">
        <a:lnSpc>
          <a:spcPct val="90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428750" indent="-228600" algn="l" rtl="0" eaLnBrk="0" fontAlgn="base" hangingPunct="0">
        <a:lnSpc>
          <a:spcPct val="90000"/>
        </a:lnSpc>
        <a:spcBef>
          <a:spcPct val="0"/>
        </a:spcBef>
        <a:spcAft>
          <a:spcPct val="35000"/>
        </a:spcAft>
        <a:buClr>
          <a:schemeClr val="accent1"/>
        </a:buClr>
        <a:buChar char="–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771650" indent="-228600" algn="l" rtl="0" eaLnBrk="0" fontAlgn="base" hangingPunct="0">
        <a:lnSpc>
          <a:spcPct val="90000"/>
        </a:lnSpc>
        <a:spcBef>
          <a:spcPct val="0"/>
        </a:spcBef>
        <a:spcAft>
          <a:spcPct val="35000"/>
        </a:spcAft>
        <a:buClr>
          <a:schemeClr val="accent1"/>
        </a:buClr>
        <a:buChar char="»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228850" indent="-228600" algn="l" rtl="0" eaLnBrk="0" fontAlgn="base" hangingPunct="0">
        <a:lnSpc>
          <a:spcPct val="90000"/>
        </a:lnSpc>
        <a:spcBef>
          <a:spcPct val="0"/>
        </a:spcBef>
        <a:spcAft>
          <a:spcPct val="35000"/>
        </a:spcAft>
        <a:buClr>
          <a:schemeClr val="accent1"/>
        </a:buClr>
        <a:buChar char="»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686050" indent="-228600" algn="l" rtl="0" eaLnBrk="0" fontAlgn="base" hangingPunct="0">
        <a:lnSpc>
          <a:spcPct val="90000"/>
        </a:lnSpc>
        <a:spcBef>
          <a:spcPct val="0"/>
        </a:spcBef>
        <a:spcAft>
          <a:spcPct val="35000"/>
        </a:spcAft>
        <a:buClr>
          <a:schemeClr val="accent1"/>
        </a:buClr>
        <a:buChar char="»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143250" indent="-228600" algn="l" rtl="0" eaLnBrk="0" fontAlgn="base" hangingPunct="0">
        <a:lnSpc>
          <a:spcPct val="90000"/>
        </a:lnSpc>
        <a:spcBef>
          <a:spcPct val="0"/>
        </a:spcBef>
        <a:spcAft>
          <a:spcPct val="35000"/>
        </a:spcAft>
        <a:buClr>
          <a:schemeClr val="accent1"/>
        </a:buClr>
        <a:buChar char="»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600450" indent="-228600" algn="l" rtl="0" eaLnBrk="0" fontAlgn="base" hangingPunct="0">
        <a:lnSpc>
          <a:spcPct val="90000"/>
        </a:lnSpc>
        <a:spcBef>
          <a:spcPct val="0"/>
        </a:spcBef>
        <a:spcAft>
          <a:spcPct val="35000"/>
        </a:spcAft>
        <a:buClr>
          <a:schemeClr val="accent1"/>
        </a:buClr>
        <a:buChar char="»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sz="3200" dirty="0" smtClean="0"/>
              <a:t>Liderazgo de DIRECTORES  y liderazgo de ADMINISTRADORES</a:t>
            </a:r>
            <a:endParaRPr lang="es-ES_trad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7467600" cy="5257800"/>
          </a:xfrm>
        </p:spPr>
        <p:txBody>
          <a:bodyPr/>
          <a:lstStyle/>
          <a:p>
            <a:pPr>
              <a:defRPr/>
            </a:pPr>
            <a:r>
              <a:rPr lang="es-ES" sz="2800" dirty="0" smtClean="0"/>
              <a:t>Hay </a:t>
            </a:r>
            <a:r>
              <a:rPr lang="es-ES" sz="2800" i="1" dirty="0" smtClean="0"/>
              <a:t>Liderazgo</a:t>
            </a:r>
            <a:r>
              <a:rPr lang="es-ES" sz="2800" dirty="0" smtClean="0"/>
              <a:t> cuando una persona </a:t>
            </a:r>
            <a:r>
              <a:rPr lang="es-ES" sz="2800" u="sng" dirty="0" smtClean="0">
                <a:solidFill>
                  <a:srgbClr val="FFFF00"/>
                </a:solidFill>
              </a:rPr>
              <a:t>PERSUADE</a:t>
            </a:r>
            <a:r>
              <a:rPr lang="es-ES" sz="2800" dirty="0" smtClean="0"/>
              <a:t> e inspira a otros a </a:t>
            </a:r>
            <a:r>
              <a:rPr lang="es-ES" sz="2800" i="1" dirty="0" smtClean="0">
                <a:solidFill>
                  <a:srgbClr val="FFC000"/>
                </a:solidFill>
              </a:rPr>
              <a:t>Comprometerse</a:t>
            </a:r>
            <a:r>
              <a:rPr lang="es-ES" sz="2800" dirty="0" smtClean="0"/>
              <a:t> </a:t>
            </a:r>
            <a:r>
              <a:rPr lang="es-ES" sz="2800" i="1" dirty="0" smtClean="0"/>
              <a:t>intelectualmente y emocionalmente</a:t>
            </a:r>
            <a:r>
              <a:rPr lang="es-ES" sz="2800" dirty="0" smtClean="0"/>
              <a:t> para hacer lo necesario para lograr cumplir con las metas del líder a pesar de los obstáculos. 	</a:t>
            </a:r>
            <a:endParaRPr lang="en-US" sz="2800" dirty="0" smtClean="0"/>
          </a:p>
          <a:p>
            <a:pPr>
              <a:defRPr/>
            </a:pPr>
            <a:r>
              <a:rPr lang="es-ES" sz="2800" dirty="0" smtClean="0"/>
              <a:t>Define la </a:t>
            </a:r>
            <a:r>
              <a:rPr lang="es-ES" sz="2800" u="sng" dirty="0" smtClean="0">
                <a:solidFill>
                  <a:srgbClr val="FFFF00"/>
                </a:solidFill>
              </a:rPr>
              <a:t>VISIÓN</a:t>
            </a:r>
            <a:r>
              <a:rPr lang="es-ES" sz="2800" dirty="0" smtClean="0"/>
              <a:t> de cómo debería parecer el futuro de la organización y sus metas, y luego inspira a obreros para que las metas se logren. </a:t>
            </a:r>
            <a:endParaRPr lang="en-US" sz="2800" dirty="0" smtClean="0"/>
          </a:p>
          <a:p>
            <a:pPr>
              <a:defRPr/>
            </a:pPr>
            <a:r>
              <a:rPr lang="es-ES" sz="2800" dirty="0" smtClean="0"/>
              <a:t>Guía a la creación de organizaciones y las adapta a circunstancias cambiables. 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5097138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858000" cy="990600"/>
          </a:xfrm>
        </p:spPr>
        <p:txBody>
          <a:bodyPr/>
          <a:lstStyle/>
          <a:p>
            <a:pPr>
              <a:defRPr/>
            </a:pPr>
            <a:r>
              <a:rPr lang="es-ES_tradnl" dirty="0" smtClean="0"/>
              <a:t>Inter-relaciones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7696200" cy="5181600"/>
          </a:xfrm>
        </p:spPr>
        <p:txBody>
          <a:bodyPr/>
          <a:lstStyle/>
          <a:p>
            <a:pPr>
              <a:defRPr/>
            </a:pPr>
            <a:r>
              <a:rPr lang="es-ES_tradnl" u="sng" dirty="0" smtClean="0"/>
              <a:t>Administradores</a:t>
            </a:r>
            <a:r>
              <a:rPr lang="es-ES_tradnl" dirty="0" smtClean="0"/>
              <a:t> sin directores con visión permite resultados de corto tiempo sin una transformación real de la obra.</a:t>
            </a:r>
          </a:p>
          <a:p>
            <a:pPr>
              <a:defRPr/>
            </a:pPr>
            <a:r>
              <a:rPr lang="es-ES_tradnl" u="sng" dirty="0" err="1" smtClean="0"/>
              <a:t>Direccion</a:t>
            </a:r>
            <a:r>
              <a:rPr lang="es-ES_tradnl" u="sng" dirty="0" smtClean="0"/>
              <a:t> sin administradores </a:t>
            </a:r>
            <a:r>
              <a:rPr lang="es-ES_tradnl" dirty="0" smtClean="0"/>
              <a:t>crea victorias y visiones a corto plazo pero llega a ser desorganizado y errático.</a:t>
            </a:r>
          </a:p>
          <a:p>
            <a:pPr>
              <a:defRPr/>
            </a:pPr>
            <a:r>
              <a:rPr lang="es-ES_tradnl" dirty="0" smtClean="0"/>
              <a:t>LIDERES ven POSIBILIDADES para lograr con inspiración. </a:t>
            </a:r>
          </a:p>
          <a:p>
            <a:pPr>
              <a:defRPr/>
            </a:pPr>
            <a:r>
              <a:rPr lang="es-ES_tradnl" dirty="0" smtClean="0"/>
              <a:t>Administradores ven PROBLEMAS para resolver con planeamiento.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3661095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Divide la tarta</a:t>
            </a:r>
            <a:endParaRPr lang="es-ES_tradnl" dirty="0"/>
          </a:p>
        </p:txBody>
      </p:sp>
      <p:graphicFrame>
        <p:nvGraphicFramePr>
          <p:cNvPr id="1026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1676400"/>
          <a:ext cx="67818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6779340" imgH="4115157" progId="Excel.Chart.8">
                  <p:embed/>
                </p:oleObj>
              </mc:Choice>
              <mc:Fallback>
                <p:oleObj r:id="rId4" imgW="6779340" imgH="4115157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76400"/>
                        <a:ext cx="67818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Box 4"/>
          <p:cNvSpPr txBox="1">
            <a:spLocks noChangeArrowheads="1"/>
          </p:cNvSpPr>
          <p:nvPr/>
        </p:nvSpPr>
        <p:spPr bwMode="auto">
          <a:xfrm rot="3653214">
            <a:off x="991394" y="4337844"/>
            <a:ext cx="4191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rgbClr val="FFFF66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FF66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FF66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FF66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FF66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66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66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66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66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/>
              <a:t>Dirección visionaria 70%</a:t>
            </a:r>
          </a:p>
        </p:txBody>
      </p:sp>
      <p:sp>
        <p:nvSpPr>
          <p:cNvPr id="1029" name="TextBox 5"/>
          <p:cNvSpPr txBox="1">
            <a:spLocks noChangeArrowheads="1"/>
          </p:cNvSpPr>
          <p:nvPr/>
        </p:nvSpPr>
        <p:spPr bwMode="auto">
          <a:xfrm rot="3879500">
            <a:off x="5077619" y="2937669"/>
            <a:ext cx="373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rgbClr val="FFFF66"/>
                </a:solidFill>
                <a:latin typeface="Arial" charset="0"/>
              </a:defRPr>
            </a:lvl1pPr>
            <a:lvl2pPr marL="742950" indent="-285750">
              <a:defRPr sz="2800" b="1">
                <a:solidFill>
                  <a:srgbClr val="FFFF66"/>
                </a:solidFill>
                <a:latin typeface="Arial" charset="0"/>
              </a:defRPr>
            </a:lvl2pPr>
            <a:lvl3pPr marL="1143000" indent="-228600">
              <a:defRPr sz="2800" b="1">
                <a:solidFill>
                  <a:srgbClr val="FFFF66"/>
                </a:solidFill>
                <a:latin typeface="Arial" charset="0"/>
              </a:defRPr>
            </a:lvl3pPr>
            <a:lvl4pPr marL="1600200" indent="-228600">
              <a:defRPr sz="2800" b="1">
                <a:solidFill>
                  <a:srgbClr val="FFFF66"/>
                </a:solidFill>
                <a:latin typeface="Arial" charset="0"/>
              </a:defRPr>
            </a:lvl4pPr>
            <a:lvl5pPr marL="2057400" indent="-228600">
              <a:defRPr sz="2800" b="1">
                <a:solidFill>
                  <a:srgbClr val="FFFF66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66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66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66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66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/>
              <a:t>Administracion     30%</a:t>
            </a:r>
          </a:p>
        </p:txBody>
      </p:sp>
    </p:spTree>
    <p:extLst>
      <p:ext uri="{BB962C8B-B14F-4D97-AF65-F5344CB8AC3E}">
        <p14:creationId xmlns:p14="http://schemas.microsoft.com/office/powerpoint/2010/main" val="333666585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Liderazgo Administrador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467600" cy="4114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s-ES_tradnl" sz="3600" dirty="0" smtClean="0"/>
              <a:t>1.  </a:t>
            </a:r>
            <a:r>
              <a:rPr lang="es-ES_tradnl" sz="3600" dirty="0" smtClean="0">
                <a:solidFill>
                  <a:srgbClr val="FFFF00"/>
                </a:solidFill>
              </a:rPr>
              <a:t>PLANEAR</a:t>
            </a:r>
            <a:r>
              <a:rPr lang="es-ES_tradnl" sz="3600" dirty="0" smtClean="0"/>
              <a:t> y Establecer </a:t>
            </a:r>
            <a:r>
              <a:rPr lang="es-ES_tradnl" sz="3600" dirty="0" smtClean="0">
                <a:solidFill>
                  <a:srgbClr val="FFFF00"/>
                </a:solidFill>
              </a:rPr>
              <a:t>PRESUPUESTOS</a:t>
            </a:r>
          </a:p>
          <a:p>
            <a:pPr>
              <a:buFont typeface="Wingdings" pitchFamily="2" charset="2"/>
              <a:buNone/>
              <a:defRPr/>
            </a:pPr>
            <a:r>
              <a:rPr lang="es-ES_tradnl" sz="3600" dirty="0" smtClean="0"/>
              <a:t>2.  Crear reclutas, </a:t>
            </a:r>
            <a:r>
              <a:rPr lang="es-ES_tradnl" sz="3600" dirty="0" smtClean="0">
                <a:solidFill>
                  <a:srgbClr val="FFFF00"/>
                </a:solidFill>
              </a:rPr>
              <a:t>ORGANIZAR</a:t>
            </a:r>
            <a:r>
              <a:rPr lang="es-ES_tradnl" sz="3600" dirty="0" smtClean="0"/>
              <a:t> y </a:t>
            </a:r>
            <a:r>
              <a:rPr lang="es-ES_tradnl" sz="3600" dirty="0" smtClean="0">
                <a:solidFill>
                  <a:srgbClr val="FFFF00"/>
                </a:solidFill>
              </a:rPr>
              <a:t>EQUIPAR</a:t>
            </a:r>
            <a:r>
              <a:rPr lang="es-ES_tradnl" sz="3600" dirty="0" smtClean="0"/>
              <a:t> obreros</a:t>
            </a:r>
          </a:p>
          <a:p>
            <a:pPr>
              <a:buFont typeface="Wingdings" pitchFamily="2" charset="2"/>
              <a:buNone/>
              <a:defRPr/>
            </a:pPr>
            <a:r>
              <a:rPr lang="es-ES_tradnl" sz="3600" dirty="0" smtClean="0"/>
              <a:t>3.  </a:t>
            </a:r>
            <a:r>
              <a:rPr lang="es-ES_tradnl" sz="3600" dirty="0" smtClean="0">
                <a:solidFill>
                  <a:srgbClr val="FFFF00"/>
                </a:solidFill>
              </a:rPr>
              <a:t>CONTROLAR</a:t>
            </a:r>
            <a:r>
              <a:rPr lang="es-ES_tradnl" sz="3600" dirty="0" smtClean="0"/>
              <a:t> y resolver </a:t>
            </a:r>
            <a:r>
              <a:rPr lang="es-ES_tradnl" sz="3600" dirty="0" smtClean="0">
                <a:solidFill>
                  <a:srgbClr val="FFFF00"/>
                </a:solidFill>
              </a:rPr>
              <a:t>PROBLEMAS</a:t>
            </a:r>
            <a:endParaRPr lang="es-ES_tradnl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33830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Liderazgo del Visionario Dirigente (el director)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467600" cy="4572000"/>
          </a:xfrm>
        </p:spPr>
        <p:txBody>
          <a:bodyPr/>
          <a:lstStyle/>
          <a:p>
            <a:pPr>
              <a:defRPr/>
            </a:pPr>
            <a:r>
              <a:rPr lang="es-ES_tradnl" sz="4000" dirty="0" smtClean="0"/>
              <a:t>Establecer </a:t>
            </a:r>
            <a:r>
              <a:rPr lang="es-ES_tradnl" sz="4000" dirty="0" smtClean="0">
                <a:solidFill>
                  <a:srgbClr val="FFFF00"/>
                </a:solidFill>
              </a:rPr>
              <a:t>METAS</a:t>
            </a:r>
            <a:r>
              <a:rPr lang="es-ES_tradnl" sz="4000" dirty="0" smtClean="0"/>
              <a:t> y </a:t>
            </a:r>
            <a:r>
              <a:rPr lang="es-ES_tradnl" sz="4000" dirty="0" smtClean="0">
                <a:solidFill>
                  <a:srgbClr val="FFFF00"/>
                </a:solidFill>
              </a:rPr>
              <a:t>DIRECCION</a:t>
            </a:r>
            <a:r>
              <a:rPr lang="es-ES_tradnl" sz="4000" dirty="0" smtClean="0"/>
              <a:t> para lograr  las metas</a:t>
            </a:r>
          </a:p>
          <a:p>
            <a:pPr>
              <a:defRPr/>
            </a:pPr>
            <a:r>
              <a:rPr lang="es-ES_tradnl" sz="4000" dirty="0" smtClean="0">
                <a:solidFill>
                  <a:srgbClr val="FFFF00"/>
                </a:solidFill>
              </a:rPr>
              <a:t>UNE</a:t>
            </a:r>
            <a:r>
              <a:rPr lang="es-ES_tradnl" sz="4000" dirty="0" smtClean="0"/>
              <a:t> a los obreros y gana su </a:t>
            </a:r>
            <a:r>
              <a:rPr lang="es-ES_tradnl" sz="4000" dirty="0" smtClean="0">
                <a:solidFill>
                  <a:srgbClr val="FFFF00"/>
                </a:solidFill>
              </a:rPr>
              <a:t>COMPROMISO</a:t>
            </a:r>
            <a:r>
              <a:rPr lang="es-ES_tradnl" sz="4000" dirty="0" smtClean="0"/>
              <a:t> para la obra</a:t>
            </a:r>
          </a:p>
          <a:p>
            <a:pPr>
              <a:defRPr/>
            </a:pPr>
            <a:r>
              <a:rPr lang="es-ES_tradnl" sz="4000" dirty="0" smtClean="0">
                <a:solidFill>
                  <a:srgbClr val="FFFF00"/>
                </a:solidFill>
              </a:rPr>
              <a:t>MOTIVA</a:t>
            </a:r>
            <a:r>
              <a:rPr lang="es-ES_tradnl" sz="4000" dirty="0" smtClean="0"/>
              <a:t> e inspira creando confianza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101891071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sz="3200" dirty="0" smtClean="0"/>
              <a:t>Estilos del liderato y el </a:t>
            </a:r>
            <a:r>
              <a:rPr lang="es-ES_tradnl" sz="3200" dirty="0" err="1" smtClean="0"/>
              <a:t>Liderzago</a:t>
            </a:r>
            <a:r>
              <a:rPr lang="es-ES_tradnl" sz="3200" dirty="0" smtClean="0"/>
              <a:t> en la iglesia (y la obra del Señor)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315200" cy="4114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s-ES_tradnl" sz="3200" i="1" dirty="0" smtClean="0"/>
              <a:t>Para todos:  Ser un “Siervo-</a:t>
            </a:r>
            <a:r>
              <a:rPr lang="es-ES_tradnl" sz="3200" i="1" dirty="0" err="1" smtClean="0"/>
              <a:t>Lider</a:t>
            </a:r>
            <a:r>
              <a:rPr lang="es-ES_tradnl" sz="3200" i="1" dirty="0" smtClean="0"/>
              <a:t>”</a:t>
            </a:r>
          </a:p>
          <a:p>
            <a:pPr>
              <a:buFont typeface="Wingdings" pitchFamily="2" charset="2"/>
              <a:buNone/>
              <a:defRPr/>
            </a:pPr>
            <a:endParaRPr lang="es-ES_tradnl" sz="3200" i="1" dirty="0" smtClean="0"/>
          </a:p>
          <a:p>
            <a:pPr>
              <a:defRPr/>
            </a:pPr>
            <a:r>
              <a:rPr lang="es-ES_tradnl" sz="3200" i="1" dirty="0" smtClean="0"/>
              <a:t>*Todos con el mismo fin de trabajar juntos para la unidad, maduración, santificación, servicio y consagración de la grey para que sirvan y adoren a Dios juntos.</a:t>
            </a:r>
            <a:endParaRPr lang="en-US" sz="3200" i="1" dirty="0" smtClean="0"/>
          </a:p>
          <a:p>
            <a:pPr>
              <a:defRPr/>
            </a:pPr>
            <a:r>
              <a:rPr lang="es-ES_tradnl" sz="3200" i="1" dirty="0" smtClean="0"/>
              <a:t> </a:t>
            </a:r>
            <a:endParaRPr lang="en-US" sz="3200" i="1" dirty="0" smtClean="0"/>
          </a:p>
          <a:p>
            <a:pPr>
              <a:buFont typeface="Wingdings" pitchFamily="2" charset="2"/>
              <a:buNone/>
              <a:defRPr/>
            </a:pPr>
            <a:endParaRPr lang="es-ES_tradnl" sz="3200" i="1" dirty="0"/>
          </a:p>
        </p:txBody>
      </p:sp>
    </p:spTree>
    <p:extLst>
      <p:ext uri="{BB962C8B-B14F-4D97-AF65-F5344CB8AC3E}">
        <p14:creationId xmlns:p14="http://schemas.microsoft.com/office/powerpoint/2010/main" val="283062878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sz="3200" dirty="0" smtClean="0"/>
              <a:t>Características y Funciones del Liderato Neo-testamentario</a:t>
            </a:r>
            <a:endParaRPr lang="es-ES_trad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6781800" cy="52578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s-ES_tradnl" sz="4000" dirty="0" smtClean="0"/>
              <a:t>EFESIOS 4:7-16</a:t>
            </a:r>
          </a:p>
          <a:p>
            <a:pPr>
              <a:defRPr/>
            </a:pPr>
            <a:r>
              <a:rPr lang="es-ES_tradnl" sz="4000" dirty="0" smtClean="0"/>
              <a:t>APOSTOLICO</a:t>
            </a:r>
          </a:p>
          <a:p>
            <a:pPr>
              <a:defRPr/>
            </a:pPr>
            <a:r>
              <a:rPr lang="es-ES_tradnl" sz="4000" dirty="0" smtClean="0"/>
              <a:t>PROFETICO</a:t>
            </a:r>
          </a:p>
          <a:p>
            <a:pPr>
              <a:defRPr/>
            </a:pPr>
            <a:r>
              <a:rPr lang="es-ES_tradnl" sz="4000" dirty="0" smtClean="0"/>
              <a:t>EVANGELISTICO</a:t>
            </a:r>
          </a:p>
          <a:p>
            <a:pPr>
              <a:defRPr/>
            </a:pPr>
            <a:r>
              <a:rPr lang="es-ES_tradnl" sz="4000" dirty="0" smtClean="0"/>
              <a:t>PASTORAL</a:t>
            </a:r>
            <a:endParaRPr lang="es-ES_tradnl" sz="4000" dirty="0" smtClean="0"/>
          </a:p>
        </p:txBody>
      </p:sp>
    </p:spTree>
    <p:extLst>
      <p:ext uri="{BB962C8B-B14F-4D97-AF65-F5344CB8AC3E}">
        <p14:creationId xmlns:p14="http://schemas.microsoft.com/office/powerpoint/2010/main" val="15926421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CC99"/>
              </a:buClr>
              <a:defRPr/>
            </a:pPr>
            <a:r>
              <a:rPr lang="es-ES_tradnl" sz="4000" dirty="0">
                <a:solidFill>
                  <a:srgbClr val="FFFFFF"/>
                </a:solidFill>
              </a:rPr>
              <a:t>*ANCIANO</a:t>
            </a:r>
          </a:p>
          <a:p>
            <a:pPr lvl="0">
              <a:buClr>
                <a:srgbClr val="00CC99"/>
              </a:buClr>
              <a:defRPr/>
            </a:pPr>
            <a:r>
              <a:rPr lang="es-ES_tradnl" sz="4000" dirty="0">
                <a:solidFill>
                  <a:srgbClr val="FFFFFF"/>
                </a:solidFill>
              </a:rPr>
              <a:t>*OBISPO</a:t>
            </a:r>
          </a:p>
          <a:p>
            <a:pPr lvl="0">
              <a:buClr>
                <a:srgbClr val="00CC99"/>
              </a:buClr>
              <a:defRPr/>
            </a:pPr>
            <a:r>
              <a:rPr lang="es-ES_tradnl" sz="4000" dirty="0">
                <a:solidFill>
                  <a:srgbClr val="FFFFFF"/>
                </a:solidFill>
              </a:rPr>
              <a:t>MAESTRO</a:t>
            </a:r>
          </a:p>
          <a:p>
            <a:pPr lvl="0">
              <a:buClr>
                <a:srgbClr val="00CC99"/>
              </a:buClr>
              <a:defRPr/>
            </a:pPr>
            <a:r>
              <a:rPr lang="es-ES_tradnl" sz="4000" dirty="0">
                <a:solidFill>
                  <a:srgbClr val="FFFFFF"/>
                </a:solidFill>
              </a:rPr>
              <a:t>DIACONADO-MINISTRAR</a:t>
            </a:r>
            <a:endParaRPr lang="es-ES_tradnl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38294"/>
      </p:ext>
    </p:ext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EVALUACION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696200" cy="5257800"/>
          </a:xfrm>
        </p:spPr>
        <p:txBody>
          <a:bodyPr/>
          <a:lstStyle/>
          <a:p>
            <a:pPr>
              <a:defRPr/>
            </a:pPr>
            <a:r>
              <a:rPr lang="es-MX" sz="2800" b="0" dirty="0" smtClean="0"/>
              <a:t>¿Cuáles oportunidades tienen los “</a:t>
            </a:r>
            <a:r>
              <a:rPr lang="es-MX" sz="2800" b="0" u="sng" dirty="0" err="1" smtClean="0"/>
              <a:t>influidores</a:t>
            </a:r>
            <a:r>
              <a:rPr lang="es-MX" sz="2800" b="0" dirty="0" smtClean="0"/>
              <a:t>” a servir en posiciones de la iglesia dónde pueden ejercer mejor su ministerio? </a:t>
            </a:r>
            <a:endParaRPr lang="en-US" sz="2800" dirty="0" smtClean="0"/>
          </a:p>
          <a:p>
            <a:pPr>
              <a:defRPr/>
            </a:pPr>
            <a:r>
              <a:rPr lang="es-MX" sz="2800" b="0" dirty="0" smtClean="0"/>
              <a:t>¿Quiénes son los “</a:t>
            </a:r>
            <a:r>
              <a:rPr lang="es-MX" sz="2800" b="0" u="sng" dirty="0" smtClean="0"/>
              <a:t>administradores</a:t>
            </a:r>
            <a:r>
              <a:rPr lang="es-MX" sz="2800" b="0" dirty="0" smtClean="0"/>
              <a:t>? ¿Cómo podemos identificar a otros y entrenarlos mejor? </a:t>
            </a:r>
            <a:endParaRPr lang="en-US" sz="2800" dirty="0" smtClean="0"/>
          </a:p>
          <a:p>
            <a:pPr>
              <a:defRPr/>
            </a:pPr>
            <a:r>
              <a:rPr lang="es-MX" sz="2800" b="0" dirty="0" smtClean="0"/>
              <a:t>¿Quiénes son los  </a:t>
            </a:r>
            <a:r>
              <a:rPr lang="es-MX" sz="2800" b="0" u="sng" dirty="0" err="1" smtClean="0"/>
              <a:t>contributores</a:t>
            </a:r>
            <a:r>
              <a:rPr lang="es-MX" sz="2800" b="0" dirty="0" smtClean="0"/>
              <a:t>? ¿Hay  algunos “administradores” entre ellos?</a:t>
            </a:r>
            <a:endParaRPr lang="en-US" sz="2800" dirty="0" smtClean="0"/>
          </a:p>
          <a:p>
            <a:pPr>
              <a:defRPr/>
            </a:pPr>
            <a:r>
              <a:rPr lang="es-MX" sz="2800" b="0" dirty="0" smtClean="0"/>
              <a:t> Determina una “meta” para tu iglesia y describe un plan para cumplirlo usando cada posición clave (con sus nombres).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68140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ilding_leaders">
  <a:themeElements>
    <a:clrScheme name="building_leader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ilding_lead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FFFF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uilding_leade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ilding_leade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ilding_leade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ilding_leade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ilding_leade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ilding_leade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ilding_leade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320</Words>
  <Application>Microsoft Office PowerPoint</Application>
  <PresentationFormat>On-screen Show (4:3)</PresentationFormat>
  <Paragraphs>49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building_leaders</vt:lpstr>
      <vt:lpstr>Microsoft Office Excel Chart</vt:lpstr>
      <vt:lpstr>Liderazgo de DIRECTORES  y liderazgo de ADMINISTRADORES</vt:lpstr>
      <vt:lpstr>Inter-relaciones</vt:lpstr>
      <vt:lpstr>Divide la tarta</vt:lpstr>
      <vt:lpstr>Liderazgo Administrador</vt:lpstr>
      <vt:lpstr>Liderazgo del Visionario Dirigente (el director)</vt:lpstr>
      <vt:lpstr>Estilos del liderato y el Liderzago en la iglesia (y la obra del Señor)</vt:lpstr>
      <vt:lpstr>Características y Funciones del Liderato Neo-testamentario</vt:lpstr>
      <vt:lpstr>PowerPoint Presentation</vt:lpstr>
      <vt:lpstr>EVALUACION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Liderazgo de DIRECTORES  y liderazgo de ADMINISTRADORES</dc:title>
  <dc:creator>Iglesia Biblica Bautista Ant</dc:creator>
  <cp:lastModifiedBy>Iglesia Biblica Bautista Ant</cp:lastModifiedBy>
  <cp:revision>1</cp:revision>
  <dcterms:created xsi:type="dcterms:W3CDTF">2011-02-23T22:30:52Z</dcterms:created>
  <dcterms:modified xsi:type="dcterms:W3CDTF">2011-02-23T22:33:23Z</dcterms:modified>
</cp:coreProperties>
</file>