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9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2" y="-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D004-77F4-4B3D-AD56-D683AE5AD1F5}" type="datetimeFigureOut">
              <a:rPr lang="en-US" smtClean="0"/>
              <a:t>2/23/2011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64F0C-21CC-4AD4-A611-7B8511DE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9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66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66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66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66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9pPr>
          </a:lstStyle>
          <a:p>
            <a:fld id="{6583FC40-5C7F-407A-B0C2-9238256F4DF5}" type="slidenum">
              <a:rPr lang="en-US" sz="1200" b="0">
                <a:solidFill>
                  <a:prstClr val="black"/>
                </a:solidFill>
                <a:latin typeface="Times" pitchFamily="18" charset="0"/>
              </a:rPr>
              <a:pPr/>
              <a:t>1</a:t>
            </a:fld>
            <a:endParaRPr lang="en-US" sz="1200" b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66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66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66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66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9pPr>
          </a:lstStyle>
          <a:p>
            <a:fld id="{145EF0E0-2B0A-4A72-A269-09DDB00D8D6D}" type="slidenum">
              <a:rPr lang="en-US" sz="1200" b="0">
                <a:solidFill>
                  <a:prstClr val="black"/>
                </a:solidFill>
                <a:latin typeface="Times" pitchFamily="18" charset="0"/>
              </a:rPr>
              <a:pPr/>
              <a:t>10</a:t>
            </a:fld>
            <a:endParaRPr lang="en-US" sz="1200" b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55299" name="Rectangle 2050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2051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>
              <a:buFont typeface="Wingdings" pitchFamily="2" charset="2"/>
              <a:buChar char="ü"/>
            </a:pPr>
            <a:r>
              <a:rPr lang="en-US" smtClean="0">
                <a:cs typeface="Times New Roman" pitchFamily="18" charset="0"/>
              </a:rPr>
              <a:t>If people love God and have the right character qualifications, they just need to learn how to maximize their efforts. We worry too much about positions and titles. </a:t>
            </a:r>
          </a:p>
          <a:p>
            <a:pPr marL="228600" indent="-228600">
              <a:buFont typeface="Wingdings" pitchFamily="2" charset="2"/>
              <a:buChar char="ü"/>
            </a:pPr>
            <a:r>
              <a:rPr lang="en-US" smtClean="0">
                <a:cs typeface="Times New Roman" pitchFamily="18" charset="0"/>
              </a:rPr>
              <a:t>Wherever you’re working, whatever organization you serve, start adding value to people and begin to gain their respect. They will champion you.</a:t>
            </a:r>
          </a:p>
          <a:p>
            <a:pPr marL="228600" indent="-228600">
              <a:buFont typeface="Wingdings" pitchFamily="2" charset="2"/>
              <a:buChar char="ü"/>
            </a:pPr>
            <a:r>
              <a:rPr lang="en-US" smtClean="0">
                <a:cs typeface="Times New Roman" pitchFamily="18" charset="0"/>
              </a:rPr>
              <a:t>When you understand that leadership is influence instead of position, that changes everything. You don’t strive to be a leader; you strive to add value to people, and they’ll let you be the leader.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5F7D6-A7E3-42E7-B385-376F2B58921F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37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66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66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66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66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9pPr>
          </a:lstStyle>
          <a:p>
            <a:fld id="{DBC686D3-69B3-4DD2-8C85-E9903007A798}" type="slidenum">
              <a:rPr lang="en-US" sz="1200" b="0">
                <a:solidFill>
                  <a:prstClr val="black"/>
                </a:solidFill>
                <a:latin typeface="Times" pitchFamily="18" charset="0"/>
              </a:rPr>
              <a:pPr/>
              <a:t>12</a:t>
            </a:fld>
            <a:endParaRPr lang="en-US" sz="1200" b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56323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>
              <a:buFontTx/>
              <a:buChar char="•"/>
            </a:pPr>
            <a:r>
              <a:rPr lang="en-US" smtClean="0">
                <a:cs typeface="Times New Roman" pitchFamily="18" charset="0"/>
              </a:rPr>
              <a:t>You add value to people when you ask them to be part of a great vision. On the front end of mentoring people to be leaders, we ask, “Are you willing to reproduce other leaders if I invest in developing you?” This perpetuates the culture of leadership development and weeds out people who probably wouldn’t have developed anyway.</a:t>
            </a:r>
          </a:p>
          <a:p>
            <a:pPr marL="228600" indent="-228600">
              <a:buFontTx/>
              <a:buChar char="•"/>
            </a:pPr>
            <a:r>
              <a:rPr lang="en-US" smtClean="0">
                <a:cs typeface="Times New Roman" pitchFamily="18" charset="0"/>
              </a:rPr>
              <a:t>You add more when you treat people as your greatest asset. We all believe that when we meet people; it’s a little tougher to believe that after we’ve worked with them awhile and seen their weaknesses.</a:t>
            </a:r>
          </a:p>
          <a:p>
            <a:pPr marL="228600" indent="-228600">
              <a:buFontTx/>
              <a:buChar char="•"/>
            </a:pPr>
            <a:r>
              <a:rPr lang="en-US" smtClean="0">
                <a:cs typeface="Times New Roman" pitchFamily="18" charset="0"/>
              </a:rPr>
              <a:t>Adding value also comes from listening to people. One way to do that is to become prayer partners with a person. That gives you time to get to know that person’s heart. </a:t>
            </a:r>
          </a:p>
          <a:p>
            <a:pPr marL="228600" indent="-228600">
              <a:buFontTx/>
              <a:buChar char="•"/>
            </a:pPr>
            <a:r>
              <a:rPr lang="en-US" smtClean="0">
                <a:cs typeface="Times New Roman" pitchFamily="18" charset="0"/>
              </a:rPr>
              <a:t>When I ask, “What is a person’s unique contribution?” I equip that person according to his or her gifts and desires. I develop the part of themselves they want to see developed, not what I happen to need at the time. This prevents me from using people.</a:t>
            </a:r>
          </a:p>
          <a:p>
            <a:pPr marL="228600" indent="-228600"/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5F7D6-A7E3-42E7-B385-376F2B58921F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80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66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66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66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66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9pPr>
          </a:lstStyle>
          <a:p>
            <a:fld id="{E60864AE-C06C-4524-B88E-C0C334353A19}" type="slidenum">
              <a:rPr lang="en-US" sz="1200" b="0">
                <a:solidFill>
                  <a:prstClr val="black"/>
                </a:solidFill>
                <a:latin typeface="Times" pitchFamily="18" charset="0"/>
              </a:rPr>
              <a:pPr/>
              <a:t>14</a:t>
            </a:fld>
            <a:endParaRPr lang="en-US" sz="1200" b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/>
            <a:endParaRPr lang="es-ES_tradnl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66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66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66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66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9pPr>
          </a:lstStyle>
          <a:p>
            <a:fld id="{D743C014-A552-4D9D-A368-D51D523A60B5}" type="slidenum">
              <a:rPr lang="en-US" sz="1200" b="0">
                <a:solidFill>
                  <a:prstClr val="black"/>
                </a:solidFill>
                <a:latin typeface="Times" pitchFamily="18" charset="0"/>
              </a:rPr>
              <a:pPr/>
              <a:t>2</a:t>
            </a:fld>
            <a:endParaRPr lang="en-US" sz="1200" b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i="1" smtClean="0"/>
              <a:t>2 Timothy 2:20-21  In a large house there are articles not only of gold and silver, but also of wood and clay; some are for noble purposes and some for ignoble. If a man cleanses himself from the latter, he will be an instrument for noble purposes, made holy, useful to the Master and prepared to do any good work.</a:t>
            </a:r>
          </a:p>
          <a:p>
            <a:endParaRPr lang="en-US" i="1" smtClean="0"/>
          </a:p>
          <a:p>
            <a:r>
              <a:rPr lang="en-US" i="1" smtClean="0"/>
              <a:t>Romans 12:8 If it is encouraging, let him encourage; if it is contributing to the needs of others, let him give generously; if it is leadership, let him govern diligently; if it is showing mercy, let him do it cheerfully.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66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66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66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66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9pPr>
          </a:lstStyle>
          <a:p>
            <a:fld id="{79E2499A-740E-4F72-8E3E-5BCBB5ABB962}" type="slidenum">
              <a:rPr lang="en-US" sz="1200" b="0">
                <a:solidFill>
                  <a:prstClr val="black"/>
                </a:solidFill>
                <a:latin typeface="Times" pitchFamily="18" charset="0"/>
              </a:rPr>
              <a:pPr/>
              <a:t>3</a:t>
            </a:fld>
            <a:endParaRPr lang="en-US" sz="1200" b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53251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smtClean="0">
                <a:cs typeface="Times New Roman" pitchFamily="18" charset="0"/>
              </a:rPr>
              <a:t>If people have the character qualifications, they just need to learn how to maximize their efforts. We worry too much about positions and titles. I teach: “Wherever you’re working, whatever organization you serve, start adding value to people and begin to gain their respect. They will champion you.</a:t>
            </a:r>
          </a:p>
          <a:p>
            <a:pPr marL="228600" indent="-228600"/>
            <a:r>
              <a:rPr lang="en-US" smtClean="0">
                <a:cs typeface="Times New Roman" pitchFamily="18" charset="0"/>
              </a:rPr>
              <a:t>	You don’t strive to be a leader; you strive to add value to people, and they’ll let you be the leader.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5F7D6-A7E3-42E7-B385-376F2B58921F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33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64F0C-21CC-4AD4-A611-7B8511DE08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2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5F7D6-A7E3-42E7-B385-376F2B58921F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14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64F0C-21CC-4AD4-A611-7B8511DE08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91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5F7D6-A7E3-42E7-B385-376F2B58921F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94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66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66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66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66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9pPr>
          </a:lstStyle>
          <a:p>
            <a:fld id="{1E948BC9-83AA-4F39-B70A-CDEA19A6F00E}" type="slidenum">
              <a:rPr lang="en-US" sz="1200" b="0">
                <a:solidFill>
                  <a:prstClr val="black"/>
                </a:solidFill>
                <a:latin typeface="Times" pitchFamily="18" charset="0"/>
              </a:rPr>
              <a:pPr/>
              <a:t>9</a:t>
            </a:fld>
            <a:endParaRPr lang="en-US" sz="1200" b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cs typeface="Times New Roman" pitchFamily="18" charset="0"/>
              </a:rPr>
              <a:t>1. People willing to be developed are pretty scarce. When you do find them, they’re usually already overcommitted in other areas of life.</a:t>
            </a:r>
          </a:p>
          <a:p>
            <a:r>
              <a:rPr lang="en-US" smtClean="0">
                <a:cs typeface="Times New Roman" pitchFamily="18" charset="0"/>
              </a:rPr>
              <a:t>2. It’s tough to build a team with leaders. You can’t herd cats, and you can’t herd leaders. They are strong-willed and usually have their own agendas.</a:t>
            </a:r>
          </a:p>
          <a:p>
            <a:r>
              <a:rPr lang="en-US" smtClean="0">
                <a:cs typeface="Times New Roman" pitchFamily="18" charset="0"/>
              </a:rPr>
              <a:t>3. As if all that weren’t enough, strong leaders are hard to keep. They will be constantly enticed with other opportunities that appear to be more exciting and meaningful.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ackgrou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57400" y="1752600"/>
            <a:ext cx="5029200" cy="1143000"/>
          </a:xfrm>
        </p:spPr>
        <p:txBody>
          <a:bodyPr/>
          <a:lstStyle>
            <a:lvl1pPr algn="ctr">
              <a:defRPr sz="4200" i="1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12988" y="3886200"/>
            <a:ext cx="4518025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483103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10054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1714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304800"/>
            <a:ext cx="4991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73960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447800" y="1600200"/>
            <a:ext cx="33147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600200"/>
            <a:ext cx="3314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8732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2460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869873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75731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3172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4122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311133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23511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539978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motleadslidemasterblank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93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35000"/>
        </a:spcAft>
        <a:buClr>
          <a:schemeClr val="accent1"/>
        </a:buClr>
        <a:buFont typeface="Wingdings" pitchFamily="2" charset="2"/>
        <a:buChar char="l"/>
        <a:defRPr sz="3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35000"/>
        </a:spcAft>
        <a:buClr>
          <a:schemeClr val="accent1"/>
        </a:buClr>
        <a:buChar char="–"/>
        <a:defRPr sz="2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085850" indent="-228600" algn="l" rtl="0" eaLnBrk="0" fontAlgn="base" hangingPunct="0">
        <a:lnSpc>
          <a:spcPct val="90000"/>
        </a:lnSpc>
        <a:spcBef>
          <a:spcPct val="0"/>
        </a:spcBef>
        <a:spcAft>
          <a:spcPct val="35000"/>
        </a:spcAft>
        <a:buClr>
          <a:schemeClr val="accent1"/>
        </a:buClr>
        <a:buChar char="•"/>
        <a:defRPr sz="2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428750" indent="-228600" algn="l" rtl="0" eaLnBrk="0" fontAlgn="base" hangingPunct="0">
        <a:lnSpc>
          <a:spcPct val="90000"/>
        </a:lnSpc>
        <a:spcBef>
          <a:spcPct val="0"/>
        </a:spcBef>
        <a:spcAft>
          <a:spcPct val="35000"/>
        </a:spcAft>
        <a:buClr>
          <a:schemeClr val="accent1"/>
        </a:buClr>
        <a:buChar char="–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771650" indent="-228600" algn="l" rtl="0" eaLnBrk="0" fontAlgn="base" hangingPunct="0">
        <a:lnSpc>
          <a:spcPct val="90000"/>
        </a:lnSpc>
        <a:spcBef>
          <a:spcPct val="0"/>
        </a:spcBef>
        <a:spcAft>
          <a:spcPct val="35000"/>
        </a:spcAft>
        <a:buClr>
          <a:schemeClr val="accent1"/>
        </a:buClr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228850" indent="-228600" algn="l" rtl="0" eaLnBrk="0" fontAlgn="base" hangingPunct="0">
        <a:lnSpc>
          <a:spcPct val="90000"/>
        </a:lnSpc>
        <a:spcBef>
          <a:spcPct val="0"/>
        </a:spcBef>
        <a:spcAft>
          <a:spcPct val="35000"/>
        </a:spcAft>
        <a:buClr>
          <a:schemeClr val="accent1"/>
        </a:buClr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686050" indent="-228600" algn="l" rtl="0" eaLnBrk="0" fontAlgn="base" hangingPunct="0">
        <a:lnSpc>
          <a:spcPct val="90000"/>
        </a:lnSpc>
        <a:spcBef>
          <a:spcPct val="0"/>
        </a:spcBef>
        <a:spcAft>
          <a:spcPct val="35000"/>
        </a:spcAft>
        <a:buClr>
          <a:schemeClr val="accent1"/>
        </a:buClr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143250" indent="-228600" algn="l" rtl="0" eaLnBrk="0" fontAlgn="base" hangingPunct="0">
        <a:lnSpc>
          <a:spcPct val="90000"/>
        </a:lnSpc>
        <a:spcBef>
          <a:spcPct val="0"/>
        </a:spcBef>
        <a:spcAft>
          <a:spcPct val="35000"/>
        </a:spcAft>
        <a:buClr>
          <a:schemeClr val="accent1"/>
        </a:buClr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600450" indent="-228600" algn="l" rtl="0" eaLnBrk="0" fontAlgn="base" hangingPunct="0">
        <a:lnSpc>
          <a:spcPct val="90000"/>
        </a:lnSpc>
        <a:spcBef>
          <a:spcPct val="0"/>
        </a:spcBef>
        <a:spcAft>
          <a:spcPct val="35000"/>
        </a:spcAft>
        <a:buClr>
          <a:schemeClr val="accent1"/>
        </a:buClr>
        <a:buChar char="»"/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motleadtitle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211888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Mejorando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habilidades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lideres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5272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0"/>
            <a:ext cx="7239000" cy="1371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Para </a:t>
            </a:r>
            <a:r>
              <a:rPr lang="en-US" sz="3200" dirty="0" err="1" smtClean="0"/>
              <a:t>desarrollar</a:t>
            </a:r>
            <a:r>
              <a:rPr lang="en-US" sz="3200" dirty="0" smtClean="0"/>
              <a:t> a </a:t>
            </a:r>
            <a:r>
              <a:rPr lang="en-US" sz="3200" dirty="0" err="1" smtClean="0"/>
              <a:t>alguien</a:t>
            </a:r>
            <a:r>
              <a:rPr lang="en-US" sz="3200" dirty="0" smtClean="0"/>
              <a:t> </a:t>
            </a:r>
            <a:r>
              <a:rPr lang="en-US" sz="3200" dirty="0" err="1" smtClean="0"/>
              <a:t>que</a:t>
            </a:r>
            <a:r>
              <a:rPr lang="en-US" sz="3200" dirty="0" smtClean="0"/>
              <a:t> no </a:t>
            </a:r>
            <a:r>
              <a:rPr lang="en-US" sz="3200" dirty="0" err="1" smtClean="0"/>
              <a:t>tenga</a:t>
            </a:r>
            <a:r>
              <a:rPr lang="en-US" sz="3200" dirty="0" smtClean="0"/>
              <a:t> </a:t>
            </a:r>
            <a:r>
              <a:rPr lang="en-US" sz="3200" dirty="0" err="1" smtClean="0"/>
              <a:t>muchos</a:t>
            </a:r>
            <a:r>
              <a:rPr lang="en-US" sz="3200" dirty="0" smtClean="0"/>
              <a:t> </a:t>
            </a:r>
            <a:r>
              <a:rPr lang="en-US" sz="3200" dirty="0" err="1" smtClean="0"/>
              <a:t>talentos</a:t>
            </a:r>
            <a:r>
              <a:rPr lang="en-US" sz="3200" dirty="0" smtClean="0"/>
              <a:t> de </a:t>
            </a:r>
            <a:r>
              <a:rPr lang="en-US" sz="3200" dirty="0" err="1" smtClean="0"/>
              <a:t>liderazgo</a:t>
            </a:r>
            <a:r>
              <a:rPr lang="en-US" sz="3200" dirty="0" smtClean="0"/>
              <a:t> natural “</a:t>
            </a:r>
            <a:r>
              <a:rPr lang="en-US" sz="3200" dirty="0" err="1" smtClean="0"/>
              <a:t>agregarle</a:t>
            </a:r>
            <a:r>
              <a:rPr lang="en-US" sz="3200" dirty="0" smtClean="0"/>
              <a:t> valor”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286000"/>
            <a:ext cx="7696200" cy="449580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n-US" sz="3600" i="1" dirty="0" smtClean="0"/>
              <a:t>No </a:t>
            </a:r>
            <a:r>
              <a:rPr lang="en-US" sz="3600" i="1" dirty="0" err="1" smtClean="0"/>
              <a:t>tienes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que</a:t>
            </a:r>
            <a:r>
              <a:rPr lang="en-US" sz="3600" i="1" dirty="0" smtClean="0"/>
              <a:t> </a:t>
            </a:r>
            <a:r>
              <a:rPr lang="en-US" sz="3600" i="1" u="sng" dirty="0" err="1" smtClean="0"/>
              <a:t>tratar</a:t>
            </a:r>
            <a:r>
              <a:rPr lang="en-US" sz="3600" i="1" dirty="0" smtClean="0"/>
              <a:t> de ser un </a:t>
            </a:r>
            <a:r>
              <a:rPr lang="en-US" sz="3600" i="1" dirty="0" err="1" smtClean="0"/>
              <a:t>lider</a:t>
            </a:r>
            <a:r>
              <a:rPr lang="en-US" sz="3600" i="1" dirty="0" smtClean="0"/>
              <a:t> y </a:t>
            </a:r>
            <a:r>
              <a:rPr lang="en-US" sz="3600" i="1" dirty="0" err="1" smtClean="0"/>
              <a:t>demandar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respeto</a:t>
            </a:r>
            <a:r>
              <a:rPr lang="en-US" sz="3600" i="1" dirty="0" smtClean="0"/>
              <a:t> … 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3600" i="1" dirty="0" err="1" smtClean="0"/>
              <a:t>Ayuda</a:t>
            </a:r>
            <a:r>
              <a:rPr lang="en-US" sz="3600" i="1" dirty="0" smtClean="0"/>
              <a:t> a</a:t>
            </a:r>
            <a:r>
              <a:rPr lang="en-US" sz="3600" b="0" i="1" dirty="0" smtClean="0"/>
              <a:t> </a:t>
            </a:r>
            <a:r>
              <a:rPr lang="en-US" sz="3600" i="1" dirty="0" smtClean="0"/>
              <a:t>OTROS</a:t>
            </a:r>
            <a:r>
              <a:rPr lang="en-US" sz="3600" b="0" i="1" dirty="0" smtClean="0"/>
              <a:t> a ser </a:t>
            </a:r>
            <a:r>
              <a:rPr lang="en-US" sz="3600" b="0" i="1" dirty="0" err="1" smtClean="0"/>
              <a:t>mejores</a:t>
            </a:r>
            <a:r>
              <a:rPr lang="en-US" sz="3600" b="0" i="1" dirty="0" smtClean="0"/>
              <a:t> personas con </a:t>
            </a:r>
            <a:r>
              <a:rPr lang="en-US" sz="3600" b="0" i="1" dirty="0" err="1" smtClean="0"/>
              <a:t>mejores</a:t>
            </a:r>
            <a:r>
              <a:rPr lang="en-US" sz="3600" b="0" i="1" dirty="0" smtClean="0"/>
              <a:t> </a:t>
            </a:r>
            <a:r>
              <a:rPr lang="en-US" sz="3600" b="0" i="1" dirty="0" err="1" smtClean="0"/>
              <a:t>habilidades</a:t>
            </a:r>
            <a:r>
              <a:rPr lang="en-US" sz="3600" b="0" i="1" dirty="0" smtClean="0"/>
              <a:t>.  </a:t>
            </a:r>
            <a:r>
              <a:rPr lang="en-US" sz="3600" b="0" i="1" dirty="0" err="1" smtClean="0"/>
              <a:t>Ellos</a:t>
            </a:r>
            <a:r>
              <a:rPr lang="en-US" sz="3600" b="0" i="1" dirty="0" smtClean="0"/>
              <a:t> van a </a:t>
            </a:r>
            <a:r>
              <a:rPr lang="en-US" sz="3600" b="0" i="1" dirty="0" err="1" smtClean="0"/>
              <a:t>amarte</a:t>
            </a:r>
            <a:r>
              <a:rPr lang="en-US" sz="3600" b="0" i="1" dirty="0" smtClean="0"/>
              <a:t>, </a:t>
            </a:r>
            <a:r>
              <a:rPr lang="en-US" sz="3600" b="0" i="1" dirty="0" err="1" smtClean="0"/>
              <a:t>respetarte</a:t>
            </a:r>
            <a:r>
              <a:rPr lang="en-US" sz="3600" b="0" i="1" dirty="0" smtClean="0"/>
              <a:t> y </a:t>
            </a:r>
            <a:r>
              <a:rPr lang="en-US" sz="3600" b="0" i="1" dirty="0" err="1" smtClean="0"/>
              <a:t>seguir</a:t>
            </a:r>
            <a:r>
              <a:rPr lang="en-US" sz="3600" b="0" i="1" dirty="0" smtClean="0"/>
              <a:t> </a:t>
            </a:r>
            <a:r>
              <a:rPr lang="en-US" sz="3600" b="0" i="1" dirty="0" err="1" smtClean="0"/>
              <a:t>tu</a:t>
            </a:r>
            <a:r>
              <a:rPr lang="en-US" sz="3600" b="0" i="1" dirty="0" smtClean="0"/>
              <a:t> </a:t>
            </a:r>
            <a:r>
              <a:rPr lang="en-US" sz="3600" b="0" i="1" dirty="0" err="1" smtClean="0"/>
              <a:t>liderazgo</a:t>
            </a:r>
            <a:r>
              <a:rPr lang="en-US" sz="3600" b="0" i="1" dirty="0" smtClean="0"/>
              <a:t> con gusto </a:t>
            </a:r>
            <a:r>
              <a:rPr lang="en-US" sz="3600" b="0" i="1" dirty="0" err="1" smtClean="0"/>
              <a:t>por</a:t>
            </a:r>
            <a:r>
              <a:rPr lang="en-US" sz="3600" b="0" i="1" dirty="0" smtClean="0"/>
              <a:t> </a:t>
            </a:r>
            <a:r>
              <a:rPr lang="en-US" sz="3600" b="0" i="1" dirty="0" err="1" smtClean="0"/>
              <a:t>ayudarle</a:t>
            </a:r>
            <a:r>
              <a:rPr lang="en-US" sz="3600" b="0" i="1" dirty="0" smtClean="0"/>
              <a:t> a </a:t>
            </a:r>
            <a:r>
              <a:rPr lang="en-US" sz="3600" b="0" i="1" dirty="0" err="1" smtClean="0"/>
              <a:t>mejorarse</a:t>
            </a:r>
            <a:r>
              <a:rPr lang="en-US" sz="3600" b="0" i="1" dirty="0" smtClean="0"/>
              <a:t>.</a:t>
            </a: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 rot="-5400000">
            <a:off x="-2057400" y="2438400"/>
            <a:ext cx="556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93403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s-ES_tradnl" sz="3200" dirty="0" smtClean="0">
                <a:solidFill>
                  <a:schemeClr val="bg1"/>
                </a:solidFill>
              </a:rPr>
              <a:t>Agregar valor = Ayudar al </a:t>
            </a:r>
            <a:r>
              <a:rPr lang="es-ES_tradnl" sz="3200" dirty="0" err="1" smtClean="0">
                <a:solidFill>
                  <a:schemeClr val="bg1"/>
                </a:solidFill>
              </a:rPr>
              <a:t>discipulo</a:t>
            </a:r>
            <a:r>
              <a:rPr lang="es-ES_tradnl" sz="3200" dirty="0" smtClean="0">
                <a:solidFill>
                  <a:schemeClr val="bg1"/>
                </a:solidFill>
              </a:rPr>
              <a:t> a ser mas “valeroso” como obrero</a:t>
            </a:r>
            <a:endParaRPr lang="es-ES_tradnl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11480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n-US" sz="3600" dirty="0" err="1" smtClean="0"/>
              <a:t>Proveer</a:t>
            </a:r>
            <a:r>
              <a:rPr lang="en-US" sz="3600" dirty="0" smtClean="0"/>
              <a:t> </a:t>
            </a:r>
            <a:r>
              <a:rPr lang="en-US" sz="3600" u="sng" dirty="0" smtClean="0">
                <a:solidFill>
                  <a:srgbClr val="FFFF00"/>
                </a:solidFill>
              </a:rPr>
              <a:t>ENTRENAMIENTO</a:t>
            </a:r>
            <a:r>
              <a:rPr lang="en-US" sz="3600" dirty="0" smtClean="0"/>
              <a:t> en la </a:t>
            </a:r>
            <a:r>
              <a:rPr lang="en-US" sz="3600" dirty="0" err="1" smtClean="0"/>
              <a:t>práctica</a:t>
            </a:r>
            <a:r>
              <a:rPr lang="en-US" sz="3600" dirty="0" smtClean="0"/>
              <a:t> de la </a:t>
            </a:r>
            <a:r>
              <a:rPr lang="en-US" sz="3600" dirty="0" err="1" smtClean="0"/>
              <a:t>obra</a:t>
            </a:r>
            <a:r>
              <a:rPr lang="en-US" sz="3600" dirty="0" smtClean="0"/>
              <a:t>. </a:t>
            </a:r>
            <a:r>
              <a:rPr lang="en-US" sz="3600" dirty="0" err="1" smtClean="0"/>
              <a:t>Pocura</a:t>
            </a:r>
            <a:r>
              <a:rPr lang="en-US" sz="3600" dirty="0" smtClean="0"/>
              <a:t> </a:t>
            </a:r>
            <a:r>
              <a:rPr lang="en-US" sz="3600" dirty="0" err="1" smtClean="0"/>
              <a:t>mejorar</a:t>
            </a:r>
            <a:r>
              <a:rPr lang="en-US" sz="3600" dirty="0" smtClean="0"/>
              <a:t>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habilidades</a:t>
            </a:r>
            <a:r>
              <a:rPr lang="en-US" sz="3600" dirty="0" smtClean="0"/>
              <a:t> de la </a:t>
            </a:r>
            <a:r>
              <a:rPr lang="en-US" sz="3600" dirty="0" err="1" smtClean="0"/>
              <a:t>gente</a:t>
            </a:r>
            <a:r>
              <a:rPr lang="en-US" sz="3600" dirty="0" smtClean="0"/>
              <a:t>, no solo “</a:t>
            </a:r>
            <a:r>
              <a:rPr lang="en-US" sz="3600" dirty="0" err="1" smtClean="0"/>
              <a:t>guiarlos</a:t>
            </a:r>
            <a:r>
              <a:rPr lang="en-US" sz="3600" dirty="0" smtClean="0"/>
              <a:t>.”</a:t>
            </a:r>
          </a:p>
          <a:p>
            <a:pPr>
              <a:buFont typeface="Wingdings" pitchFamily="2" charset="2"/>
              <a:buChar char="ü"/>
              <a:defRPr/>
            </a:pPr>
            <a:endParaRPr lang="en-US" sz="11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sz="3600" dirty="0" err="1" smtClean="0"/>
              <a:t>Recuerdales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su</a:t>
            </a:r>
            <a:r>
              <a:rPr lang="en-US" sz="3600" dirty="0" smtClean="0"/>
              <a:t> </a:t>
            </a:r>
            <a:r>
              <a:rPr lang="en-US" sz="3600" dirty="0" err="1" smtClean="0"/>
              <a:t>liderazgo</a:t>
            </a:r>
            <a:r>
              <a:rPr lang="en-US" sz="3600" dirty="0" smtClean="0"/>
              <a:t> </a:t>
            </a:r>
            <a:r>
              <a:rPr lang="en-US" sz="3600" dirty="0" err="1" smtClean="0"/>
              <a:t>depende</a:t>
            </a:r>
            <a:r>
              <a:rPr lang="en-US" sz="3600" dirty="0" smtClean="0"/>
              <a:t> </a:t>
            </a:r>
            <a:r>
              <a:rPr lang="en-US" sz="3600" dirty="0" err="1" smtClean="0"/>
              <a:t>más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su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INFLUENCIA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su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POSICIÓN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556555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315200" cy="1143000"/>
          </a:xfrm>
        </p:spPr>
        <p:txBody>
          <a:bodyPr/>
          <a:lstStyle/>
          <a:p>
            <a:pPr>
              <a:defRPr/>
            </a:pPr>
            <a:r>
              <a:rPr lang="en-US" sz="3400" smtClean="0"/>
              <a:t>Como “agregar valor” o mejorar las habilidades de posibles líderes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524000"/>
            <a:ext cx="6781800" cy="4800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dirty="0" err="1" smtClean="0"/>
              <a:t>Pide</a:t>
            </a:r>
            <a:r>
              <a:rPr lang="en-US" dirty="0" smtClean="0"/>
              <a:t> a la persona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OPINIONES</a:t>
            </a:r>
            <a:r>
              <a:rPr lang="en-US" dirty="0" smtClean="0"/>
              <a:t> de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ser la “</a:t>
            </a:r>
            <a:r>
              <a:rPr lang="en-US" dirty="0" err="1" smtClean="0"/>
              <a:t>visión</a:t>
            </a:r>
            <a:r>
              <a:rPr lang="en-US" dirty="0" smtClean="0"/>
              <a:t>”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organización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dirty="0" err="1" smtClean="0"/>
              <a:t>Trata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PERSONAS con mayor </a:t>
            </a:r>
            <a:r>
              <a:rPr lang="en-US" dirty="0" smtClean="0">
                <a:solidFill>
                  <a:srgbClr val="FFFF00"/>
                </a:solidFill>
              </a:rPr>
              <a:t>RESPETO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la </a:t>
            </a:r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beneficiosa</a:t>
            </a:r>
            <a:r>
              <a:rPr lang="en-US" dirty="0" smtClean="0"/>
              <a:t>  y </a:t>
            </a:r>
            <a:r>
              <a:rPr lang="en-US" dirty="0" err="1" smtClean="0"/>
              <a:t>apreciada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Ud</a:t>
            </a:r>
            <a:r>
              <a:rPr lang="en-US" dirty="0" smtClean="0"/>
              <a:t>. </a:t>
            </a:r>
            <a:r>
              <a:rPr lang="en-US" dirty="0" err="1" smtClean="0"/>
              <a:t>tiene</a:t>
            </a:r>
            <a:r>
              <a:rPr lang="en-US" dirty="0" smtClean="0"/>
              <a:t>.</a:t>
            </a: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 rot="-5400000">
            <a:off x="-2057400" y="2438400"/>
            <a:ext cx="556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984124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85800"/>
            <a:ext cx="76962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ESCUCHA</a:t>
            </a:r>
            <a:r>
              <a:rPr lang="en-US" sz="4000" dirty="0" smtClean="0"/>
              <a:t> a los </a:t>
            </a:r>
            <a:r>
              <a:rPr lang="en-US" sz="4000" dirty="0" err="1" smtClean="0"/>
              <a:t>otros</a:t>
            </a:r>
            <a:endParaRPr lang="en-US" sz="4000" dirty="0" smtClean="0"/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4000" dirty="0" err="1" smtClean="0"/>
              <a:t>Conozca</a:t>
            </a:r>
            <a:r>
              <a:rPr lang="en-US" sz="4000" dirty="0" smtClean="0"/>
              <a:t> </a:t>
            </a:r>
            <a:r>
              <a:rPr lang="en-US" sz="4000" dirty="0" err="1" smtClean="0"/>
              <a:t>sus</a:t>
            </a:r>
            <a:r>
              <a:rPr lang="en-US" sz="4000" dirty="0" smtClean="0"/>
              <a:t> “</a:t>
            </a:r>
            <a:r>
              <a:rPr lang="en-US" sz="4000" dirty="0" err="1" smtClean="0">
                <a:solidFill>
                  <a:srgbClr val="FFFF00"/>
                </a:solidFill>
              </a:rPr>
              <a:t>Corazones</a:t>
            </a:r>
            <a:r>
              <a:rPr lang="en-US" sz="4000" dirty="0" smtClean="0"/>
              <a:t>.”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en-US" sz="4000" dirty="0" err="1" smtClean="0"/>
              <a:t>Equiparlos</a:t>
            </a:r>
            <a:r>
              <a:rPr lang="en-US" sz="4000" dirty="0" smtClean="0"/>
              <a:t> (</a:t>
            </a:r>
            <a:r>
              <a:rPr lang="en-US" sz="4000" dirty="0" err="1" smtClean="0"/>
              <a:t>entrenarlos</a:t>
            </a:r>
            <a:r>
              <a:rPr lang="en-US" sz="4000" dirty="0" smtClean="0"/>
              <a:t>) </a:t>
            </a:r>
            <a:r>
              <a:rPr lang="en-US" sz="4000" dirty="0" err="1" smtClean="0"/>
              <a:t>según</a:t>
            </a:r>
            <a:r>
              <a:rPr lang="en-US" sz="4000" dirty="0" smtClean="0"/>
              <a:t> </a:t>
            </a:r>
            <a:r>
              <a:rPr lang="en-US" sz="4000" dirty="0" err="1" smtClean="0"/>
              <a:t>sus</a:t>
            </a:r>
            <a:r>
              <a:rPr lang="en-US" sz="400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   DONES</a:t>
            </a:r>
            <a:r>
              <a:rPr lang="en-US" sz="4000" dirty="0" smtClean="0"/>
              <a:t> y </a:t>
            </a:r>
            <a:r>
              <a:rPr lang="en-US" sz="4000" dirty="0" err="1" smtClean="0"/>
              <a:t>deseos</a:t>
            </a:r>
            <a:r>
              <a:rPr lang="en-US" sz="400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en-US" sz="2800" dirty="0" smtClean="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en-US" sz="2800" dirty="0" smtClean="0">
              <a:solidFill>
                <a:srgbClr val="993300"/>
              </a:solidFill>
            </a:endParaRPr>
          </a:p>
        </p:txBody>
      </p:sp>
      <p:pic>
        <p:nvPicPr>
          <p:cNvPr id="14339" name="Picture 5" descr="pe0210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30146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231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Discutir o pensar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05000"/>
            <a:ext cx="7391400" cy="4648200"/>
          </a:xfrm>
        </p:spPr>
        <p:txBody>
          <a:bodyPr/>
          <a:lstStyle/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hacemos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encontrar</a:t>
            </a:r>
            <a:r>
              <a:rPr lang="en-US" dirty="0" smtClean="0"/>
              <a:t> a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líderes</a:t>
            </a:r>
            <a:r>
              <a:rPr lang="en-US" dirty="0" smtClean="0"/>
              <a:t>?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dirty="0" smtClean="0"/>
              <a:t>¿</a:t>
            </a:r>
            <a:r>
              <a:rPr lang="en-US" dirty="0" err="1" smtClean="0"/>
              <a:t>Cuáles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entrenamiento</a:t>
            </a:r>
            <a:r>
              <a:rPr lang="en-US" dirty="0" smtClean="0"/>
              <a:t> </a:t>
            </a:r>
            <a:r>
              <a:rPr lang="en-US" dirty="0" err="1" smtClean="0"/>
              <a:t>tenemos</a:t>
            </a:r>
            <a:r>
              <a:rPr lang="en-US" dirty="0" smtClean="0"/>
              <a:t> en </a:t>
            </a:r>
            <a:r>
              <a:rPr lang="en-US" dirty="0" err="1" smtClean="0"/>
              <a:t>nuestra</a:t>
            </a:r>
            <a:r>
              <a:rPr lang="en-US" dirty="0" smtClean="0"/>
              <a:t> </a:t>
            </a:r>
            <a:r>
              <a:rPr lang="en-US" dirty="0" err="1" smtClean="0"/>
              <a:t>iglesia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prepararlos</a:t>
            </a:r>
            <a:r>
              <a:rPr lang="en-US" dirty="0" smtClean="0"/>
              <a:t>?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dirty="0" smtClean="0"/>
              <a:t>¿</a:t>
            </a:r>
            <a:r>
              <a:rPr lang="en-US" dirty="0" err="1" smtClean="0"/>
              <a:t>Cuán</a:t>
            </a:r>
            <a:r>
              <a:rPr lang="en-US" dirty="0" smtClean="0"/>
              <a:t> a </a:t>
            </a:r>
            <a:r>
              <a:rPr lang="en-US" dirty="0" err="1" smtClean="0"/>
              <a:t>menudo</a:t>
            </a:r>
            <a:r>
              <a:rPr lang="en-US" dirty="0" smtClean="0"/>
              <a:t> </a:t>
            </a:r>
            <a:r>
              <a:rPr lang="en-US" dirty="0" err="1" smtClean="0"/>
              <a:t>oramos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pedir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Dios </a:t>
            </a:r>
            <a:r>
              <a:rPr lang="en-US" dirty="0" err="1" smtClean="0"/>
              <a:t>levante</a:t>
            </a:r>
            <a:r>
              <a:rPr lang="en-US" dirty="0" smtClean="0"/>
              <a:t> </a:t>
            </a:r>
            <a:r>
              <a:rPr lang="en-US" dirty="0" err="1" smtClean="0"/>
              <a:t>líderes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</a:t>
            </a:r>
            <a:r>
              <a:rPr lang="en-US" dirty="0" err="1" smtClean="0"/>
              <a:t>iglesia</a:t>
            </a:r>
            <a:r>
              <a:rPr lang="en-US" dirty="0" smtClean="0"/>
              <a:t>?  (Mateo 9:37-38)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dice 2 </a:t>
            </a:r>
            <a:r>
              <a:rPr lang="en-US" dirty="0" err="1" smtClean="0"/>
              <a:t>Timoteo</a:t>
            </a:r>
            <a:r>
              <a:rPr lang="en-US" dirty="0" smtClean="0"/>
              <a:t> 2 </a:t>
            </a:r>
            <a:r>
              <a:rPr lang="en-US" dirty="0" err="1" smtClean="0"/>
              <a:t>acerca</a:t>
            </a:r>
            <a:r>
              <a:rPr lang="en-US" dirty="0" smtClean="0"/>
              <a:t> del </a:t>
            </a:r>
            <a:r>
              <a:rPr lang="en-US" dirty="0" err="1" smtClean="0"/>
              <a:t>desarrollo</a:t>
            </a:r>
            <a:r>
              <a:rPr lang="en-US" dirty="0" smtClean="0"/>
              <a:t> de </a:t>
            </a:r>
            <a:r>
              <a:rPr lang="en-US" dirty="0" err="1" smtClean="0"/>
              <a:t>líderes</a:t>
            </a:r>
            <a:r>
              <a:rPr lang="en-US" dirty="0" smtClean="0"/>
              <a:t>?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 flipV="1">
            <a:off x="609600" y="2774950"/>
            <a:ext cx="1841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46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47" name="Rectangle 7"/>
          <p:cNvSpPr>
            <a:spLocks noChangeArrowheads="1"/>
          </p:cNvSpPr>
          <p:nvPr/>
        </p:nvSpPr>
        <p:spPr bwMode="auto">
          <a:xfrm>
            <a:off x="-1295400" y="1676400"/>
            <a:ext cx="38052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46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 rot="-5400000">
            <a:off x="-2057400" y="2438400"/>
            <a:ext cx="556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44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5029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838200"/>
            <a:ext cx="4953000" cy="2819400"/>
          </a:xfrm>
        </p:spPr>
        <p:txBody>
          <a:bodyPr/>
          <a:lstStyle/>
          <a:p>
            <a:pPr>
              <a:defRPr/>
            </a:pPr>
            <a:r>
              <a:rPr lang="en-US" altLang="en-US" sz="4600" i="0" dirty="0" smtClean="0"/>
              <a:t>La </a:t>
            </a:r>
            <a:r>
              <a:rPr lang="en-US" altLang="en-US" sz="4600" i="0" dirty="0" err="1" smtClean="0"/>
              <a:t>Potencial</a:t>
            </a:r>
            <a:r>
              <a:rPr lang="en-US" altLang="en-US" sz="4600" i="0" dirty="0" smtClean="0"/>
              <a:t> </a:t>
            </a:r>
            <a:r>
              <a:rPr lang="en-US" altLang="en-US" sz="4600" i="0" dirty="0" err="1" smtClean="0"/>
              <a:t>alrededor</a:t>
            </a:r>
            <a:r>
              <a:rPr lang="en-US" altLang="en-US" sz="4600" i="0" dirty="0" smtClean="0"/>
              <a:t> de </a:t>
            </a:r>
            <a:r>
              <a:rPr lang="en-US" altLang="en-US" sz="4600" i="0" dirty="0" err="1" smtClean="0"/>
              <a:t>Ud</a:t>
            </a:r>
            <a:r>
              <a:rPr lang="en-US" altLang="en-US" sz="4600" i="0" dirty="0" smtClean="0"/>
              <a:t>.</a:t>
            </a:r>
            <a:br>
              <a:rPr lang="en-US" altLang="en-US" sz="4600" i="0" dirty="0" smtClean="0"/>
            </a:br>
            <a:r>
              <a:rPr lang="en-US" altLang="en-US" sz="2600" dirty="0" smtClean="0"/>
              <a:t>2 Tim 2:20</a:t>
            </a:r>
            <a:r>
              <a:rPr lang="en-US" altLang="en-US" sz="2600" dirty="0" smtClean="0">
                <a:cs typeface="Arial" charset="0"/>
              </a:rPr>
              <a:t>–</a:t>
            </a:r>
            <a:r>
              <a:rPr lang="en-US" altLang="en-US" sz="2600" dirty="0" smtClean="0"/>
              <a:t>21 </a:t>
            </a:r>
            <a:br>
              <a:rPr lang="en-US" altLang="en-US" sz="2600" dirty="0" smtClean="0"/>
            </a:br>
            <a:r>
              <a:rPr lang="en-US" altLang="en-US" sz="2600" dirty="0" smtClean="0"/>
              <a:t>Rom 12:8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5181600" cy="2514600"/>
          </a:xfrm>
        </p:spPr>
        <p:txBody>
          <a:bodyPr/>
          <a:lstStyle/>
          <a:p>
            <a:pPr>
              <a:defRPr/>
            </a:pPr>
            <a:r>
              <a:rPr lang="en-US" altLang="en-US" sz="3600" dirty="0" smtClean="0"/>
              <a:t>“</a:t>
            </a:r>
            <a:r>
              <a:rPr lang="en-US" altLang="en-US" sz="3600" dirty="0" err="1" smtClean="0"/>
              <a:t>Agrega</a:t>
            </a:r>
            <a:r>
              <a:rPr lang="en-US" altLang="en-US" sz="3600" dirty="0" smtClean="0"/>
              <a:t> valor” a los a </a:t>
            </a:r>
            <a:r>
              <a:rPr lang="en-US" altLang="en-US" sz="3600" dirty="0" err="1" smtClean="0"/>
              <a:t>quienes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Ud</a:t>
            </a:r>
            <a:r>
              <a:rPr lang="en-US" altLang="en-US" sz="3600" dirty="0" smtClean="0"/>
              <a:t>. </a:t>
            </a:r>
            <a:r>
              <a:rPr lang="en-US" altLang="en-US" sz="3600" dirty="0" err="1" smtClean="0"/>
              <a:t>sirve</a:t>
            </a:r>
            <a:r>
              <a:rPr lang="en-US" altLang="en-US" sz="3600" dirty="0" smtClean="0"/>
              <a:t> </a:t>
            </a:r>
            <a:r>
              <a:rPr lang="en-US" altLang="en-US" sz="3600" dirty="0" smtClean="0"/>
              <a:t>=</a:t>
            </a:r>
            <a:r>
              <a:rPr lang="en-US" altLang="en-US" sz="3600" dirty="0" err="1" smtClean="0"/>
              <a:t>Mejorar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las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habilidades</a:t>
            </a:r>
            <a:r>
              <a:rPr lang="en-US" altLang="en-US" sz="3600" dirty="0" smtClean="0"/>
              <a:t> de </a:t>
            </a:r>
            <a:r>
              <a:rPr lang="en-US" altLang="en-US" sz="3600" dirty="0" err="1" smtClean="0"/>
              <a:t>líderes</a:t>
            </a:r>
            <a:r>
              <a:rPr lang="en-US" altLang="en-US" sz="3600" dirty="0" smtClean="0"/>
              <a:t> </a:t>
            </a:r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59919097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1371600" y="1219200"/>
            <a:ext cx="7086600" cy="51054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4800" dirty="0" smtClean="0"/>
              <a:t>“</a:t>
            </a:r>
            <a:r>
              <a:rPr lang="en-US" sz="4800" dirty="0" err="1" smtClean="0"/>
              <a:t>Cuando</a:t>
            </a:r>
            <a:r>
              <a:rPr lang="en-US" sz="4800" dirty="0" smtClean="0"/>
              <a:t> </a:t>
            </a:r>
            <a:r>
              <a:rPr lang="en-US" sz="4800" dirty="0" err="1" smtClean="0"/>
              <a:t>uno</a:t>
            </a:r>
            <a:r>
              <a:rPr lang="en-US" sz="4800" dirty="0" smtClean="0"/>
              <a:t> </a:t>
            </a:r>
            <a:r>
              <a:rPr lang="en-US" sz="4800" dirty="0" err="1" smtClean="0"/>
              <a:t>entiende</a:t>
            </a:r>
            <a:r>
              <a:rPr lang="en-US" sz="4800" dirty="0" smtClean="0"/>
              <a:t> </a:t>
            </a:r>
            <a:r>
              <a:rPr lang="en-US" sz="4800" dirty="0" err="1" smtClean="0"/>
              <a:t>que</a:t>
            </a:r>
            <a:r>
              <a:rPr lang="en-US" sz="4800" dirty="0" smtClean="0"/>
              <a:t> el </a:t>
            </a:r>
            <a:r>
              <a:rPr lang="en-US" sz="4800" dirty="0" err="1" smtClean="0"/>
              <a:t>liderazgo</a:t>
            </a:r>
            <a:r>
              <a:rPr lang="en-US" sz="4800" dirty="0" smtClean="0"/>
              <a:t> </a:t>
            </a:r>
            <a:r>
              <a:rPr lang="en-US" sz="4800" dirty="0" err="1" smtClean="0"/>
              <a:t>es</a:t>
            </a:r>
            <a:r>
              <a:rPr lang="en-US" sz="4800" dirty="0" smtClean="0"/>
              <a:t> “INFLUENCIA” en </a:t>
            </a:r>
            <a:r>
              <a:rPr lang="en-US" sz="4800" dirty="0" err="1" smtClean="0"/>
              <a:t>vez</a:t>
            </a:r>
            <a:r>
              <a:rPr lang="en-US" sz="4800" dirty="0" smtClean="0"/>
              <a:t> de “</a:t>
            </a:r>
            <a:r>
              <a:rPr lang="en-US" sz="4800" dirty="0" err="1" smtClean="0"/>
              <a:t>posición</a:t>
            </a:r>
            <a:r>
              <a:rPr lang="en-US" sz="4800" dirty="0" smtClean="0"/>
              <a:t>” </a:t>
            </a:r>
            <a:r>
              <a:rPr lang="en-US" sz="4800" dirty="0" err="1" smtClean="0"/>
              <a:t>todo</a:t>
            </a:r>
            <a:r>
              <a:rPr lang="en-US" sz="4800" dirty="0" smtClean="0"/>
              <a:t> cambia.</a:t>
            </a:r>
          </a:p>
        </p:txBody>
      </p:sp>
      <p:sp>
        <p:nvSpPr>
          <p:cNvPr id="320515" name="Rectangle 1027"/>
          <p:cNvSpPr>
            <a:spLocks noChangeArrowheads="1"/>
          </p:cNvSpPr>
          <p:nvPr/>
        </p:nvSpPr>
        <p:spPr bwMode="auto">
          <a:xfrm>
            <a:off x="400050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Text Box 1029"/>
          <p:cNvSpPr txBox="1">
            <a:spLocks noChangeArrowheads="1"/>
          </p:cNvSpPr>
          <p:nvPr/>
        </p:nvSpPr>
        <p:spPr bwMode="auto">
          <a:xfrm>
            <a:off x="5803900" y="609600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66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rgbClr val="FFFF66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rgbClr val="FFFF66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rgbClr val="FFFF66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rgbClr val="FFFF66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66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0" dirty="0">
                <a:solidFill>
                  <a:srgbClr val="FFFF00"/>
                </a:solidFill>
                <a:latin typeface="Arial Black" pitchFamily="34" charset="0"/>
              </a:rPr>
              <a:t>John Maxwell</a:t>
            </a:r>
          </a:p>
        </p:txBody>
      </p:sp>
      <p:sp>
        <p:nvSpPr>
          <p:cNvPr id="320520" name="Rectangle 1032"/>
          <p:cNvSpPr>
            <a:spLocks noChangeArrowheads="1"/>
          </p:cNvSpPr>
          <p:nvPr/>
        </p:nvSpPr>
        <p:spPr bwMode="auto">
          <a:xfrm rot="-5400000">
            <a:off x="-2019300" y="2400300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Entrevista</a:t>
            </a:r>
          </a:p>
        </p:txBody>
      </p:sp>
    </p:spTree>
    <p:extLst>
      <p:ext uri="{BB962C8B-B14F-4D97-AF65-F5344CB8AC3E}">
        <p14:creationId xmlns:p14="http://schemas.microsoft.com/office/powerpoint/2010/main" val="6068193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Identificando lideres potenciales: Sus “marcas”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876800"/>
          </a:xfrm>
        </p:spPr>
        <p:txBody>
          <a:bodyPr/>
          <a:lstStyle/>
          <a:p>
            <a:pPr>
              <a:defRPr/>
            </a:pPr>
            <a:r>
              <a:rPr lang="es-ES_tradnl" sz="4400" dirty="0" smtClean="0"/>
              <a:t>No todos son </a:t>
            </a:r>
            <a:r>
              <a:rPr lang="es-ES_tradnl" sz="4400" dirty="0" smtClean="0">
                <a:solidFill>
                  <a:srgbClr val="FFFF00"/>
                </a:solidFill>
              </a:rPr>
              <a:t>CAPACES</a:t>
            </a:r>
            <a:r>
              <a:rPr lang="es-ES_tradnl" sz="4400" dirty="0" smtClean="0"/>
              <a:t> de ser lideres si Dios nos los ha llamado ni dotado para eso.</a:t>
            </a:r>
          </a:p>
          <a:p>
            <a:pPr>
              <a:defRPr/>
            </a:pPr>
            <a:r>
              <a:rPr lang="es-ES_tradnl" sz="4400" dirty="0" smtClean="0"/>
              <a:t>Observa su </a:t>
            </a:r>
            <a:r>
              <a:rPr lang="es-ES_tradnl" sz="4400" dirty="0" smtClean="0">
                <a:solidFill>
                  <a:srgbClr val="FFFF00"/>
                </a:solidFill>
              </a:rPr>
              <a:t>CARÁCTER</a:t>
            </a:r>
            <a:r>
              <a:rPr lang="es-ES_tradnl" sz="4400" dirty="0" smtClean="0"/>
              <a:t> y su </a:t>
            </a:r>
            <a:r>
              <a:rPr lang="es-ES_tradnl" sz="4400" dirty="0" smtClean="0">
                <a:solidFill>
                  <a:srgbClr val="FFFF00"/>
                </a:solidFill>
              </a:rPr>
              <a:t>POTENCIAL</a:t>
            </a:r>
            <a:r>
              <a:rPr lang="es-ES_tradnl" sz="4400" dirty="0" smtClean="0"/>
              <a:t> en varios hechos</a:t>
            </a:r>
            <a:r>
              <a:rPr lang="es-ES_tradnl" sz="4400" dirty="0" smtClean="0"/>
              <a:t>:</a:t>
            </a:r>
            <a:endParaRPr lang="es-ES_tradnl" sz="4400" dirty="0" smtClean="0"/>
          </a:p>
        </p:txBody>
      </p:sp>
    </p:spTree>
    <p:extLst>
      <p:ext uri="{BB962C8B-B14F-4D97-AF65-F5344CB8AC3E}">
        <p14:creationId xmlns:p14="http://schemas.microsoft.com/office/powerpoint/2010/main" val="22257622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Hallar</a:t>
            </a:r>
            <a:r>
              <a:rPr lang="en-US" dirty="0" smtClean="0"/>
              <a:t> a </a:t>
            </a:r>
            <a:r>
              <a:rPr lang="en-US" dirty="0" err="1" smtClean="0"/>
              <a:t>líderes</a:t>
            </a:r>
            <a:r>
              <a:rPr lang="en-US" dirty="0" smtClean="0"/>
              <a:t>: OBSERVA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696200" cy="4114800"/>
          </a:xfrm>
        </p:spPr>
        <p:txBody>
          <a:bodyPr/>
          <a:lstStyle/>
          <a:p>
            <a:pPr marL="742950" lvl="0" indent="-742950">
              <a:buClr>
                <a:srgbClr val="00CC99"/>
              </a:buClr>
              <a:buAutoNum type="arabicPeriod"/>
              <a:defRPr/>
            </a:pPr>
            <a:r>
              <a:rPr lang="es-ES_tradnl" sz="4000" dirty="0" smtClean="0">
                <a:solidFill>
                  <a:srgbClr val="FFFFFF"/>
                </a:solidFill>
              </a:rPr>
              <a:t>Su </a:t>
            </a:r>
            <a:r>
              <a:rPr lang="es-ES_tradnl" sz="4000" dirty="0">
                <a:solidFill>
                  <a:srgbClr val="FFFFFF"/>
                </a:solidFill>
              </a:rPr>
              <a:t>liderazgo en el </a:t>
            </a:r>
            <a:r>
              <a:rPr lang="es-ES_tradnl" sz="4000" dirty="0" smtClean="0">
                <a:solidFill>
                  <a:srgbClr val="FFFF00"/>
                </a:solidFill>
              </a:rPr>
              <a:t>PASADO</a:t>
            </a:r>
          </a:p>
          <a:p>
            <a:pPr marL="742950" lvl="0" indent="-742950">
              <a:buClr>
                <a:srgbClr val="00CC99"/>
              </a:buClr>
              <a:buAutoNum type="arabicPeriod"/>
              <a:defRPr/>
            </a:pPr>
            <a:endParaRPr lang="es-ES_tradnl" sz="4000" dirty="0">
              <a:solidFill>
                <a:srgbClr val="FFFF00"/>
              </a:solidFill>
            </a:endParaRPr>
          </a:p>
          <a:p>
            <a:pPr marL="514350" lvl="0" indent="-514350">
              <a:buClr>
                <a:srgbClr val="00CC99"/>
              </a:buClr>
              <a:buFont typeface="Wingdings" pitchFamily="2" charset="2"/>
              <a:buAutoNum type="arabicPeriod" startAt="2"/>
              <a:defRPr/>
            </a:pPr>
            <a:r>
              <a:rPr lang="es-ES_tradnl" sz="4000" dirty="0">
                <a:solidFill>
                  <a:srgbClr val="FFFFFF"/>
                </a:solidFill>
              </a:rPr>
              <a:t>Su capacidad de “coger” una </a:t>
            </a:r>
            <a:r>
              <a:rPr lang="es-ES_tradnl" sz="4000" dirty="0">
                <a:solidFill>
                  <a:srgbClr val="FFFF00"/>
                </a:solidFill>
              </a:rPr>
              <a:t>VISIÓN</a:t>
            </a:r>
            <a:r>
              <a:rPr lang="es-ES_tradnl" sz="4000" dirty="0">
                <a:solidFill>
                  <a:srgbClr val="FFFFFF"/>
                </a:solidFill>
              </a:rPr>
              <a:t> y de “crearla” </a:t>
            </a:r>
          </a:p>
          <a:p>
            <a:pPr marL="914400" lvl="1" indent="-514350">
              <a:buClr>
                <a:srgbClr val="00CC99"/>
              </a:buClr>
              <a:defRPr/>
            </a:pPr>
            <a:r>
              <a:rPr lang="es-ES_tradnl" sz="2800" i="1" dirty="0" smtClean="0">
                <a:solidFill>
                  <a:srgbClr val="FFFF00"/>
                </a:solidFill>
              </a:rPr>
              <a:t>buscar </a:t>
            </a:r>
            <a:r>
              <a:rPr lang="es-ES_tradnl" sz="2800" i="1" dirty="0">
                <a:solidFill>
                  <a:srgbClr val="FFFF00"/>
                </a:solidFill>
              </a:rPr>
              <a:t>la voluntad de Dios y </a:t>
            </a:r>
            <a:r>
              <a:rPr lang="es-ES_tradnl" sz="2800" i="1" dirty="0" smtClean="0">
                <a:solidFill>
                  <a:srgbClr val="FFFF00"/>
                </a:solidFill>
              </a:rPr>
              <a:t>hacerla</a:t>
            </a:r>
            <a:endParaRPr lang="es-ES_tradnl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73693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7391400" cy="5257800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eriod" startAt="3"/>
              <a:defRPr/>
            </a:pPr>
            <a:r>
              <a:rPr lang="es-ES_tradnl" sz="4000" dirty="0" smtClean="0"/>
              <a:t>Tienen un espíritu de </a:t>
            </a:r>
            <a:r>
              <a:rPr lang="es-ES_tradnl" sz="4000" dirty="0" smtClean="0">
                <a:solidFill>
                  <a:srgbClr val="FFC000"/>
                </a:solidFill>
              </a:rPr>
              <a:t>descontento</a:t>
            </a:r>
            <a:r>
              <a:rPr lang="es-ES_tradnl" sz="4000" dirty="0" smtClean="0"/>
              <a:t> </a:t>
            </a:r>
            <a:r>
              <a:rPr lang="es-ES_tradnl" sz="4000" dirty="0" smtClean="0">
                <a:solidFill>
                  <a:srgbClr val="FFC000"/>
                </a:solidFill>
              </a:rPr>
              <a:t>bueno</a:t>
            </a:r>
            <a:r>
              <a:rPr lang="es-ES_tradnl" sz="4000" dirty="0" smtClean="0"/>
              <a:t> que siempre busca mejores maneras de hacer la obra</a:t>
            </a:r>
            <a:r>
              <a:rPr lang="es-ES_tradnl" sz="4000" dirty="0" smtClean="0"/>
              <a:t>.</a:t>
            </a:r>
          </a:p>
          <a:p>
            <a:pPr marL="514350" indent="-514350">
              <a:buFont typeface="Wingdings" pitchFamily="2" charset="2"/>
              <a:buAutoNum type="arabicPeriod" startAt="3"/>
              <a:defRPr/>
            </a:pPr>
            <a:endParaRPr lang="es-ES_tradnl" sz="4000" dirty="0" smtClean="0"/>
          </a:p>
          <a:p>
            <a:pPr marL="514350" indent="-514350">
              <a:buFont typeface="Wingdings" pitchFamily="2" charset="2"/>
              <a:buAutoNum type="arabicPeriod" startAt="3"/>
              <a:defRPr/>
            </a:pPr>
            <a:r>
              <a:rPr lang="es-ES_tradnl" sz="4000" dirty="0" smtClean="0"/>
              <a:t>Toma </a:t>
            </a:r>
            <a:r>
              <a:rPr lang="es-ES_tradnl" sz="4000" dirty="0" smtClean="0">
                <a:solidFill>
                  <a:srgbClr val="FFFF00"/>
                </a:solidFill>
              </a:rPr>
              <a:t>RESPONSABILIDAD</a:t>
            </a:r>
            <a:r>
              <a:rPr lang="es-ES_tradnl" sz="4000" dirty="0" smtClean="0"/>
              <a:t> si el jefe lo permite</a:t>
            </a:r>
            <a:r>
              <a:rPr lang="es-ES_tradnl" sz="4000" dirty="0" smtClean="0"/>
              <a:t>.</a:t>
            </a:r>
            <a:endParaRPr lang="es-ES_tradnl" sz="4000" dirty="0" smtClean="0"/>
          </a:p>
        </p:txBody>
      </p:sp>
    </p:spTree>
    <p:extLst>
      <p:ext uri="{BB962C8B-B14F-4D97-AF65-F5344CB8AC3E}">
        <p14:creationId xmlns:p14="http://schemas.microsoft.com/office/powerpoint/2010/main" val="258561135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6781800" cy="5029200"/>
          </a:xfrm>
        </p:spPr>
        <p:txBody>
          <a:bodyPr/>
          <a:lstStyle/>
          <a:p>
            <a:pPr marL="514350" lvl="0" indent="-514350">
              <a:buClr>
                <a:srgbClr val="00CC99"/>
              </a:buClr>
              <a:buFont typeface="Wingdings" pitchFamily="2" charset="2"/>
              <a:buAutoNum type="arabicPeriod" startAt="3"/>
              <a:defRPr/>
            </a:pPr>
            <a:r>
              <a:rPr lang="es-ES_tradnl" sz="4000" dirty="0">
                <a:solidFill>
                  <a:srgbClr val="FFFFFF"/>
                </a:solidFill>
              </a:rPr>
              <a:t>Demuestra </a:t>
            </a:r>
            <a:r>
              <a:rPr lang="es-ES_tradnl" sz="4000" dirty="0">
                <a:solidFill>
                  <a:srgbClr val="FFFF00"/>
                </a:solidFill>
              </a:rPr>
              <a:t>PERSISTENCIA</a:t>
            </a:r>
            <a:r>
              <a:rPr lang="es-ES_tradnl" sz="4000" dirty="0">
                <a:solidFill>
                  <a:srgbClr val="FFFFFF"/>
                </a:solidFill>
              </a:rPr>
              <a:t> para </a:t>
            </a:r>
            <a:r>
              <a:rPr lang="es-ES_tradnl" sz="4000" dirty="0">
                <a:solidFill>
                  <a:srgbClr val="FFFF00"/>
                </a:solidFill>
              </a:rPr>
              <a:t>ACABAR</a:t>
            </a:r>
            <a:r>
              <a:rPr lang="es-ES_tradnl" sz="4000" dirty="0">
                <a:solidFill>
                  <a:srgbClr val="FFFFFF"/>
                </a:solidFill>
              </a:rPr>
              <a:t> tareas.</a:t>
            </a:r>
          </a:p>
          <a:p>
            <a:pPr marL="514350" lvl="0" indent="-514350">
              <a:buClr>
                <a:srgbClr val="00CC99"/>
              </a:buClr>
              <a:buFont typeface="Wingdings" pitchFamily="2" charset="2"/>
              <a:buAutoNum type="arabicPeriod" startAt="3"/>
              <a:defRPr/>
            </a:pPr>
            <a:r>
              <a:rPr lang="es-ES_tradnl" sz="4000" dirty="0">
                <a:solidFill>
                  <a:srgbClr val="FFFF00"/>
                </a:solidFill>
              </a:rPr>
              <a:t>NO SE DESANIMA </a:t>
            </a:r>
            <a:r>
              <a:rPr lang="es-ES_tradnl" sz="4000" dirty="0">
                <a:solidFill>
                  <a:srgbClr val="FFFFFF"/>
                </a:solidFill>
              </a:rPr>
              <a:t>fácilmente.</a:t>
            </a:r>
          </a:p>
          <a:p>
            <a:pPr marL="514350" lvl="0" indent="-514350">
              <a:buClr>
                <a:srgbClr val="00CC99"/>
              </a:buClr>
              <a:buFont typeface="Wingdings" pitchFamily="2" charset="2"/>
              <a:buAutoNum type="arabicPeriod" startAt="3"/>
              <a:defRPr/>
            </a:pPr>
            <a:r>
              <a:rPr lang="es-ES_tradnl" sz="4000" dirty="0">
                <a:solidFill>
                  <a:srgbClr val="FFFFFF"/>
                </a:solidFill>
              </a:rPr>
              <a:t>Gana el </a:t>
            </a:r>
            <a:r>
              <a:rPr lang="es-ES_tradnl" sz="4000" dirty="0">
                <a:solidFill>
                  <a:srgbClr val="FFFF00"/>
                </a:solidFill>
              </a:rPr>
              <a:t>RESPETO</a:t>
            </a:r>
            <a:r>
              <a:rPr lang="es-ES_tradnl" sz="4000" dirty="0">
                <a:solidFill>
                  <a:srgbClr val="FFFFFF"/>
                </a:solidFill>
              </a:rPr>
              <a:t> de otros  - y especialmente de su </a:t>
            </a:r>
            <a:r>
              <a:rPr lang="es-ES_tradnl" sz="4000" dirty="0">
                <a:solidFill>
                  <a:srgbClr val="FFFF00"/>
                </a:solidFill>
              </a:rPr>
              <a:t>FAMILIA</a:t>
            </a:r>
            <a:r>
              <a:rPr lang="es-ES_tradnl" sz="40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407425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PREGUNTAS PARA HACER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086600" cy="4572000"/>
          </a:xfrm>
        </p:spPr>
        <p:txBody>
          <a:bodyPr/>
          <a:lstStyle/>
          <a:p>
            <a:pPr>
              <a:defRPr/>
            </a:pPr>
            <a:r>
              <a:rPr lang="es-ES_tradnl" sz="3200" dirty="0" smtClean="0"/>
              <a:t>Esa persona ¿Qué está dispuesto a hacer para que otros le </a:t>
            </a:r>
            <a:r>
              <a:rPr lang="es-ES_tradnl" sz="3200" dirty="0" smtClean="0">
                <a:solidFill>
                  <a:srgbClr val="FFFF00"/>
                </a:solidFill>
              </a:rPr>
              <a:t>APRECIEN</a:t>
            </a:r>
            <a:r>
              <a:rPr lang="es-ES_tradnl" sz="3200" dirty="0" smtClean="0"/>
              <a:t>?</a:t>
            </a:r>
          </a:p>
          <a:p>
            <a:pPr>
              <a:defRPr/>
            </a:pPr>
            <a:r>
              <a:rPr lang="es-ES_tradnl" sz="3200" dirty="0" smtClean="0"/>
              <a:t>¿Tiene esa persona alguna </a:t>
            </a:r>
            <a:r>
              <a:rPr lang="es-ES_tradnl" sz="3200" dirty="0" smtClean="0">
                <a:solidFill>
                  <a:srgbClr val="FFFF00"/>
                </a:solidFill>
              </a:rPr>
              <a:t>DEBILIDAD DESTRUCTIVA</a:t>
            </a:r>
            <a:r>
              <a:rPr lang="es-ES_tradnl" sz="3200" dirty="0" smtClean="0"/>
              <a:t>?</a:t>
            </a:r>
          </a:p>
          <a:p>
            <a:pPr>
              <a:defRPr/>
            </a:pPr>
            <a:r>
              <a:rPr lang="es-ES_tradnl" sz="3200" dirty="0" smtClean="0"/>
              <a:t>¿Dios ha llamado a </a:t>
            </a:r>
            <a:r>
              <a:rPr lang="es-ES_tradnl" sz="3200" dirty="0" smtClean="0">
                <a:solidFill>
                  <a:srgbClr val="FFC000"/>
                </a:solidFill>
              </a:rPr>
              <a:t>ESA</a:t>
            </a:r>
            <a:r>
              <a:rPr lang="es-ES_tradnl" sz="3200" dirty="0" smtClean="0"/>
              <a:t> persona a servir en </a:t>
            </a:r>
            <a:r>
              <a:rPr lang="es-ES_tradnl" sz="3200" dirty="0" smtClean="0">
                <a:solidFill>
                  <a:srgbClr val="FFC000"/>
                </a:solidFill>
              </a:rPr>
              <a:t>nuestra</a:t>
            </a:r>
            <a:r>
              <a:rPr lang="es-ES_tradnl" sz="3200" dirty="0" smtClean="0"/>
              <a:t> iglesia?  Podemos proveerle un </a:t>
            </a:r>
            <a:r>
              <a:rPr lang="es-ES_tradnl" sz="3200" dirty="0" smtClean="0">
                <a:solidFill>
                  <a:srgbClr val="FFFF00"/>
                </a:solidFill>
              </a:rPr>
              <a:t>AMBIENTE</a:t>
            </a:r>
            <a:r>
              <a:rPr lang="es-ES_tradnl" sz="3200" dirty="0" smtClean="0"/>
              <a:t> de </a:t>
            </a:r>
            <a:r>
              <a:rPr lang="es-ES_tradnl" sz="3200" dirty="0" smtClean="0">
                <a:solidFill>
                  <a:srgbClr val="FFC000"/>
                </a:solidFill>
              </a:rPr>
              <a:t>ánimo</a:t>
            </a:r>
            <a:r>
              <a:rPr lang="es-ES_tradnl" sz="3200" dirty="0" smtClean="0"/>
              <a:t> y </a:t>
            </a:r>
            <a:r>
              <a:rPr lang="es-ES_tradnl" sz="3200" dirty="0" smtClean="0">
                <a:solidFill>
                  <a:srgbClr val="FFC000"/>
                </a:solidFill>
              </a:rPr>
              <a:t>apoyo</a:t>
            </a:r>
            <a:r>
              <a:rPr lang="es-ES_tradnl" sz="3200" dirty="0" smtClean="0"/>
              <a:t>?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26718133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tan </a:t>
            </a:r>
            <a:r>
              <a:rPr lang="en-US" dirty="0" err="1" smtClean="0"/>
              <a:t>difícil</a:t>
            </a:r>
            <a:r>
              <a:rPr lang="en-US" dirty="0" smtClean="0"/>
              <a:t> </a:t>
            </a:r>
            <a:r>
              <a:rPr lang="en-US" dirty="0" err="1" smtClean="0"/>
              <a:t>desarrollar</a:t>
            </a:r>
            <a:r>
              <a:rPr lang="en-US" dirty="0" smtClean="0"/>
              <a:t> “</a:t>
            </a:r>
            <a:r>
              <a:rPr lang="en-US" dirty="0" err="1" smtClean="0"/>
              <a:t>líderes</a:t>
            </a:r>
            <a:r>
              <a:rPr lang="en-US" dirty="0" smtClean="0"/>
              <a:t>” </a:t>
            </a:r>
            <a:r>
              <a:rPr lang="en-US" sz="1200" dirty="0" smtClean="0"/>
              <a:t> </a:t>
            </a:r>
            <a:endParaRPr lang="en-US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057400"/>
            <a:ext cx="67818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Los </a:t>
            </a:r>
            <a:r>
              <a:rPr lang="en-US" dirty="0" err="1" smtClean="0"/>
              <a:t>líderes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demasiado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COMPROMETIDOS</a:t>
            </a:r>
            <a:r>
              <a:rPr lang="en-US" dirty="0" smtClean="0"/>
              <a:t> en </a:t>
            </a:r>
            <a:r>
              <a:rPr lang="en-US" dirty="0" err="1" smtClean="0"/>
              <a:t>otras</a:t>
            </a:r>
            <a:r>
              <a:rPr lang="en-US" dirty="0" smtClean="0"/>
              <a:t> areas. </a:t>
            </a:r>
          </a:p>
          <a:p>
            <a:pPr>
              <a:defRPr/>
            </a:pP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líderes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voluntades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firmes</a:t>
            </a:r>
            <a:r>
              <a:rPr lang="en-US" dirty="0" smtClean="0"/>
              <a:t> y </a:t>
            </a:r>
            <a:r>
              <a:rPr lang="en-US" dirty="0" err="1" smtClean="0"/>
              <a:t>quieren</a:t>
            </a:r>
            <a:r>
              <a:rPr lang="en-US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smtClean="0">
                <a:solidFill>
                  <a:srgbClr val="FFFF00"/>
                </a:solidFill>
              </a:rPr>
              <a:t>INTERESEN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… </a:t>
            </a:r>
          </a:p>
          <a:p>
            <a:pPr>
              <a:defRPr/>
            </a:pPr>
            <a:r>
              <a:rPr lang="en-US" dirty="0" smtClean="0"/>
              <a:t>y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veces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oportunidades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presentan</a:t>
            </a:r>
            <a:r>
              <a:rPr lang="en-US" dirty="0" smtClean="0"/>
              <a:t> les </a:t>
            </a:r>
            <a:r>
              <a:rPr lang="en-US" dirty="0" err="1" smtClean="0"/>
              <a:t>parecen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emocionantes</a:t>
            </a:r>
            <a:r>
              <a:rPr lang="en-US" dirty="0" smtClean="0"/>
              <a:t> y </a:t>
            </a:r>
            <a:r>
              <a:rPr lang="en-US" dirty="0" err="1" smtClean="0"/>
              <a:t>valorosos</a:t>
            </a:r>
            <a:r>
              <a:rPr lang="en-US" dirty="0" smtClean="0"/>
              <a:t>.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 rot="-5400000">
            <a:off x="-1981200" y="2209800"/>
            <a:ext cx="556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Intrevsta</a:t>
            </a:r>
            <a:endParaRPr lang="en-US" sz="44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 rot="-5400000">
            <a:off x="-762000" y="3886200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_tradnl" sz="46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92078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theme/theme1.xml><?xml version="1.0" encoding="utf-8"?>
<a:theme xmlns:a="http://schemas.openxmlformats.org/drawingml/2006/main" name="building_leaders">
  <a:themeElements>
    <a:clrScheme name="building_leader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ilding_lead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building_leade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ilding_leade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ilding_leade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ilding_leade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ilding_leade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ilding_leade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ilding_leade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1056</Words>
  <Application>Microsoft Office PowerPoint</Application>
  <PresentationFormat>On-screen Show (4:3)</PresentationFormat>
  <Paragraphs>77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building_leaders</vt:lpstr>
      <vt:lpstr>PowerPoint Presentation</vt:lpstr>
      <vt:lpstr>La Potencial alrededor de Ud. 2 Tim 2:20–21  Rom 12:8</vt:lpstr>
      <vt:lpstr>PowerPoint Presentation</vt:lpstr>
      <vt:lpstr>Identificando lideres potenciales: Sus “marcas”</vt:lpstr>
      <vt:lpstr>Hallar a líderes: OBSERVA</vt:lpstr>
      <vt:lpstr>PowerPoint Presentation</vt:lpstr>
      <vt:lpstr>PowerPoint Presentation</vt:lpstr>
      <vt:lpstr>PREGUNTAS PARA HACER</vt:lpstr>
      <vt:lpstr>Por qué es tan difícil desarrollar “líderes”  </vt:lpstr>
      <vt:lpstr>Para desarrollar a alguien que no tenga muchos talentos de liderazgo natural “agregarle valor”</vt:lpstr>
      <vt:lpstr>Agregar valor = Ayudar al discipulo a ser mas “valeroso” como obrero</vt:lpstr>
      <vt:lpstr>Como “agregar valor” o mejorar las habilidades de posibles líderes</vt:lpstr>
      <vt:lpstr>PowerPoint Presentation</vt:lpstr>
      <vt:lpstr>Discutir o pensar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Iglesia Biblica Bautista Ant</dc:creator>
  <cp:lastModifiedBy>Iglesia Biblica Bautista Ant</cp:lastModifiedBy>
  <cp:revision>1</cp:revision>
  <dcterms:created xsi:type="dcterms:W3CDTF">2011-02-23T21:01:45Z</dcterms:created>
  <dcterms:modified xsi:type="dcterms:W3CDTF">2011-02-23T21:07:28Z</dcterms:modified>
</cp:coreProperties>
</file>