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84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6FA94-C90A-4F8F-8E71-DC72915A742D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74E03-CE0B-416A-A16D-38EF8F15E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78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74E03-CE0B-416A-A16D-38EF8F15E6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415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74E03-CE0B-416A-A16D-38EF8F15E6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516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74E03-CE0B-416A-A16D-38EF8F15E6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013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74E03-CE0B-416A-A16D-38EF8F15E6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34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74E03-CE0B-416A-A16D-38EF8F15E6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889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74E03-CE0B-416A-A16D-38EF8F15E6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23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74E03-CE0B-416A-A16D-38EF8F15E6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07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74E03-CE0B-416A-A16D-38EF8F15E6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68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74E03-CE0B-416A-A16D-38EF8F15E6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97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74E03-CE0B-416A-A16D-38EF8F15E6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57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74E03-CE0B-416A-A16D-38EF8F15E6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80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74E03-CE0B-416A-A16D-38EF8F15E6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72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s-ES" noProof="0" smtClean="0"/>
              <a:t>Click to edit Master title style</a:t>
            </a:r>
          </a:p>
        </p:txBody>
      </p:sp>
      <p:sp>
        <p:nvSpPr>
          <p:cNvPr id="821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s-ES" noProof="0" smtClean="0"/>
              <a:t>Click to edit Master subtitle style</a:t>
            </a:r>
          </a:p>
        </p:txBody>
      </p:sp>
      <p:sp>
        <p:nvSpPr>
          <p:cNvPr id="8215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216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21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0830151-7B9E-44D7-AF66-76324225DF4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B747D-CA33-40C6-B0AD-A8B5A330A6EF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80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DB35A-5CD9-42F1-A49E-9434D2B1D02F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440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944E8-FFCE-4823-98D9-0091EAD9C62C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589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CBD8D-F1B8-4D10-A896-86652D8F43F8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1535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F189A-7F94-44FE-8C94-6C36227284E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7849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CF8E-A765-476C-83D3-F261E413FAF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0522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18EA3-B61C-4D2A-8D5F-6BD5120952E8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9209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08C42-8F6C-4BE2-941B-CEAAB9ADC68C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640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DD217-F8DE-4D99-9772-CB57E3EB1F9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102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C382F-8703-4A29-B601-3694CADB7EF7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077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title style</a:t>
            </a:r>
          </a:p>
        </p:txBody>
      </p:sp>
      <p:sp>
        <p:nvSpPr>
          <p:cNvPr id="719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719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3E9F14AD-877C-4BCA-942A-E40FAFBF4894}" type="slidenum">
              <a:rPr lang="es-ES"/>
              <a:pPr/>
              <a:t>‹#›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Entendiendo </a:t>
            </a:r>
            <a:br>
              <a:rPr lang="es-ES"/>
            </a:br>
            <a:r>
              <a:rPr lang="es-ES"/>
              <a:t>Parábolas y Alegorías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Hermenéuticas </a:t>
            </a:r>
            <a:r>
              <a:rPr lang="es-ES" dirty="0" smtClean="0"/>
              <a:t>#8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Principios para interpretación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s-ES" sz="2800">
                <a:latin typeface="Arial Black" pitchFamily="34" charset="0"/>
              </a:rPr>
              <a:t>1 - Entender el sentido </a:t>
            </a:r>
            <a:r>
              <a:rPr lang="es-ES" sz="2800" u="sng">
                <a:latin typeface="Arial Black" pitchFamily="34" charset="0"/>
              </a:rPr>
              <a:t>natural</a:t>
            </a:r>
          </a:p>
          <a:p>
            <a:pPr marL="609600" indent="-609600">
              <a:buFont typeface="Wingdings" pitchFamily="2" charset="2"/>
              <a:buNone/>
            </a:pPr>
            <a:r>
              <a:rPr lang="es-ES" sz="2800">
                <a:latin typeface="Arial Black" pitchFamily="34" charset="0"/>
              </a:rPr>
              <a:t>	* Estudiar semillas, casas, viñas, etc.</a:t>
            </a:r>
          </a:p>
          <a:p>
            <a:pPr marL="609600" indent="-609600">
              <a:buFont typeface="Wingdings" pitchFamily="2" charset="2"/>
              <a:buNone/>
            </a:pPr>
            <a:endParaRPr lang="es-ES" sz="2800">
              <a:latin typeface="Arial Black" pitchFamily="34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s-ES" sz="2800">
                <a:latin typeface="Arial Black" pitchFamily="34" charset="0"/>
              </a:rPr>
              <a:t>2 – Determinar lo que promovió la parábola:</a:t>
            </a:r>
          </a:p>
          <a:p>
            <a:pPr marL="990600" lvl="1" indent="-533400">
              <a:buFont typeface="Wingdings" pitchFamily="2" charset="2"/>
              <a:buNone/>
            </a:pPr>
            <a:r>
              <a:rPr lang="es-ES" sz="2400">
                <a:latin typeface="Arial Black" pitchFamily="34" charset="0"/>
              </a:rPr>
              <a:t>*Una </a:t>
            </a:r>
            <a:r>
              <a:rPr lang="es-ES" sz="2400" u="sng">
                <a:latin typeface="Arial Black" pitchFamily="34" charset="0"/>
              </a:rPr>
              <a:t>pregunta</a:t>
            </a:r>
            <a:r>
              <a:rPr lang="es-ES" sz="2400">
                <a:latin typeface="Arial Black" pitchFamily="34" charset="0"/>
              </a:rPr>
              <a:t> (Mat. 9:14; 18:21; etc.)</a:t>
            </a:r>
          </a:p>
          <a:p>
            <a:pPr marL="990600" lvl="1" indent="-533400">
              <a:buFont typeface="Wingdings" pitchFamily="2" charset="2"/>
              <a:buNone/>
            </a:pPr>
            <a:r>
              <a:rPr lang="es-ES" sz="2400">
                <a:latin typeface="Arial Black" pitchFamily="34" charset="0"/>
              </a:rPr>
              <a:t>*Una respuesta a </a:t>
            </a:r>
            <a:r>
              <a:rPr lang="es-ES" sz="2400" u="sng">
                <a:latin typeface="Arial Black" pitchFamily="34" charset="0"/>
              </a:rPr>
              <a:t>quejas</a:t>
            </a:r>
            <a:r>
              <a:rPr lang="es-ES" sz="2400">
                <a:latin typeface="Arial Black" pitchFamily="34" charset="0"/>
              </a:rPr>
              <a:t> (Luc. 15:2)</a:t>
            </a:r>
          </a:p>
          <a:p>
            <a:pPr marL="990600" lvl="1" indent="-533400">
              <a:buFont typeface="Wingdings" pitchFamily="2" charset="2"/>
              <a:buNone/>
            </a:pPr>
            <a:r>
              <a:rPr lang="es-ES" sz="2400">
                <a:latin typeface="Arial Black" pitchFamily="34" charset="0"/>
              </a:rPr>
              <a:t>*Una necesidad de enseñanza  (Luc. 18:1)</a:t>
            </a:r>
          </a:p>
          <a:p>
            <a:pPr marL="990600" lvl="1" indent="-533400">
              <a:buFont typeface="Wingdings" pitchFamily="2" charset="2"/>
              <a:buNone/>
            </a:pPr>
            <a:r>
              <a:rPr lang="es-ES" sz="2400">
                <a:latin typeface="Arial Black" pitchFamily="34" charset="0"/>
              </a:rPr>
              <a:t>*Un reproche a Israel por su </a:t>
            </a:r>
            <a:r>
              <a:rPr lang="es-ES" sz="2400" u="sng">
                <a:latin typeface="Arial Black" pitchFamily="34" charset="0"/>
              </a:rPr>
              <a:t>rechazo</a:t>
            </a:r>
            <a:r>
              <a:rPr lang="es-ES" sz="2400">
                <a:latin typeface="Arial Black" pitchFamily="34" charset="0"/>
              </a:rPr>
              <a:t> del Rey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ES" sz="2400">
                <a:latin typeface="Arial Black" pitchFamily="34" charset="0"/>
              </a:rPr>
              <a:t>3 -  </a:t>
            </a:r>
            <a:r>
              <a:rPr lang="es-ES">
                <a:latin typeface="Arial Black" pitchFamily="34" charset="0"/>
              </a:rPr>
              <a:t>Determinar la </a:t>
            </a:r>
            <a:r>
              <a:rPr lang="es-ES" u="sng">
                <a:latin typeface="Arial Black" pitchFamily="34" charset="0"/>
              </a:rPr>
              <a:t>verdad</a:t>
            </a:r>
            <a:r>
              <a:rPr lang="es-ES">
                <a:latin typeface="Arial Black" pitchFamily="34" charset="0"/>
              </a:rPr>
              <a:t> que Cristo desea ilustrar: a veces lo dice y a veces lo implica.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s-ES" sz="800">
              <a:latin typeface="Arial Black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ES" sz="2400">
                <a:latin typeface="Arial Black" pitchFamily="34" charset="0"/>
              </a:rPr>
              <a:t>4 – </a:t>
            </a:r>
            <a:r>
              <a:rPr lang="es-ES" sz="2800">
                <a:latin typeface="Arial Black" pitchFamily="34" charset="0"/>
              </a:rPr>
              <a:t>Determinar si la verdad entendida está de acuerdo con el </a:t>
            </a:r>
            <a:r>
              <a:rPr lang="es-ES" sz="2800" u="sng">
                <a:latin typeface="Arial Black" pitchFamily="34" charset="0"/>
              </a:rPr>
              <a:t>contexto</a:t>
            </a:r>
            <a:r>
              <a:rPr lang="es-ES" sz="2800">
                <a:latin typeface="Arial Black" pitchFamily="34" charset="0"/>
              </a:rPr>
              <a:t> y toda la Escritura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None/>
            </a:pPr>
            <a:r>
              <a:rPr lang="es-ES" sz="2000">
                <a:latin typeface="Arial Black" pitchFamily="34" charset="0"/>
              </a:rPr>
              <a:t>(por ejemplo: Mat. 9:15 habla de Cristo como el esposo; así que Mat. 24:26-44 habla de El)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None/>
            </a:pPr>
            <a:endParaRPr lang="es-ES" sz="800">
              <a:latin typeface="Arial Black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ES" sz="2400">
                <a:latin typeface="Arial Black" pitchFamily="34" charset="0"/>
              </a:rPr>
              <a:t>5 – </a:t>
            </a:r>
            <a:r>
              <a:rPr lang="es-ES" sz="2800" b="1">
                <a:latin typeface="Arial Black" pitchFamily="34" charset="0"/>
              </a:rPr>
              <a:t>Nota la </a:t>
            </a:r>
            <a:r>
              <a:rPr lang="es-ES" sz="2800" b="1" u="sng">
                <a:latin typeface="Arial Black" pitchFamily="34" charset="0"/>
              </a:rPr>
              <a:t>respuesta</a:t>
            </a:r>
            <a:r>
              <a:rPr lang="es-ES" sz="2800" b="1">
                <a:latin typeface="Arial Black" pitchFamily="34" charset="0"/>
              </a:rPr>
              <a:t> deseada y demostrada de los oyentes</a:t>
            </a:r>
            <a:r>
              <a:rPr lang="es-ES" sz="2400">
                <a:latin typeface="Arial Black" pitchFamily="34" charset="0"/>
              </a:rPr>
              <a:t>.  </a:t>
            </a:r>
            <a:r>
              <a:rPr lang="es-ES" sz="2000">
                <a:latin typeface="Arial Black" pitchFamily="34" charset="0"/>
              </a:rPr>
              <a:t>(Luc. 10:37)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s-ES" b="1"/>
              <a:t>6 - No interpretar “</a:t>
            </a:r>
            <a:r>
              <a:rPr lang="es-ES" b="1" u="sng"/>
              <a:t>detalles</a:t>
            </a:r>
            <a:r>
              <a:rPr lang="es-ES" b="1"/>
              <a:t>” que Cristo no explica.</a:t>
            </a:r>
          </a:p>
          <a:p>
            <a:pPr marL="609600" indent="-609600">
              <a:buFont typeface="Wingdings" pitchFamily="2" charset="2"/>
              <a:buNone/>
            </a:pPr>
            <a:endParaRPr lang="es-ES" b="1"/>
          </a:p>
          <a:p>
            <a:pPr marL="609600" indent="-609600">
              <a:buFont typeface="Wingdings" pitchFamily="2" charset="2"/>
              <a:buNone/>
            </a:pPr>
            <a:r>
              <a:rPr lang="es-ES" b="1"/>
              <a:t>7 – Busca el punto de </a:t>
            </a:r>
            <a:r>
              <a:rPr lang="es-ES" b="1" u="sng"/>
              <a:t>doctrina</a:t>
            </a:r>
            <a:r>
              <a:rPr lang="es-ES" b="1"/>
              <a:t> sobresaliente de la parábola – no buscar interpretaciones “escondidas” (= “alegorizar).  (ej. Jn. 15:4)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¿Qué es una parábola?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3600">
                <a:latin typeface="Arial Black" pitchFamily="34" charset="0"/>
              </a:rPr>
              <a:t>Una parábola es una historia terrenal que ilustra una verdad </a:t>
            </a:r>
            <a:r>
              <a:rPr lang="es-ES" sz="3600" b="1" u="sng">
                <a:solidFill>
                  <a:schemeClr val="hlink"/>
                </a:solidFill>
                <a:latin typeface="Arial Black" pitchFamily="34" charset="0"/>
              </a:rPr>
              <a:t>espiritual</a:t>
            </a:r>
            <a:r>
              <a:rPr lang="es-ES" sz="3600">
                <a:latin typeface="Arial Black" pitchFamily="34" charset="0"/>
              </a:rPr>
              <a:t>.</a:t>
            </a:r>
          </a:p>
          <a:p>
            <a:pPr lvl="1"/>
            <a:endParaRPr lang="es-ES" sz="1200">
              <a:latin typeface="Arial Black" pitchFamily="34" charset="0"/>
            </a:endParaRPr>
          </a:p>
          <a:p>
            <a:pPr lvl="1"/>
            <a:r>
              <a:rPr lang="es-ES">
                <a:latin typeface="Arial Black" pitchFamily="34" charset="0"/>
              </a:rPr>
              <a:t>Es una historia imaginaria, no real.</a:t>
            </a:r>
          </a:p>
          <a:p>
            <a:pPr lvl="1"/>
            <a:r>
              <a:rPr lang="es-ES">
                <a:latin typeface="Arial Black" pitchFamily="34" charset="0"/>
              </a:rPr>
              <a:t>“Para” = “al lado de” + “bola” = tirar – Es poner una ilustración al lado de una verdad para aclarar la verdad y para enfatizarla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Frases Parabólicas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>
                <a:latin typeface="Arial Black" pitchFamily="34" charset="0"/>
              </a:rPr>
              <a:t>Marcos 7:16-17, 21-23 – El pecado sale del </a:t>
            </a:r>
            <a:r>
              <a:rPr lang="es-ES" b="1" u="sng">
                <a:solidFill>
                  <a:schemeClr val="hlink"/>
                </a:solidFill>
                <a:latin typeface="Arial Black" pitchFamily="34" charset="0"/>
              </a:rPr>
              <a:t>corazón</a:t>
            </a:r>
            <a:r>
              <a:rPr lang="es-ES" b="1">
                <a:latin typeface="Arial Black" pitchFamily="34" charset="0"/>
              </a:rPr>
              <a:t>.</a:t>
            </a:r>
          </a:p>
          <a:p>
            <a:endParaRPr lang="es-ES" b="1">
              <a:latin typeface="Arial Black" pitchFamily="34" charset="0"/>
            </a:endParaRPr>
          </a:p>
          <a:p>
            <a:r>
              <a:rPr lang="es-ES" b="1">
                <a:latin typeface="Arial Black" pitchFamily="34" charset="0"/>
              </a:rPr>
              <a:t>Lucas 14:7-11 – Los orgullosos serán </a:t>
            </a:r>
            <a:r>
              <a:rPr lang="es-ES" b="1" u="sng">
                <a:solidFill>
                  <a:schemeClr val="hlink"/>
                </a:solidFill>
                <a:latin typeface="Arial Black" pitchFamily="34" charset="0"/>
              </a:rPr>
              <a:t>humillados</a:t>
            </a:r>
            <a:r>
              <a:rPr lang="es-ES" b="1">
                <a:latin typeface="Arial Black" pitchFamily="34" charset="0"/>
              </a:rPr>
              <a:t>.</a:t>
            </a:r>
          </a:p>
          <a:p>
            <a:endParaRPr lang="es-ES" b="1">
              <a:latin typeface="Arial Black" pitchFamily="34" charset="0"/>
            </a:endParaRPr>
          </a:p>
          <a:p>
            <a:r>
              <a:rPr lang="es-ES" b="1">
                <a:latin typeface="Arial Black" pitchFamily="34" charset="0"/>
              </a:rPr>
              <a:t>Lucas 21:30-31 – La 2a venida está cerca.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Las parábolas de Jesús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" u="sng">
                <a:solidFill>
                  <a:schemeClr val="hlink"/>
                </a:solidFill>
                <a:latin typeface="Arial Black" pitchFamily="34" charset="0"/>
              </a:rPr>
              <a:t>35</a:t>
            </a:r>
            <a:r>
              <a:rPr lang="es-ES">
                <a:latin typeface="Arial Black" pitchFamily="34" charset="0"/>
              </a:rPr>
              <a:t> parábolas:  </a:t>
            </a:r>
          </a:p>
          <a:p>
            <a:pPr lvl="1">
              <a:buFont typeface="Wingdings" pitchFamily="2" charset="2"/>
              <a:buNone/>
            </a:pPr>
            <a:r>
              <a:rPr lang="es-ES">
                <a:latin typeface="Arial Black" pitchFamily="34" charset="0"/>
              </a:rPr>
              <a:t>Mateo-18; Lucas-11; Marcos-5</a:t>
            </a:r>
          </a:p>
          <a:p>
            <a:endParaRPr lang="es-ES" sz="1000">
              <a:latin typeface="Arial Black" pitchFamily="34" charset="0"/>
            </a:endParaRPr>
          </a:p>
          <a:p>
            <a:pPr algn="ctr">
              <a:buFont typeface="Wingdings" pitchFamily="2" charset="2"/>
              <a:buNone/>
            </a:pPr>
            <a:r>
              <a:rPr lang="es-ES" u="sng">
                <a:latin typeface="Arial Black" pitchFamily="34" charset="0"/>
              </a:rPr>
              <a:t>Propósitos de parábolas</a:t>
            </a:r>
            <a:r>
              <a:rPr lang="es-ES">
                <a:latin typeface="Arial Black" pitchFamily="34" charset="0"/>
              </a:rPr>
              <a:t>:</a:t>
            </a:r>
          </a:p>
          <a:p>
            <a:r>
              <a:rPr lang="es-ES">
                <a:latin typeface="Arial Black" pitchFamily="34" charset="0"/>
              </a:rPr>
              <a:t>Revelar y aclarar </a:t>
            </a:r>
            <a:r>
              <a:rPr lang="es-ES" i="1">
                <a:solidFill>
                  <a:schemeClr val="hlink"/>
                </a:solidFill>
                <a:latin typeface="Arial Black" pitchFamily="34" charset="0"/>
              </a:rPr>
              <a:t>verdades</a:t>
            </a:r>
            <a:r>
              <a:rPr lang="es-ES">
                <a:latin typeface="Arial Black" pitchFamily="34" charset="0"/>
              </a:rPr>
              <a:t> para los </a:t>
            </a:r>
            <a:r>
              <a:rPr lang="es-ES" u="sng">
                <a:solidFill>
                  <a:schemeClr val="hlink"/>
                </a:solidFill>
                <a:latin typeface="Arial Black" pitchFamily="34" charset="0"/>
              </a:rPr>
              <a:t>discípulos</a:t>
            </a:r>
            <a:r>
              <a:rPr lang="es-ES">
                <a:latin typeface="Arial Black" pitchFamily="34" charset="0"/>
              </a:rPr>
              <a:t> y esconderlo de los </a:t>
            </a:r>
            <a:r>
              <a:rPr lang="es-ES" u="sng">
                <a:solidFill>
                  <a:schemeClr val="hlink"/>
                </a:solidFill>
                <a:latin typeface="Arial Black" pitchFamily="34" charset="0"/>
              </a:rPr>
              <a:t>incrédulos</a:t>
            </a:r>
          </a:p>
          <a:p>
            <a:r>
              <a:rPr lang="es-ES">
                <a:latin typeface="Arial Black" pitchFamily="34" charset="0"/>
              </a:rPr>
              <a:t>Interesar a los oyentes para que buscaran la verdad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Rasgos de sus parábolas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" sz="2800">
                <a:latin typeface="Arial Black" pitchFamily="34" charset="0"/>
              </a:rPr>
              <a:t>Trataron de eventos comunes: </a:t>
            </a:r>
          </a:p>
          <a:p>
            <a:pPr lvl="1">
              <a:lnSpc>
                <a:spcPct val="80000"/>
              </a:lnSpc>
            </a:pPr>
            <a:r>
              <a:rPr lang="es-ES" sz="2400" u="sng">
                <a:solidFill>
                  <a:schemeClr val="hlink"/>
                </a:solidFill>
                <a:latin typeface="Arial Black" pitchFamily="34" charset="0"/>
              </a:rPr>
              <a:t>Comercios</a:t>
            </a:r>
            <a:r>
              <a:rPr lang="es-ES" sz="2400">
                <a:latin typeface="Arial Black" pitchFamily="34" charset="0"/>
              </a:rPr>
              <a:t> </a:t>
            </a:r>
          </a:p>
          <a:p>
            <a:pPr lvl="2">
              <a:lnSpc>
                <a:spcPct val="80000"/>
              </a:lnSpc>
            </a:pPr>
            <a:r>
              <a:rPr lang="es-ES" sz="2000">
                <a:latin typeface="Arial Black" pitchFamily="34" charset="0"/>
              </a:rPr>
              <a:t> pescadores, constructores, siervos, deudores, campesinos, pastores, obreros en la viña, árboles, graneros, etc.</a:t>
            </a:r>
          </a:p>
          <a:p>
            <a:pPr lvl="1">
              <a:lnSpc>
                <a:spcPct val="80000"/>
              </a:lnSpc>
            </a:pPr>
            <a:r>
              <a:rPr lang="es-ES" sz="2400">
                <a:latin typeface="Arial Black" pitchFamily="34" charset="0"/>
              </a:rPr>
              <a:t>Vida en </a:t>
            </a:r>
            <a:r>
              <a:rPr lang="es-ES" sz="2400" u="sng">
                <a:latin typeface="Arial Black" pitchFamily="34" charset="0"/>
              </a:rPr>
              <a:t>casa</a:t>
            </a:r>
          </a:p>
          <a:p>
            <a:pPr lvl="2">
              <a:lnSpc>
                <a:spcPct val="80000"/>
              </a:lnSpc>
            </a:pPr>
            <a:r>
              <a:rPr lang="es-ES" sz="2000">
                <a:latin typeface="Arial Black" pitchFamily="34" charset="0"/>
              </a:rPr>
              <a:t>contrucción, cocina, monedas, tela, barriendo, niños, viudas, bebidas, porteros</a:t>
            </a:r>
          </a:p>
          <a:p>
            <a:pPr lvl="1">
              <a:lnSpc>
                <a:spcPct val="80000"/>
              </a:lnSpc>
            </a:pPr>
            <a:r>
              <a:rPr lang="es-ES" sz="2400">
                <a:latin typeface="Arial Black" pitchFamily="34" charset="0"/>
              </a:rPr>
              <a:t>Vida </a:t>
            </a:r>
            <a:r>
              <a:rPr lang="es-ES" sz="2400" u="sng">
                <a:latin typeface="Arial Black" pitchFamily="34" charset="0"/>
              </a:rPr>
              <a:t>social</a:t>
            </a:r>
          </a:p>
          <a:p>
            <a:pPr lvl="2">
              <a:lnSpc>
                <a:spcPct val="80000"/>
              </a:lnSpc>
            </a:pPr>
            <a:r>
              <a:rPr lang="es-ES" sz="2000">
                <a:latin typeface="Arial Black" pitchFamily="34" charset="0"/>
              </a:rPr>
              <a:t>ayuda de amigos, jueces, bodas, banquetes.</a:t>
            </a:r>
          </a:p>
          <a:p>
            <a:pPr lvl="1">
              <a:lnSpc>
                <a:spcPct val="80000"/>
              </a:lnSpc>
            </a:pPr>
            <a:r>
              <a:rPr lang="es-ES" sz="2400">
                <a:latin typeface="Arial Black" pitchFamily="34" charset="0"/>
              </a:rPr>
              <a:t>Vida </a:t>
            </a:r>
            <a:r>
              <a:rPr lang="es-ES" sz="2400" u="sng">
                <a:latin typeface="Arial Black" pitchFamily="34" charset="0"/>
              </a:rPr>
              <a:t>religiosa</a:t>
            </a:r>
          </a:p>
          <a:p>
            <a:pPr lvl="2">
              <a:lnSpc>
                <a:spcPct val="80000"/>
              </a:lnSpc>
            </a:pPr>
            <a:r>
              <a:rPr lang="es-ES" sz="2000">
                <a:latin typeface="Arial Black" pitchFamily="34" charset="0"/>
              </a:rPr>
              <a:t>Sacerdotes, levitas, fariseos</a:t>
            </a:r>
          </a:p>
          <a:p>
            <a:pPr lvl="1">
              <a:lnSpc>
                <a:spcPct val="80000"/>
              </a:lnSpc>
            </a:pPr>
            <a:r>
              <a:rPr lang="es-ES" sz="2400">
                <a:latin typeface="Arial Black" pitchFamily="34" charset="0"/>
              </a:rPr>
              <a:t>Vida </a:t>
            </a:r>
            <a:r>
              <a:rPr lang="es-ES" sz="2400" u="sng">
                <a:latin typeface="Arial Black" pitchFamily="34" charset="0"/>
              </a:rPr>
              <a:t>política</a:t>
            </a:r>
          </a:p>
          <a:p>
            <a:pPr lvl="2">
              <a:lnSpc>
                <a:spcPct val="80000"/>
              </a:lnSpc>
            </a:pPr>
            <a:r>
              <a:rPr lang="es-ES" sz="2000">
                <a:latin typeface="Arial Black" pitchFamily="34" charset="0"/>
              </a:rPr>
              <a:t>Reyes, jueces, guerras.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Contrastes en parábolas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>
                <a:latin typeface="Arial Black" pitchFamily="34" charset="0"/>
              </a:rPr>
              <a:t>Mat. 18:23-35 – El rey perdonador y el </a:t>
            </a:r>
            <a:r>
              <a:rPr lang="es-ES" u="sng">
                <a:latin typeface="Arial Black" pitchFamily="34" charset="0"/>
              </a:rPr>
              <a:t>siervo</a:t>
            </a:r>
            <a:r>
              <a:rPr lang="es-ES">
                <a:latin typeface="Arial Black" pitchFamily="34" charset="0"/>
              </a:rPr>
              <a:t> que no perdona</a:t>
            </a:r>
          </a:p>
          <a:p>
            <a:endParaRPr lang="es-ES" sz="1200">
              <a:latin typeface="Arial Black" pitchFamily="34" charset="0"/>
            </a:endParaRPr>
          </a:p>
          <a:p>
            <a:r>
              <a:rPr lang="es-ES">
                <a:latin typeface="Arial Black" pitchFamily="34" charset="0"/>
              </a:rPr>
              <a:t>Mat. 20:1-6 – Obreros contratados en la primera hora y otros en la </a:t>
            </a:r>
            <a:r>
              <a:rPr lang="es-ES" u="sng">
                <a:latin typeface="Arial Black" pitchFamily="34" charset="0"/>
              </a:rPr>
              <a:t>11a</a:t>
            </a:r>
            <a:r>
              <a:rPr lang="es-ES">
                <a:latin typeface="Arial Black" pitchFamily="34" charset="0"/>
              </a:rPr>
              <a:t> hora.</a:t>
            </a:r>
          </a:p>
          <a:p>
            <a:endParaRPr lang="es-ES" sz="1200">
              <a:latin typeface="Arial Black" pitchFamily="34" charset="0"/>
            </a:endParaRPr>
          </a:p>
          <a:p>
            <a:r>
              <a:rPr lang="es-ES">
                <a:latin typeface="Arial Black" pitchFamily="34" charset="0"/>
              </a:rPr>
              <a:t>Mat. 21: 28-32 – Hijo desobediente y otro obediente.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Características de parábolas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>
                <a:latin typeface="Arial Black" pitchFamily="34" charset="0"/>
              </a:rPr>
              <a:t>Muchos </a:t>
            </a:r>
            <a:r>
              <a:rPr lang="es-ES" sz="2800" u="sng">
                <a:latin typeface="Arial Black" pitchFamily="34" charset="0"/>
              </a:rPr>
              <a:t>conflictos</a:t>
            </a:r>
            <a:r>
              <a:rPr lang="es-ES" sz="2800">
                <a:latin typeface="Arial Black" pitchFamily="34" charset="0"/>
              </a:rPr>
              <a:t> </a:t>
            </a:r>
          </a:p>
          <a:p>
            <a:pPr lvl="1"/>
            <a:r>
              <a:rPr lang="es-ES" sz="2400">
                <a:latin typeface="Arial Black" pitchFamily="34" charset="0"/>
              </a:rPr>
              <a:t>(Juez que no quiere ayudar, el hermano del pródigo, obreros en la viña)</a:t>
            </a:r>
          </a:p>
          <a:p>
            <a:r>
              <a:rPr lang="es-ES" sz="2800">
                <a:latin typeface="Arial Black" pitchFamily="34" charset="0"/>
              </a:rPr>
              <a:t>Partes finales sorprendentes </a:t>
            </a:r>
          </a:p>
          <a:p>
            <a:pPr lvl="1"/>
            <a:r>
              <a:rPr lang="es-ES" sz="2400">
                <a:latin typeface="Arial Black" pitchFamily="34" charset="0"/>
              </a:rPr>
              <a:t>(obreros últimos pagados igual; el buen samaritano ayuda)</a:t>
            </a:r>
          </a:p>
          <a:p>
            <a:r>
              <a:rPr lang="es-ES" sz="2800">
                <a:latin typeface="Arial Black" pitchFamily="34" charset="0"/>
              </a:rPr>
              <a:t>Usa </a:t>
            </a:r>
            <a:r>
              <a:rPr lang="es-ES" sz="2800" u="sng">
                <a:latin typeface="Arial Black" pitchFamily="34" charset="0"/>
              </a:rPr>
              <a:t>exageraciones</a:t>
            </a:r>
            <a:r>
              <a:rPr lang="es-ES" sz="2800">
                <a:latin typeface="Arial Black" pitchFamily="34" charset="0"/>
              </a:rPr>
              <a:t>, reversos del fin esperado y circunstancias no típicas.</a:t>
            </a:r>
          </a:p>
          <a:p>
            <a:r>
              <a:rPr lang="es-ES" sz="2800">
                <a:latin typeface="Arial Black" pitchFamily="34" charset="0"/>
              </a:rPr>
              <a:t>Usa conversaciones y pensamientos de los actores (Luc. 12:17-19)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Preguntas en parábolas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u="sng">
                <a:latin typeface="Arial Black" pitchFamily="34" charset="0"/>
              </a:rPr>
              <a:t>Preguntas</a:t>
            </a:r>
            <a:r>
              <a:rPr lang="es-ES">
                <a:latin typeface="Arial Black" pitchFamily="34" charset="0"/>
              </a:rPr>
              <a:t> retóricas para convencer de la verdad y persuadir </a:t>
            </a:r>
          </a:p>
          <a:p>
            <a:pPr lvl="1">
              <a:buFont typeface="Wingdings" pitchFamily="2" charset="2"/>
              <a:buNone/>
            </a:pPr>
            <a:r>
              <a:rPr lang="es-ES">
                <a:latin typeface="Arial Black" pitchFamily="34" charset="0"/>
              </a:rPr>
              <a:t>(Luc 7:7-10; 15:4; Mat. 20:15; 24:44-25)</a:t>
            </a:r>
          </a:p>
          <a:p>
            <a:pPr>
              <a:buFont typeface="Wingdings" pitchFamily="2" charset="2"/>
              <a:buNone/>
            </a:pPr>
            <a:endParaRPr lang="es-ES">
              <a:latin typeface="Arial Black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s-ES">
                <a:latin typeface="Arial Black" pitchFamily="34" charset="0"/>
              </a:rPr>
              <a:t>Preguntas para ser contestadas</a:t>
            </a:r>
          </a:p>
          <a:p>
            <a:pPr>
              <a:buFont typeface="Wingdings" pitchFamily="2" charset="2"/>
              <a:buNone/>
            </a:pPr>
            <a:r>
              <a:rPr lang="es-ES">
                <a:latin typeface="Arial Black" pitchFamily="34" charset="0"/>
              </a:rPr>
              <a:t>Luc. 7:42; 10:36; Mat. 21:31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Clases de parábolas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>
                <a:latin typeface="Arial Black" pitchFamily="34" charset="0"/>
              </a:rPr>
              <a:t>Todas las parábolas de Cristo tienen que ver con su </a:t>
            </a:r>
            <a:r>
              <a:rPr lang="es-ES" u="sng">
                <a:latin typeface="Arial Black" pitchFamily="34" charset="0"/>
              </a:rPr>
              <a:t>REINO</a:t>
            </a:r>
            <a:r>
              <a:rPr lang="es-ES">
                <a:latin typeface="Arial Black" pitchFamily="34" charset="0"/>
              </a:rPr>
              <a:t> (ofrecido a los judíos) en 1r lugar.</a:t>
            </a:r>
          </a:p>
          <a:p>
            <a:pPr lvl="1"/>
            <a:r>
              <a:rPr lang="es-ES">
                <a:latin typeface="Arial Black" pitchFamily="34" charset="0"/>
              </a:rPr>
              <a:t>Mat. 13:24; 25:1</a:t>
            </a:r>
          </a:p>
          <a:p>
            <a:pPr lvl="1"/>
            <a:endParaRPr lang="es-ES">
              <a:latin typeface="Arial Black" pitchFamily="34" charset="0"/>
            </a:endParaRPr>
          </a:p>
          <a:p>
            <a:r>
              <a:rPr lang="es-ES">
                <a:latin typeface="Arial Black" pitchFamily="34" charset="0"/>
              </a:rPr>
              <a:t>Muchas tiene temas </a:t>
            </a:r>
            <a:r>
              <a:rPr lang="es-ES" u="sng">
                <a:latin typeface="Arial Black" pitchFamily="34" charset="0"/>
              </a:rPr>
              <a:t>similares</a:t>
            </a:r>
            <a:r>
              <a:rPr lang="es-ES">
                <a:latin typeface="Arial Black" pitchFamily="34" charset="0"/>
              </a:rPr>
              <a:t>:  </a:t>
            </a:r>
          </a:p>
          <a:p>
            <a:pPr lvl="1"/>
            <a:r>
              <a:rPr lang="es-ES">
                <a:latin typeface="Arial Black" pitchFamily="34" charset="0"/>
              </a:rPr>
              <a:t>semillas, naturaleza, siervos, bodas, padres, reyes, mujeres, vida social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78</TotalTime>
  <Words>541</Words>
  <Application>Microsoft Office PowerPoint</Application>
  <PresentationFormat>On-screen Show (4:3)</PresentationFormat>
  <Paragraphs>87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Wingdings</vt:lpstr>
      <vt:lpstr>Arial Black</vt:lpstr>
      <vt:lpstr>Maple</vt:lpstr>
      <vt:lpstr>Entendiendo  Parábolas y Alegorías</vt:lpstr>
      <vt:lpstr>¿Qué es una parábola?</vt:lpstr>
      <vt:lpstr>Frases Parabólicas</vt:lpstr>
      <vt:lpstr>Las parábolas de Jesús</vt:lpstr>
      <vt:lpstr>Rasgos de sus parábolas</vt:lpstr>
      <vt:lpstr>Contrastes en parábolas</vt:lpstr>
      <vt:lpstr>Características de parábolas</vt:lpstr>
      <vt:lpstr>Preguntas en parábolas</vt:lpstr>
      <vt:lpstr>Clases de parábolas</vt:lpstr>
      <vt:lpstr>Principios para interpretación</vt:lpstr>
      <vt:lpstr>PowerPoint Presentation</vt:lpstr>
      <vt:lpstr>PowerPoint Presentation</vt:lpstr>
    </vt:vector>
  </TitlesOfParts>
  <Company>Iglesia Biblica Bautista Antioquia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Entendiendo  Parábolas y Alegorías</dc:title>
  <dc:creator>Rick Armstrong</dc:creator>
  <cp:lastModifiedBy>Iglesia Biblica Bautista Ant</cp:lastModifiedBy>
  <cp:revision>3</cp:revision>
  <dcterms:created xsi:type="dcterms:W3CDTF">2005-02-04T00:33:43Z</dcterms:created>
  <dcterms:modified xsi:type="dcterms:W3CDTF">2011-08-26T00:26:46Z</dcterms:modified>
</cp:coreProperties>
</file>