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DDC20-2011-448F-90BC-C7241AE559C6}" type="datetimeFigureOut">
              <a:rPr lang="en-US" smtClean="0"/>
              <a:t>8/26/2011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A6464-9D72-47D1-8364-2616D1AB3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17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38BC41-B79F-4D0F-B3A5-B93BF33DA171}" type="slidenum">
              <a:rPr lang="es-ES_tradnl">
                <a:solidFill>
                  <a:prstClr val="black"/>
                </a:solidFill>
              </a:rPr>
              <a:pPr/>
              <a:t>1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154D0-3942-4488-9288-5350834EB4DC}" type="slidenum">
              <a:rPr lang="es-ES_tradnl">
                <a:solidFill>
                  <a:prstClr val="black"/>
                </a:solidFill>
              </a:rPr>
              <a:pPr/>
              <a:t>10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825974-40E0-4643-A9BD-E2F33BD0F4F9}" type="slidenum">
              <a:rPr lang="es-ES_tradnl">
                <a:solidFill>
                  <a:prstClr val="black"/>
                </a:solidFill>
              </a:rPr>
              <a:pPr/>
              <a:t>11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3CADFC-7310-4855-B61F-8DF5E8144BD2}" type="slidenum">
              <a:rPr lang="es-ES_tradnl">
                <a:solidFill>
                  <a:prstClr val="black"/>
                </a:solidFill>
              </a:rPr>
              <a:pPr/>
              <a:t>12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21662-8C0E-4CE0-B686-3DBE3C57B3E8}" type="slidenum">
              <a:rPr lang="es-ES_tradnl">
                <a:solidFill>
                  <a:prstClr val="black"/>
                </a:solidFill>
              </a:rPr>
              <a:pPr/>
              <a:t>13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04609-B9B0-47E1-A1BF-AD1B87B91549}" type="slidenum">
              <a:rPr lang="es-ES_tradnl">
                <a:solidFill>
                  <a:prstClr val="black"/>
                </a:solidFill>
              </a:rPr>
              <a:pPr/>
              <a:t>14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BAF4B-5CE0-4343-802B-14CBEDFCC864}" type="slidenum">
              <a:rPr lang="es-ES_tradnl">
                <a:solidFill>
                  <a:prstClr val="black"/>
                </a:solidFill>
              </a:rPr>
              <a:pPr/>
              <a:t>15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4E234-9C54-43A5-8F86-503A740CE848}" type="slidenum">
              <a:rPr lang="es-ES_tradnl">
                <a:solidFill>
                  <a:prstClr val="black"/>
                </a:solidFill>
              </a:rPr>
              <a:pPr/>
              <a:t>16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729B43-35A5-4054-B76F-FA998FCAF078}" type="slidenum">
              <a:rPr lang="es-ES_tradnl">
                <a:solidFill>
                  <a:prstClr val="black"/>
                </a:solidFill>
              </a:rPr>
              <a:pPr/>
              <a:t>17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B78F4-D7B8-48D4-B9D5-293A5C1A84C4}" type="slidenum">
              <a:rPr lang="es-ES_tradnl">
                <a:solidFill>
                  <a:prstClr val="black"/>
                </a:solidFill>
              </a:rPr>
              <a:pPr/>
              <a:t>18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6001B1-3EB1-4730-AE49-F6984179107A}" type="slidenum">
              <a:rPr lang="es-ES_tradnl">
                <a:solidFill>
                  <a:prstClr val="black"/>
                </a:solidFill>
              </a:rPr>
              <a:pPr/>
              <a:t>19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D6ABA-248F-4872-BF67-F9639B0F0996}" type="slidenum">
              <a:rPr lang="es-ES_tradnl">
                <a:solidFill>
                  <a:prstClr val="black"/>
                </a:solidFill>
              </a:rPr>
              <a:pPr/>
              <a:t>2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887C3-7968-4285-8709-3A5A3BC31AE8}" type="slidenum">
              <a:rPr lang="es-ES_tradnl">
                <a:solidFill>
                  <a:prstClr val="black"/>
                </a:solidFill>
              </a:rPr>
              <a:pPr/>
              <a:t>20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F3B06-16BC-4C85-9D33-AE4083EE4425}" type="slidenum">
              <a:rPr lang="es-ES_tradnl">
                <a:solidFill>
                  <a:prstClr val="black"/>
                </a:solidFill>
              </a:rPr>
              <a:pPr/>
              <a:t>21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BE7A8-BC1D-432C-A927-CB618F618E26}" type="slidenum">
              <a:rPr lang="es-ES_tradnl">
                <a:solidFill>
                  <a:prstClr val="black"/>
                </a:solidFill>
              </a:rPr>
              <a:pPr/>
              <a:t>22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6E4341-1BAA-4304-A44F-5055F77D4403}" type="slidenum">
              <a:rPr lang="es-ES_tradnl">
                <a:solidFill>
                  <a:prstClr val="black"/>
                </a:solidFill>
              </a:rPr>
              <a:pPr/>
              <a:t>23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A9FE0-46C2-4FCF-B77E-886F902E8A64}" type="slidenum">
              <a:rPr lang="es-ES_tradnl">
                <a:solidFill>
                  <a:prstClr val="black"/>
                </a:solidFill>
              </a:rPr>
              <a:pPr/>
              <a:t>24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155239-2402-4097-B475-3A84183A8716}" type="slidenum">
              <a:rPr lang="es-ES_tradnl">
                <a:solidFill>
                  <a:prstClr val="black"/>
                </a:solidFill>
              </a:rPr>
              <a:pPr/>
              <a:t>25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C605BA-F81A-4C43-9BE6-B83DC25435A7}" type="slidenum">
              <a:rPr lang="es-ES_tradnl">
                <a:solidFill>
                  <a:prstClr val="black"/>
                </a:solidFill>
              </a:rPr>
              <a:pPr/>
              <a:t>26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39B0E-9733-4D59-9F55-A91C80C0F43C}" type="slidenum">
              <a:rPr lang="es-ES_tradnl">
                <a:solidFill>
                  <a:prstClr val="black"/>
                </a:solidFill>
              </a:rPr>
              <a:pPr/>
              <a:t>27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518279-B319-44CC-9985-60988C63293B}" type="slidenum">
              <a:rPr lang="es-ES_tradnl">
                <a:solidFill>
                  <a:prstClr val="black"/>
                </a:solidFill>
              </a:rPr>
              <a:pPr/>
              <a:t>28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DA307-0BEA-46A0-BBB7-421905AF6DB2}" type="slidenum">
              <a:rPr lang="es-ES_tradnl">
                <a:solidFill>
                  <a:prstClr val="black"/>
                </a:solidFill>
              </a:rPr>
              <a:pPr/>
              <a:t>29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2FDB46-1DF9-4E45-BA39-D785D0E9CD65}" type="slidenum">
              <a:rPr lang="es-ES_tradnl">
                <a:solidFill>
                  <a:prstClr val="black"/>
                </a:solidFill>
              </a:rPr>
              <a:pPr/>
              <a:t>3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10D305-4610-443E-96EE-B7BDB654D6CB}" type="slidenum">
              <a:rPr lang="es-ES_tradnl">
                <a:solidFill>
                  <a:prstClr val="black"/>
                </a:solidFill>
              </a:rPr>
              <a:pPr/>
              <a:t>30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4280CE-02AF-4A35-95CF-39F96729C94A}" type="slidenum">
              <a:rPr lang="es-ES_tradnl">
                <a:solidFill>
                  <a:prstClr val="black"/>
                </a:solidFill>
              </a:rPr>
              <a:pPr/>
              <a:t>31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319D3-54EC-402A-A2E3-ED1B4D4DC9DA}" type="slidenum">
              <a:rPr lang="es-ES_tradnl">
                <a:solidFill>
                  <a:prstClr val="black"/>
                </a:solidFill>
              </a:rPr>
              <a:pPr/>
              <a:t>32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0A7FD0-7202-4030-92A8-B3D575652D3B}" type="slidenum">
              <a:rPr lang="es-ES_tradnl">
                <a:solidFill>
                  <a:prstClr val="black"/>
                </a:solidFill>
              </a:rPr>
              <a:pPr/>
              <a:t>33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F626FB-BEC9-40FC-8513-F4C6E7004A18}" type="slidenum">
              <a:rPr lang="es-ES_tradnl">
                <a:solidFill>
                  <a:prstClr val="black"/>
                </a:solidFill>
              </a:rPr>
              <a:pPr/>
              <a:t>34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BC483F-5033-467E-A5DF-5CA30B0856E0}" type="slidenum">
              <a:rPr lang="es-ES_tradnl">
                <a:solidFill>
                  <a:prstClr val="black"/>
                </a:solidFill>
              </a:rPr>
              <a:pPr/>
              <a:t>35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13E318-A11E-487F-AB6B-8EDEC7014FEF}" type="slidenum">
              <a:rPr lang="es-ES_tradnl">
                <a:solidFill>
                  <a:prstClr val="black"/>
                </a:solidFill>
              </a:rPr>
              <a:pPr/>
              <a:t>36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EEB8D-A30E-49D6-BCC6-6670ED864F5F}" type="slidenum">
              <a:rPr lang="es-ES_tradnl">
                <a:solidFill>
                  <a:prstClr val="black"/>
                </a:solidFill>
              </a:rPr>
              <a:pPr/>
              <a:t>37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F40799-69F0-424F-B7DD-FEE0530D6902}" type="slidenum">
              <a:rPr lang="es-ES_tradnl">
                <a:solidFill>
                  <a:prstClr val="black"/>
                </a:solidFill>
              </a:rPr>
              <a:pPr/>
              <a:t>38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3951F-5762-4A20-AAEE-ADBE2C55124B}" type="slidenum">
              <a:rPr lang="es-ES_tradnl">
                <a:solidFill>
                  <a:prstClr val="black"/>
                </a:solidFill>
              </a:rPr>
              <a:pPr/>
              <a:t>39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028709-9CB4-482D-85DC-A9A97E5120DD}" type="slidenum">
              <a:rPr lang="es-ES_tradnl">
                <a:solidFill>
                  <a:prstClr val="black"/>
                </a:solidFill>
              </a:rPr>
              <a:pPr/>
              <a:t>4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59AD5-4559-4426-BC7D-33EE56DE1527}" type="slidenum">
              <a:rPr lang="es-ES_tradnl">
                <a:solidFill>
                  <a:prstClr val="black"/>
                </a:solidFill>
              </a:rPr>
              <a:pPr/>
              <a:t>40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B3B54-F0EF-4E5E-83CC-041BC023A8D9}" type="slidenum">
              <a:rPr lang="es-ES_tradnl">
                <a:solidFill>
                  <a:prstClr val="black"/>
                </a:solidFill>
              </a:rPr>
              <a:pPr/>
              <a:t>41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39E4F-A890-4DAB-80B2-246A6367568C}" type="slidenum">
              <a:rPr lang="es-ES_tradnl">
                <a:solidFill>
                  <a:prstClr val="black"/>
                </a:solidFill>
              </a:rPr>
              <a:pPr/>
              <a:t>42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51A52-0C12-487D-90ED-B0D0C8323A53}" type="slidenum">
              <a:rPr lang="es-ES_tradnl">
                <a:solidFill>
                  <a:prstClr val="black"/>
                </a:solidFill>
              </a:rPr>
              <a:pPr/>
              <a:t>43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091DB3-3561-4227-9C37-B5F6821D0C43}" type="slidenum">
              <a:rPr lang="es-ES_tradnl">
                <a:solidFill>
                  <a:prstClr val="black"/>
                </a:solidFill>
              </a:rPr>
              <a:pPr/>
              <a:t>44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05B61-1FA2-45D2-9CE4-F8611BAE6660}" type="slidenum">
              <a:rPr lang="es-ES_tradnl">
                <a:solidFill>
                  <a:prstClr val="black"/>
                </a:solidFill>
              </a:rPr>
              <a:pPr/>
              <a:t>45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9886A3-1CFC-4833-A18F-650B7FA87387}" type="slidenum">
              <a:rPr lang="es-ES_tradnl">
                <a:solidFill>
                  <a:prstClr val="black"/>
                </a:solidFill>
              </a:rPr>
              <a:pPr/>
              <a:t>46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A1331-4E96-4691-905A-B7F67F2340F3}" type="slidenum">
              <a:rPr lang="es-ES_tradnl">
                <a:solidFill>
                  <a:prstClr val="black"/>
                </a:solidFill>
              </a:rPr>
              <a:pPr/>
              <a:t>47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6C912-3E99-49AC-B904-77B63BA4BD9F}" type="slidenum">
              <a:rPr lang="es-ES_tradnl">
                <a:solidFill>
                  <a:prstClr val="black"/>
                </a:solidFill>
              </a:rPr>
              <a:pPr/>
              <a:t>48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076AEF-39D9-40E3-87C0-EF2A6FFFC526}" type="slidenum">
              <a:rPr lang="es-ES_tradnl">
                <a:solidFill>
                  <a:prstClr val="black"/>
                </a:solidFill>
              </a:rPr>
              <a:pPr/>
              <a:t>49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2E56B8-EFE6-4728-B522-292482EC0998}" type="slidenum">
              <a:rPr lang="es-ES_tradnl">
                <a:solidFill>
                  <a:prstClr val="black"/>
                </a:solidFill>
              </a:rPr>
              <a:pPr/>
              <a:t>5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5F729-1EA2-4EC7-8BE1-36C1C7EFFEA7}" type="slidenum">
              <a:rPr lang="es-ES_tradnl">
                <a:solidFill>
                  <a:prstClr val="black"/>
                </a:solidFill>
              </a:rPr>
              <a:pPr/>
              <a:t>6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3171B-67EB-4652-9797-71FBEF544157}" type="slidenum">
              <a:rPr lang="es-ES_tradnl">
                <a:solidFill>
                  <a:prstClr val="black"/>
                </a:solidFill>
              </a:rPr>
              <a:pPr/>
              <a:t>7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FAA563-5F23-4743-9C8D-5CC7589B6812}" type="slidenum">
              <a:rPr lang="es-ES_tradnl">
                <a:solidFill>
                  <a:prstClr val="black"/>
                </a:solidFill>
              </a:rPr>
              <a:pPr/>
              <a:t>8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243AC9-FF87-485E-887D-E257CBF910A8}" type="slidenum">
              <a:rPr lang="es-ES_tradnl">
                <a:solidFill>
                  <a:prstClr val="black"/>
                </a:solidFill>
              </a:rPr>
              <a:pPr/>
              <a:t>9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s-ES_tradnl" altLang="en-US"/>
              <a:t>Click to edit Master title style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s-ES_tradnl" altLang="en-US"/>
              <a:t>Click to edit Master subtitle style</a:t>
            </a:r>
          </a:p>
        </p:txBody>
      </p:sp>
      <p:sp>
        <p:nvSpPr>
          <p:cNvPr id="4096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n-US">
              <a:solidFill>
                <a:srgbClr val="000000"/>
              </a:solidFill>
            </a:endParaRPr>
          </a:p>
        </p:txBody>
      </p:sp>
      <p:sp>
        <p:nvSpPr>
          <p:cNvPr id="40960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 altLang="en-US">
              <a:solidFill>
                <a:srgbClr val="000000"/>
              </a:solidFill>
            </a:endParaRPr>
          </a:p>
        </p:txBody>
      </p:sp>
      <p:sp>
        <p:nvSpPr>
          <p:cNvPr id="409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C095D1D-53FE-438A-AFDF-752127DBA6CA}" type="slidenum">
              <a:rPr lang="es-ES_tradnl" altLang="en-US">
                <a:solidFill>
                  <a:srgbClr val="000000"/>
                </a:solidFill>
              </a:rPr>
              <a:pPr/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  <p:sp>
        <p:nvSpPr>
          <p:cNvPr id="40960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960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31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0939F-6CD8-49E7-B576-46661EABA406}" type="slidenum">
              <a:rPr lang="es-ES_tradnl" altLang="en-US">
                <a:solidFill>
                  <a:srgbClr val="000000"/>
                </a:solidFill>
              </a:rPr>
              <a:pPr/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2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AC800-603B-4255-BD26-79E0A31EB4BA}" type="slidenum">
              <a:rPr lang="es-ES_tradnl" altLang="en-US">
                <a:solidFill>
                  <a:srgbClr val="000000"/>
                </a:solidFill>
              </a:rPr>
              <a:pPr/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80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0BFCF07-CAE8-4A48-9196-284D2395CA31}" type="slidenum">
              <a:rPr lang="es-ES_tradnl" altLang="en-US">
                <a:solidFill>
                  <a:srgbClr val="000000"/>
                </a:solidFill>
              </a:rPr>
              <a:pPr/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E373E-1408-4010-98B1-55C137CE912E}" type="slidenum">
              <a:rPr lang="es-ES_tradnl" altLang="en-US">
                <a:solidFill>
                  <a:srgbClr val="000000"/>
                </a:solidFill>
              </a:rPr>
              <a:pPr/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8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4097D-92BD-4F02-B82C-7703329A9FA1}" type="slidenum">
              <a:rPr lang="es-ES_tradnl" altLang="en-US">
                <a:solidFill>
                  <a:srgbClr val="000000"/>
                </a:solidFill>
              </a:rPr>
              <a:pPr/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7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F997B-F50D-498B-B658-234B605FCDCE}" type="slidenum">
              <a:rPr lang="es-ES_tradnl" altLang="en-US">
                <a:solidFill>
                  <a:srgbClr val="000000"/>
                </a:solidFill>
              </a:rPr>
              <a:pPr/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7D964-3DE2-4E11-8067-6D51C4185531}" type="slidenum">
              <a:rPr lang="es-ES_tradnl" altLang="en-US">
                <a:solidFill>
                  <a:srgbClr val="000000"/>
                </a:solidFill>
              </a:rPr>
              <a:pPr/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1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837DA-B0D8-4556-846D-1B24F9A82886}" type="slidenum">
              <a:rPr lang="es-ES_tradnl" altLang="en-US">
                <a:solidFill>
                  <a:srgbClr val="000000"/>
                </a:solidFill>
              </a:rPr>
              <a:pPr/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0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200A4-46A4-4A29-8916-D6AC6E810CAC}" type="slidenum">
              <a:rPr lang="es-ES_tradnl" altLang="en-US">
                <a:solidFill>
                  <a:srgbClr val="000000"/>
                </a:solidFill>
              </a:rPr>
              <a:pPr/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6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B8E35-2EA8-4BAF-A5D6-98F88D0B0187}" type="slidenum">
              <a:rPr lang="es-ES_tradnl" altLang="en-US">
                <a:solidFill>
                  <a:srgbClr val="000000"/>
                </a:solidFill>
              </a:rPr>
              <a:pPr/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1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8C271-ED45-4038-969B-CDC280C3367B}" type="slidenum">
              <a:rPr lang="es-ES_tradnl" altLang="en-US">
                <a:solidFill>
                  <a:srgbClr val="000000"/>
                </a:solidFill>
              </a:rPr>
              <a:pPr/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Click to edit Master title style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Click to edit Master text styles</a:t>
            </a:r>
          </a:p>
          <a:p>
            <a:pPr lvl="1"/>
            <a:r>
              <a:rPr lang="es-ES_tradnl" altLang="en-US" smtClean="0"/>
              <a:t>Second level</a:t>
            </a:r>
          </a:p>
          <a:p>
            <a:pPr lvl="2"/>
            <a:r>
              <a:rPr lang="es-ES_tradnl" altLang="en-US" smtClean="0"/>
              <a:t>Third level</a:t>
            </a:r>
          </a:p>
          <a:p>
            <a:pPr lvl="3"/>
            <a:r>
              <a:rPr lang="es-ES_tradnl" altLang="en-US" smtClean="0"/>
              <a:t>Fourth level</a:t>
            </a:r>
          </a:p>
          <a:p>
            <a:pPr lvl="4"/>
            <a:r>
              <a:rPr lang="es-ES_tradnl" altLang="en-US" smtClean="0"/>
              <a:t>Fifth level</a:t>
            </a:r>
          </a:p>
        </p:txBody>
      </p:sp>
      <p:sp>
        <p:nvSpPr>
          <p:cNvPr id="408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_tradnl" altLang="en-US">
              <a:solidFill>
                <a:srgbClr val="000000"/>
              </a:solidFill>
            </a:endParaRPr>
          </a:p>
        </p:txBody>
      </p:sp>
      <p:sp>
        <p:nvSpPr>
          <p:cNvPr id="408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_tradnl" altLang="en-US">
              <a:solidFill>
                <a:srgbClr val="000000"/>
              </a:solidFill>
            </a:endParaRP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1D5D7A-D33A-4B7A-9831-AA19000119D0}" type="slidenum">
              <a:rPr lang="es-ES_tradnl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_tradnl" altLang="en-US">
              <a:solidFill>
                <a:srgbClr val="000000"/>
              </a:solidFill>
            </a:endParaRPr>
          </a:p>
        </p:txBody>
      </p:sp>
      <p:sp>
        <p:nvSpPr>
          <p:cNvPr id="40858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858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7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/>
              <a:t>Como Estudiar la Biblia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/>
              <a:t>Por James Braga</a:t>
            </a:r>
          </a:p>
        </p:txBody>
      </p:sp>
    </p:spTree>
    <p:extLst>
      <p:ext uri="{BB962C8B-B14F-4D97-AF65-F5344CB8AC3E}">
        <p14:creationId xmlns:p14="http://schemas.microsoft.com/office/powerpoint/2010/main" val="80748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800"/>
              <a:t>Pasos básicos en la elaboración de un esquema de sítesis de un libro de la Biblia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30725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rabicPeriod"/>
            </a:pPr>
            <a:r>
              <a:rPr lang="es-ES_tradnl"/>
              <a:t>Un esquema con líneas diagonales</a:t>
            </a:r>
          </a:p>
          <a:p>
            <a:pPr marL="571500" indent="-571500">
              <a:buFont typeface="Wingdings" pitchFamily="2" charset="2"/>
              <a:buNone/>
            </a:pPr>
            <a:endParaRPr lang="es-ES_tradnl"/>
          </a:p>
          <a:p>
            <a:pPr marL="571500" indent="-571500">
              <a:buFont typeface="Wingdings" pitchFamily="2" charset="2"/>
              <a:buNone/>
            </a:pPr>
            <a:endParaRPr lang="es-ES_tradnl"/>
          </a:p>
          <a:p>
            <a:pPr marL="571500" indent="-571500">
              <a:buFont typeface="Wingdings" pitchFamily="2" charset="2"/>
              <a:buNone/>
            </a:pPr>
            <a:endParaRPr lang="es-ES_tradnl"/>
          </a:p>
          <a:p>
            <a:pPr marL="571500" indent="-571500">
              <a:buFont typeface="Wingdings" pitchFamily="2" charset="2"/>
              <a:buNone/>
            </a:pPr>
            <a:endParaRPr lang="es-ES_tradnl"/>
          </a:p>
          <a:p>
            <a:pPr marL="571500" indent="-571500">
              <a:buFont typeface="Wingdings" pitchFamily="2" charset="2"/>
              <a:buNone/>
            </a:pPr>
            <a:r>
              <a:rPr lang="es-ES_tradnl"/>
              <a:t>-Prepare un número suficiente de espacios para registrar un resumen de cada párrafo o capítulo del libro. </a:t>
            </a:r>
          </a:p>
        </p:txBody>
      </p:sp>
      <p:sp>
        <p:nvSpPr>
          <p:cNvPr id="429060" name="Line 4"/>
          <p:cNvSpPr>
            <a:spLocks noChangeShapeType="1"/>
          </p:cNvSpPr>
          <p:nvPr/>
        </p:nvSpPr>
        <p:spPr bwMode="auto">
          <a:xfrm>
            <a:off x="457200" y="40386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9061" name="Line 5"/>
          <p:cNvSpPr>
            <a:spLocks noChangeShapeType="1"/>
          </p:cNvSpPr>
          <p:nvPr/>
        </p:nvSpPr>
        <p:spPr bwMode="auto">
          <a:xfrm flipV="1">
            <a:off x="457200" y="2590800"/>
            <a:ext cx="1219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9062" name="Line 6"/>
          <p:cNvSpPr>
            <a:spLocks noChangeShapeType="1"/>
          </p:cNvSpPr>
          <p:nvPr/>
        </p:nvSpPr>
        <p:spPr bwMode="auto">
          <a:xfrm flipV="1">
            <a:off x="1066800" y="2590800"/>
            <a:ext cx="1295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9063" name="Line 7"/>
          <p:cNvSpPr>
            <a:spLocks noChangeShapeType="1"/>
          </p:cNvSpPr>
          <p:nvPr/>
        </p:nvSpPr>
        <p:spPr bwMode="auto">
          <a:xfrm flipV="1">
            <a:off x="1676400" y="2590800"/>
            <a:ext cx="1219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9064" name="Line 8"/>
          <p:cNvSpPr>
            <a:spLocks noChangeShapeType="1"/>
          </p:cNvSpPr>
          <p:nvPr/>
        </p:nvSpPr>
        <p:spPr bwMode="auto">
          <a:xfrm flipV="1">
            <a:off x="2438400" y="2590800"/>
            <a:ext cx="1143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9065" name="Line 9"/>
          <p:cNvSpPr>
            <a:spLocks noChangeShapeType="1"/>
          </p:cNvSpPr>
          <p:nvPr/>
        </p:nvSpPr>
        <p:spPr bwMode="auto">
          <a:xfrm flipV="1">
            <a:off x="3200400" y="2590800"/>
            <a:ext cx="1066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9066" name="Line 10"/>
          <p:cNvSpPr>
            <a:spLocks noChangeShapeType="1"/>
          </p:cNvSpPr>
          <p:nvPr/>
        </p:nvSpPr>
        <p:spPr bwMode="auto">
          <a:xfrm flipV="1">
            <a:off x="3886200" y="2590800"/>
            <a:ext cx="1066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9067" name="Line 11"/>
          <p:cNvSpPr>
            <a:spLocks noChangeShapeType="1"/>
          </p:cNvSpPr>
          <p:nvPr/>
        </p:nvSpPr>
        <p:spPr bwMode="auto">
          <a:xfrm flipV="1">
            <a:off x="4572000" y="2590800"/>
            <a:ext cx="990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9068" name="Line 12"/>
          <p:cNvSpPr>
            <a:spLocks noChangeShapeType="1"/>
          </p:cNvSpPr>
          <p:nvPr/>
        </p:nvSpPr>
        <p:spPr bwMode="auto">
          <a:xfrm flipV="1">
            <a:off x="5181600" y="2590800"/>
            <a:ext cx="990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9069" name="Line 13"/>
          <p:cNvSpPr>
            <a:spLocks noChangeShapeType="1"/>
          </p:cNvSpPr>
          <p:nvPr/>
        </p:nvSpPr>
        <p:spPr bwMode="auto">
          <a:xfrm flipV="1">
            <a:off x="5867400" y="2590800"/>
            <a:ext cx="914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9070" name="Line 14"/>
          <p:cNvSpPr>
            <a:spLocks noChangeShapeType="1"/>
          </p:cNvSpPr>
          <p:nvPr/>
        </p:nvSpPr>
        <p:spPr bwMode="auto">
          <a:xfrm flipV="1">
            <a:off x="6477000" y="2590800"/>
            <a:ext cx="838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9071" name="Line 15"/>
          <p:cNvSpPr>
            <a:spLocks noChangeShapeType="1"/>
          </p:cNvSpPr>
          <p:nvPr/>
        </p:nvSpPr>
        <p:spPr bwMode="auto">
          <a:xfrm flipV="1">
            <a:off x="7162800" y="2590800"/>
            <a:ext cx="762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9072" name="Line 16"/>
          <p:cNvSpPr>
            <a:spLocks noChangeShapeType="1"/>
          </p:cNvSpPr>
          <p:nvPr/>
        </p:nvSpPr>
        <p:spPr bwMode="auto">
          <a:xfrm flipV="1">
            <a:off x="7848600" y="2590800"/>
            <a:ext cx="609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9073" name="Line 17"/>
          <p:cNvSpPr>
            <a:spLocks noChangeShapeType="1"/>
          </p:cNvSpPr>
          <p:nvPr/>
        </p:nvSpPr>
        <p:spPr bwMode="auto">
          <a:xfrm>
            <a:off x="1676400" y="25908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9074" name="Text Box 18"/>
          <p:cNvSpPr txBox="1">
            <a:spLocks noChangeArrowheads="1"/>
          </p:cNvSpPr>
          <p:nvPr/>
        </p:nvSpPr>
        <p:spPr bwMode="auto">
          <a:xfrm>
            <a:off x="1905000" y="22098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29075" name="Text Box 19"/>
          <p:cNvSpPr txBox="1">
            <a:spLocks noChangeArrowheads="1"/>
          </p:cNvSpPr>
          <p:nvPr/>
        </p:nvSpPr>
        <p:spPr bwMode="auto">
          <a:xfrm>
            <a:off x="2895600" y="21336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_tradnl">
                <a:solidFill>
                  <a:srgbClr val="000000"/>
                </a:solidFill>
              </a:rPr>
              <a:t>El libro de Jonás:</a:t>
            </a:r>
          </a:p>
        </p:txBody>
      </p:sp>
    </p:spTree>
    <p:extLst>
      <p:ext uri="{BB962C8B-B14F-4D97-AF65-F5344CB8AC3E}">
        <p14:creationId xmlns:p14="http://schemas.microsoft.com/office/powerpoint/2010/main" val="19981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9" grpId="0" build="p"/>
      <p:bldP spid="429060" grpId="0" animBg="1"/>
      <p:bldP spid="429061" grpId="0" animBg="1"/>
      <p:bldP spid="429062" grpId="0" animBg="1"/>
      <p:bldP spid="429063" grpId="0" animBg="1"/>
      <p:bldP spid="429064" grpId="0" animBg="1"/>
      <p:bldP spid="429065" grpId="0" animBg="1"/>
      <p:bldP spid="429066" grpId="0" animBg="1"/>
      <p:bldP spid="429067" grpId="0" animBg="1"/>
      <p:bldP spid="429068" grpId="0" animBg="1"/>
      <p:bldP spid="429069" grpId="0" animBg="1"/>
      <p:bldP spid="429070" grpId="0" animBg="1"/>
      <p:bldP spid="429071" grpId="0" animBg="1"/>
      <p:bldP spid="429072" grpId="0" animBg="1"/>
      <p:bldP spid="429073" grpId="0" animBg="1"/>
      <p:bldP spid="4290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800"/>
              <a:t>Pasos básicos en la elaboración de un esquema de sítesis de un libro de la Biblia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lnSpc>
                <a:spcPct val="90000"/>
              </a:lnSpc>
              <a:buFont typeface="Wingdings" pitchFamily="2" charset="2"/>
              <a:buAutoNum type="arabicPeriod" startAt="2"/>
            </a:pPr>
            <a:r>
              <a:rPr lang="es-ES_tradnl"/>
              <a:t>Resumen de los párrafos</a:t>
            </a:r>
          </a:p>
          <a:p>
            <a:pPr marL="839788" lvl="1" indent="-495300">
              <a:lnSpc>
                <a:spcPct val="90000"/>
              </a:lnSpc>
              <a:buFont typeface="Wingdings" pitchFamily="2" charset="2"/>
              <a:buChar char="n"/>
            </a:pPr>
            <a:r>
              <a:rPr lang="es-ES_tradnl"/>
              <a:t>Utilizando el espacio entre las líneas diagonales, resuma con frases breves el contenido del párrafro o capítulo del libro. En la esquina inferior izquierda de cada espacio consigne la referencia (capítulo y versículo) del comienzo de cada párrafo o capítulo.</a:t>
            </a:r>
          </a:p>
          <a:p>
            <a:pPr marL="839788" lvl="1" indent="-495300">
              <a:lnSpc>
                <a:spcPct val="90000"/>
              </a:lnSpc>
              <a:buFont typeface="Wingdings" pitchFamily="2" charset="2"/>
              <a:buChar char="n"/>
            </a:pPr>
            <a:r>
              <a:rPr lang="es-ES_tradnl"/>
              <a:t>Deben ser pensamientos paralelos</a:t>
            </a:r>
          </a:p>
          <a:p>
            <a:pPr marL="839788" lvl="1" indent="-495300">
              <a:lnSpc>
                <a:spcPct val="90000"/>
              </a:lnSpc>
              <a:buFont typeface="Wingdings" pitchFamily="2" charset="2"/>
              <a:buChar char="n"/>
            </a:pPr>
            <a:r>
              <a:rPr lang="es-ES_tradnl"/>
              <a:t>Si hay demasiados párrafros o capítulos puede combinarlos en secciones mas grandes de varios párrafos o varios capitulos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863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ChangeArrowheads="1"/>
          </p:cNvSpPr>
          <p:nvPr/>
        </p:nvSpPr>
        <p:spPr bwMode="auto">
          <a:xfrm>
            <a:off x="381000" y="2286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3800">
                <a:solidFill>
                  <a:srgbClr val="006633"/>
                </a:solidFill>
                <a:latin typeface="Garamond" pitchFamily="18" charset="0"/>
              </a:rPr>
              <a:t>Pasos básicos en la elaboración de un esquema de sítesis de un libro de la Biblia</a:t>
            </a:r>
          </a:p>
        </p:txBody>
      </p:sp>
      <p:sp>
        <p:nvSpPr>
          <p:cNvPr id="433155" name="Line 3"/>
          <p:cNvSpPr>
            <a:spLocks noChangeShapeType="1"/>
          </p:cNvSpPr>
          <p:nvPr/>
        </p:nvSpPr>
        <p:spPr bwMode="auto">
          <a:xfrm>
            <a:off x="2057400" y="48006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3156" name="Line 4"/>
          <p:cNvSpPr>
            <a:spLocks noChangeShapeType="1"/>
          </p:cNvSpPr>
          <p:nvPr/>
        </p:nvSpPr>
        <p:spPr bwMode="auto">
          <a:xfrm flipV="1">
            <a:off x="2057400" y="1600200"/>
            <a:ext cx="1905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3157" name="Line 5"/>
          <p:cNvSpPr>
            <a:spLocks noChangeShapeType="1"/>
          </p:cNvSpPr>
          <p:nvPr/>
        </p:nvSpPr>
        <p:spPr bwMode="auto">
          <a:xfrm flipV="1">
            <a:off x="4572000" y="1600200"/>
            <a:ext cx="16002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3158" name="Line 6"/>
          <p:cNvSpPr>
            <a:spLocks noChangeShapeType="1"/>
          </p:cNvSpPr>
          <p:nvPr/>
        </p:nvSpPr>
        <p:spPr bwMode="auto">
          <a:xfrm>
            <a:off x="3962400" y="16002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3159" name="Text Box 7"/>
          <p:cNvSpPr txBox="1">
            <a:spLocks noChangeArrowheads="1"/>
          </p:cNvSpPr>
          <p:nvPr/>
        </p:nvSpPr>
        <p:spPr bwMode="auto">
          <a:xfrm>
            <a:off x="2438400" y="4343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_tradnl">
                <a:solidFill>
                  <a:srgbClr val="000000"/>
                </a:solidFill>
              </a:rPr>
              <a:t>1:1</a:t>
            </a:r>
          </a:p>
        </p:txBody>
      </p:sp>
      <p:sp>
        <p:nvSpPr>
          <p:cNvPr id="433160" name="Line 8"/>
          <p:cNvSpPr>
            <a:spLocks noChangeShapeType="1"/>
          </p:cNvSpPr>
          <p:nvPr/>
        </p:nvSpPr>
        <p:spPr bwMode="auto">
          <a:xfrm flipV="1">
            <a:off x="3352800" y="1600200"/>
            <a:ext cx="16764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3161" name="Text Box 9"/>
          <p:cNvSpPr txBox="1">
            <a:spLocks noChangeArrowheads="1"/>
          </p:cNvSpPr>
          <p:nvPr/>
        </p:nvSpPr>
        <p:spPr bwMode="auto">
          <a:xfrm>
            <a:off x="3810000" y="43434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_tradnl">
                <a:solidFill>
                  <a:srgbClr val="000000"/>
                </a:solidFill>
              </a:rPr>
              <a:t>1:4</a:t>
            </a:r>
          </a:p>
        </p:txBody>
      </p:sp>
      <p:sp>
        <p:nvSpPr>
          <p:cNvPr id="433162" name="Text Box 10"/>
          <p:cNvSpPr txBox="1">
            <a:spLocks noChangeArrowheads="1"/>
          </p:cNvSpPr>
          <p:nvPr/>
        </p:nvSpPr>
        <p:spPr bwMode="auto">
          <a:xfrm rot="-25163760">
            <a:off x="2513012" y="2592388"/>
            <a:ext cx="2473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_tradnl">
                <a:solidFill>
                  <a:srgbClr val="000000"/>
                </a:solidFill>
              </a:rPr>
              <a:t>Desobediencia de Jonás al mandato</a:t>
            </a:r>
          </a:p>
        </p:txBody>
      </p:sp>
      <p:sp>
        <p:nvSpPr>
          <p:cNvPr id="433163" name="Text Box 11"/>
          <p:cNvSpPr txBox="1">
            <a:spLocks noChangeArrowheads="1"/>
          </p:cNvSpPr>
          <p:nvPr/>
        </p:nvSpPr>
        <p:spPr bwMode="auto">
          <a:xfrm rot="-25264691">
            <a:off x="3505994" y="2361406"/>
            <a:ext cx="2895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_tradnl">
                <a:solidFill>
                  <a:srgbClr val="000000"/>
                </a:solidFill>
              </a:rPr>
              <a:t>Tormenta y descubrimiento de su causa</a:t>
            </a:r>
          </a:p>
        </p:txBody>
      </p:sp>
    </p:spTree>
    <p:extLst>
      <p:ext uri="{BB962C8B-B14F-4D97-AF65-F5344CB8AC3E}">
        <p14:creationId xmlns:p14="http://schemas.microsoft.com/office/powerpoint/2010/main" val="95804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400"/>
              <a:t>Pasos básicos en la elaboración de un esquema de sítesis de un libro de la Biblia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AutoNum type="arabicPeriod" startAt="3"/>
            </a:pPr>
            <a:r>
              <a:rPr lang="es-ES_tradnl"/>
              <a:t>Definición de las divisiones principales</a:t>
            </a:r>
          </a:p>
          <a:p>
            <a:pPr marL="839788" lvl="1" indent="-495300"/>
            <a:r>
              <a:rPr lang="es-ES_tradnl"/>
              <a:t>Observe los párrafos o capítulos que contienen un tema común o que de alguna manera están vinculados unos a otros, y combínelos para estructurar las principales divisiones del libro. Asigne un título adecuado a cada una de estas divisiones y señale los capítulos y versículos que abarca cada una de ellas. Estas divisiones proporcionan el esquema básico o la estructura del libro. </a:t>
            </a:r>
          </a:p>
        </p:txBody>
      </p:sp>
    </p:spTree>
    <p:extLst>
      <p:ext uri="{BB962C8B-B14F-4D97-AF65-F5344CB8AC3E}">
        <p14:creationId xmlns:p14="http://schemas.microsoft.com/office/powerpoint/2010/main" val="3659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3800">
                <a:solidFill>
                  <a:srgbClr val="006633"/>
                </a:solidFill>
                <a:latin typeface="Garamond" pitchFamily="18" charset="0"/>
              </a:rPr>
              <a:t>Pasos básicos en la elaboración de un esquema de sítesis de un libro de la Biblia</a:t>
            </a:r>
          </a:p>
        </p:txBody>
      </p:sp>
      <p:sp>
        <p:nvSpPr>
          <p:cNvPr id="437251" name="Line 3"/>
          <p:cNvSpPr>
            <a:spLocks noChangeShapeType="1"/>
          </p:cNvSpPr>
          <p:nvPr/>
        </p:nvSpPr>
        <p:spPr bwMode="auto">
          <a:xfrm>
            <a:off x="457200" y="40386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7252" name="Line 4"/>
          <p:cNvSpPr>
            <a:spLocks noChangeShapeType="1"/>
          </p:cNvSpPr>
          <p:nvPr/>
        </p:nvSpPr>
        <p:spPr bwMode="auto">
          <a:xfrm flipV="1">
            <a:off x="457200" y="2590800"/>
            <a:ext cx="1219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7253" name="Line 5"/>
          <p:cNvSpPr>
            <a:spLocks noChangeShapeType="1"/>
          </p:cNvSpPr>
          <p:nvPr/>
        </p:nvSpPr>
        <p:spPr bwMode="auto">
          <a:xfrm flipV="1">
            <a:off x="1066800" y="2590800"/>
            <a:ext cx="1295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7254" name="Line 6"/>
          <p:cNvSpPr>
            <a:spLocks noChangeShapeType="1"/>
          </p:cNvSpPr>
          <p:nvPr/>
        </p:nvSpPr>
        <p:spPr bwMode="auto">
          <a:xfrm flipV="1">
            <a:off x="1676400" y="2590800"/>
            <a:ext cx="1219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7255" name="Line 7"/>
          <p:cNvSpPr>
            <a:spLocks noChangeShapeType="1"/>
          </p:cNvSpPr>
          <p:nvPr/>
        </p:nvSpPr>
        <p:spPr bwMode="auto">
          <a:xfrm flipV="1">
            <a:off x="2438400" y="2590800"/>
            <a:ext cx="1143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7256" name="Line 8"/>
          <p:cNvSpPr>
            <a:spLocks noChangeShapeType="1"/>
          </p:cNvSpPr>
          <p:nvPr/>
        </p:nvSpPr>
        <p:spPr bwMode="auto">
          <a:xfrm flipV="1">
            <a:off x="3200400" y="2590800"/>
            <a:ext cx="1066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7257" name="Line 9"/>
          <p:cNvSpPr>
            <a:spLocks noChangeShapeType="1"/>
          </p:cNvSpPr>
          <p:nvPr/>
        </p:nvSpPr>
        <p:spPr bwMode="auto">
          <a:xfrm flipV="1">
            <a:off x="3886200" y="2590800"/>
            <a:ext cx="1066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7258" name="Line 10"/>
          <p:cNvSpPr>
            <a:spLocks noChangeShapeType="1"/>
          </p:cNvSpPr>
          <p:nvPr/>
        </p:nvSpPr>
        <p:spPr bwMode="auto">
          <a:xfrm flipV="1">
            <a:off x="4572000" y="2590800"/>
            <a:ext cx="990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7259" name="Line 11"/>
          <p:cNvSpPr>
            <a:spLocks noChangeShapeType="1"/>
          </p:cNvSpPr>
          <p:nvPr/>
        </p:nvSpPr>
        <p:spPr bwMode="auto">
          <a:xfrm flipV="1">
            <a:off x="5181600" y="2590800"/>
            <a:ext cx="990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7260" name="Line 12"/>
          <p:cNvSpPr>
            <a:spLocks noChangeShapeType="1"/>
          </p:cNvSpPr>
          <p:nvPr/>
        </p:nvSpPr>
        <p:spPr bwMode="auto">
          <a:xfrm flipV="1">
            <a:off x="5867400" y="2590800"/>
            <a:ext cx="914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7261" name="Line 13"/>
          <p:cNvSpPr>
            <a:spLocks noChangeShapeType="1"/>
          </p:cNvSpPr>
          <p:nvPr/>
        </p:nvSpPr>
        <p:spPr bwMode="auto">
          <a:xfrm flipV="1">
            <a:off x="6477000" y="2590800"/>
            <a:ext cx="838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7262" name="Line 14"/>
          <p:cNvSpPr>
            <a:spLocks noChangeShapeType="1"/>
          </p:cNvSpPr>
          <p:nvPr/>
        </p:nvSpPr>
        <p:spPr bwMode="auto">
          <a:xfrm flipV="1">
            <a:off x="7162800" y="2590800"/>
            <a:ext cx="762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7263" name="Line 15"/>
          <p:cNvSpPr>
            <a:spLocks noChangeShapeType="1"/>
          </p:cNvSpPr>
          <p:nvPr/>
        </p:nvSpPr>
        <p:spPr bwMode="auto">
          <a:xfrm flipV="1">
            <a:off x="7848600" y="2590800"/>
            <a:ext cx="609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7264" name="Line 16"/>
          <p:cNvSpPr>
            <a:spLocks noChangeShapeType="1"/>
          </p:cNvSpPr>
          <p:nvPr/>
        </p:nvSpPr>
        <p:spPr bwMode="auto">
          <a:xfrm>
            <a:off x="1676400" y="25908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7265" name="Text Box 17"/>
          <p:cNvSpPr txBox="1">
            <a:spLocks noChangeArrowheads="1"/>
          </p:cNvSpPr>
          <p:nvPr/>
        </p:nvSpPr>
        <p:spPr bwMode="auto">
          <a:xfrm>
            <a:off x="1905000" y="22098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37266" name="Text Box 18"/>
          <p:cNvSpPr txBox="1">
            <a:spLocks noChangeArrowheads="1"/>
          </p:cNvSpPr>
          <p:nvPr/>
        </p:nvSpPr>
        <p:spPr bwMode="auto">
          <a:xfrm>
            <a:off x="2895600" y="21336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_tradnl">
                <a:solidFill>
                  <a:srgbClr val="000000"/>
                </a:solidFill>
              </a:rPr>
              <a:t>El libro de Jonás:</a:t>
            </a:r>
          </a:p>
        </p:txBody>
      </p:sp>
      <p:sp>
        <p:nvSpPr>
          <p:cNvPr id="437267" name="Text Box 19"/>
          <p:cNvSpPr txBox="1">
            <a:spLocks noChangeArrowheads="1"/>
          </p:cNvSpPr>
          <p:nvPr/>
        </p:nvSpPr>
        <p:spPr bwMode="auto">
          <a:xfrm>
            <a:off x="457200" y="4038600"/>
            <a:ext cx="3429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_tradnl">
                <a:solidFill>
                  <a:srgbClr val="000000"/>
                </a:solidFill>
              </a:rPr>
              <a:t>La primera comisión de Jonás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_tradnl">
                <a:solidFill>
                  <a:srgbClr val="000000"/>
                </a:solidFill>
              </a:rPr>
              <a:t>Capítulos 1-2</a:t>
            </a:r>
          </a:p>
        </p:txBody>
      </p:sp>
      <p:graphicFrame>
        <p:nvGraphicFramePr>
          <p:cNvPr id="437268" name="Group 20"/>
          <p:cNvGraphicFramePr>
            <a:graphicFrameLocks noGrp="1"/>
          </p:cNvGraphicFramePr>
          <p:nvPr/>
        </p:nvGraphicFramePr>
        <p:xfrm>
          <a:off x="457200" y="4038600"/>
          <a:ext cx="3429000" cy="838200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7274" name="Text Box 26"/>
          <p:cNvSpPr txBox="1">
            <a:spLocks noChangeArrowheads="1"/>
          </p:cNvSpPr>
          <p:nvPr/>
        </p:nvSpPr>
        <p:spPr bwMode="auto">
          <a:xfrm>
            <a:off x="3886200" y="4114800"/>
            <a:ext cx="3962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_tradnl">
                <a:solidFill>
                  <a:srgbClr val="000000"/>
                </a:solidFill>
              </a:rPr>
              <a:t>La segunda comisión de Jonás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_tradnl">
                <a:solidFill>
                  <a:srgbClr val="000000"/>
                </a:solidFill>
              </a:rPr>
              <a:t>Capítulos 3-4</a:t>
            </a:r>
          </a:p>
        </p:txBody>
      </p:sp>
      <p:graphicFrame>
        <p:nvGraphicFramePr>
          <p:cNvPr id="437275" name="Group 27"/>
          <p:cNvGraphicFramePr>
            <a:graphicFrameLocks noGrp="1"/>
          </p:cNvGraphicFramePr>
          <p:nvPr/>
        </p:nvGraphicFramePr>
        <p:xfrm>
          <a:off x="3886200" y="4038600"/>
          <a:ext cx="4038600" cy="838200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97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39825"/>
          </a:xfrm>
        </p:spPr>
        <p:txBody>
          <a:bodyPr/>
          <a:lstStyle/>
          <a:p>
            <a:r>
              <a:rPr lang="es-ES_tradnl" sz="3400"/>
              <a:t>Pasos básicos en la elaboración de un esquema de sítesis de un libro de la Biblia</a:t>
            </a:r>
            <a:br>
              <a:rPr lang="es-ES_tradnl" sz="3400"/>
            </a:br>
            <a:endParaRPr lang="es-ES_tradnl" sz="340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530725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rabicPeriod" startAt="4"/>
            </a:pPr>
            <a:r>
              <a:rPr lang="es-ES_tradnl"/>
              <a:t>Búsqueda de subdivisiones</a:t>
            </a:r>
          </a:p>
          <a:p>
            <a:pPr marL="839788" lvl="1" indent="-495300"/>
            <a:r>
              <a:rPr lang="es-ES_tradnl"/>
              <a:t>Defina el contenido de cada una de las divisiones principales. Esto se puede hacer subdividiendo y asignando títulos apropiados o bien describiendo el contenido de cada división principal desde otra perspectiva. </a:t>
            </a:r>
          </a:p>
          <a:p>
            <a:pPr marL="839788" lvl="1" indent="-495300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5635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Line 2"/>
          <p:cNvSpPr>
            <a:spLocks noChangeShapeType="1"/>
          </p:cNvSpPr>
          <p:nvPr/>
        </p:nvSpPr>
        <p:spPr bwMode="auto">
          <a:xfrm>
            <a:off x="457200" y="40386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1347" name="Line 3"/>
          <p:cNvSpPr>
            <a:spLocks noChangeShapeType="1"/>
          </p:cNvSpPr>
          <p:nvPr/>
        </p:nvSpPr>
        <p:spPr bwMode="auto">
          <a:xfrm flipV="1">
            <a:off x="457200" y="2590800"/>
            <a:ext cx="1219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1348" name="Line 4"/>
          <p:cNvSpPr>
            <a:spLocks noChangeShapeType="1"/>
          </p:cNvSpPr>
          <p:nvPr/>
        </p:nvSpPr>
        <p:spPr bwMode="auto">
          <a:xfrm flipV="1">
            <a:off x="1066800" y="2590800"/>
            <a:ext cx="1295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1349" name="Line 5"/>
          <p:cNvSpPr>
            <a:spLocks noChangeShapeType="1"/>
          </p:cNvSpPr>
          <p:nvPr/>
        </p:nvSpPr>
        <p:spPr bwMode="auto">
          <a:xfrm flipV="1">
            <a:off x="1676400" y="2590800"/>
            <a:ext cx="1219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1350" name="Line 6"/>
          <p:cNvSpPr>
            <a:spLocks noChangeShapeType="1"/>
          </p:cNvSpPr>
          <p:nvPr/>
        </p:nvSpPr>
        <p:spPr bwMode="auto">
          <a:xfrm flipV="1">
            <a:off x="2438400" y="2590800"/>
            <a:ext cx="1143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1351" name="Line 7"/>
          <p:cNvSpPr>
            <a:spLocks noChangeShapeType="1"/>
          </p:cNvSpPr>
          <p:nvPr/>
        </p:nvSpPr>
        <p:spPr bwMode="auto">
          <a:xfrm flipV="1">
            <a:off x="3200400" y="2590800"/>
            <a:ext cx="1066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1352" name="Line 8"/>
          <p:cNvSpPr>
            <a:spLocks noChangeShapeType="1"/>
          </p:cNvSpPr>
          <p:nvPr/>
        </p:nvSpPr>
        <p:spPr bwMode="auto">
          <a:xfrm flipV="1">
            <a:off x="3886200" y="2590800"/>
            <a:ext cx="1066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1353" name="Line 9"/>
          <p:cNvSpPr>
            <a:spLocks noChangeShapeType="1"/>
          </p:cNvSpPr>
          <p:nvPr/>
        </p:nvSpPr>
        <p:spPr bwMode="auto">
          <a:xfrm flipV="1">
            <a:off x="4572000" y="2590800"/>
            <a:ext cx="990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1354" name="Line 10"/>
          <p:cNvSpPr>
            <a:spLocks noChangeShapeType="1"/>
          </p:cNvSpPr>
          <p:nvPr/>
        </p:nvSpPr>
        <p:spPr bwMode="auto">
          <a:xfrm flipV="1">
            <a:off x="5181600" y="2590800"/>
            <a:ext cx="990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1355" name="Line 11"/>
          <p:cNvSpPr>
            <a:spLocks noChangeShapeType="1"/>
          </p:cNvSpPr>
          <p:nvPr/>
        </p:nvSpPr>
        <p:spPr bwMode="auto">
          <a:xfrm flipV="1">
            <a:off x="5867400" y="2590800"/>
            <a:ext cx="914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1356" name="Line 12"/>
          <p:cNvSpPr>
            <a:spLocks noChangeShapeType="1"/>
          </p:cNvSpPr>
          <p:nvPr/>
        </p:nvSpPr>
        <p:spPr bwMode="auto">
          <a:xfrm flipV="1">
            <a:off x="6477000" y="2590800"/>
            <a:ext cx="838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1357" name="Line 13"/>
          <p:cNvSpPr>
            <a:spLocks noChangeShapeType="1"/>
          </p:cNvSpPr>
          <p:nvPr/>
        </p:nvSpPr>
        <p:spPr bwMode="auto">
          <a:xfrm flipV="1">
            <a:off x="7162800" y="2590800"/>
            <a:ext cx="762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1358" name="Line 14"/>
          <p:cNvSpPr>
            <a:spLocks noChangeShapeType="1"/>
          </p:cNvSpPr>
          <p:nvPr/>
        </p:nvSpPr>
        <p:spPr bwMode="auto">
          <a:xfrm flipV="1">
            <a:off x="7848600" y="2590800"/>
            <a:ext cx="609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1359" name="Line 15"/>
          <p:cNvSpPr>
            <a:spLocks noChangeShapeType="1"/>
          </p:cNvSpPr>
          <p:nvPr/>
        </p:nvSpPr>
        <p:spPr bwMode="auto">
          <a:xfrm>
            <a:off x="1676400" y="25908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1360" name="Text Box 16"/>
          <p:cNvSpPr txBox="1">
            <a:spLocks noChangeArrowheads="1"/>
          </p:cNvSpPr>
          <p:nvPr/>
        </p:nvSpPr>
        <p:spPr bwMode="auto">
          <a:xfrm>
            <a:off x="1905000" y="22098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41361" name="Text Box 17"/>
          <p:cNvSpPr txBox="1">
            <a:spLocks noChangeArrowheads="1"/>
          </p:cNvSpPr>
          <p:nvPr/>
        </p:nvSpPr>
        <p:spPr bwMode="auto">
          <a:xfrm>
            <a:off x="2895600" y="21336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_tradnl">
                <a:solidFill>
                  <a:srgbClr val="000000"/>
                </a:solidFill>
              </a:rPr>
              <a:t>El libro de Jonás:</a:t>
            </a:r>
          </a:p>
        </p:txBody>
      </p:sp>
      <p:sp>
        <p:nvSpPr>
          <p:cNvPr id="441362" name="Text Box 18"/>
          <p:cNvSpPr txBox="1">
            <a:spLocks noChangeArrowheads="1"/>
          </p:cNvSpPr>
          <p:nvPr/>
        </p:nvSpPr>
        <p:spPr bwMode="auto">
          <a:xfrm>
            <a:off x="457200" y="4038600"/>
            <a:ext cx="3429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_tradnl">
                <a:solidFill>
                  <a:srgbClr val="000000"/>
                </a:solidFill>
              </a:rPr>
              <a:t>La primera comisión de Jonás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_tradnl">
                <a:solidFill>
                  <a:srgbClr val="000000"/>
                </a:solidFill>
              </a:rPr>
              <a:t>Capítulos 1-2</a:t>
            </a:r>
          </a:p>
        </p:txBody>
      </p:sp>
      <p:graphicFrame>
        <p:nvGraphicFramePr>
          <p:cNvPr id="441363" name="Group 19"/>
          <p:cNvGraphicFramePr>
            <a:graphicFrameLocks noGrp="1"/>
          </p:cNvGraphicFramePr>
          <p:nvPr/>
        </p:nvGraphicFramePr>
        <p:xfrm>
          <a:off x="457200" y="4038600"/>
          <a:ext cx="3429000" cy="838200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1369" name="Text Box 25"/>
          <p:cNvSpPr txBox="1">
            <a:spLocks noChangeArrowheads="1"/>
          </p:cNvSpPr>
          <p:nvPr/>
        </p:nvSpPr>
        <p:spPr bwMode="auto">
          <a:xfrm>
            <a:off x="3886200" y="4114800"/>
            <a:ext cx="3962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_tradnl">
                <a:solidFill>
                  <a:srgbClr val="000000"/>
                </a:solidFill>
              </a:rPr>
              <a:t>La segunda comisión de Jonás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_tradnl">
                <a:solidFill>
                  <a:srgbClr val="000000"/>
                </a:solidFill>
              </a:rPr>
              <a:t>Capítulos 3-4</a:t>
            </a:r>
          </a:p>
        </p:txBody>
      </p:sp>
      <p:graphicFrame>
        <p:nvGraphicFramePr>
          <p:cNvPr id="441370" name="Group 26"/>
          <p:cNvGraphicFramePr>
            <a:graphicFrameLocks noGrp="1"/>
          </p:cNvGraphicFramePr>
          <p:nvPr/>
        </p:nvGraphicFramePr>
        <p:xfrm>
          <a:off x="3886200" y="4038600"/>
          <a:ext cx="4038600" cy="838200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1376" name="Text Box 32"/>
          <p:cNvSpPr txBox="1">
            <a:spLocks noChangeArrowheads="1"/>
          </p:cNvSpPr>
          <p:nvPr/>
        </p:nvSpPr>
        <p:spPr bwMode="auto">
          <a:xfrm>
            <a:off x="457200" y="4876800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_tradnl">
                <a:solidFill>
                  <a:srgbClr val="000000"/>
                </a:solidFill>
              </a:rPr>
              <a:t>Desobediencia</a:t>
            </a:r>
          </a:p>
        </p:txBody>
      </p:sp>
      <p:graphicFrame>
        <p:nvGraphicFramePr>
          <p:cNvPr id="441377" name="Group 33"/>
          <p:cNvGraphicFramePr>
            <a:graphicFrameLocks noGrp="1"/>
          </p:cNvGraphicFramePr>
          <p:nvPr/>
        </p:nvGraphicFramePr>
        <p:xfrm>
          <a:off x="457200" y="4876800"/>
          <a:ext cx="990600" cy="76200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1383" name="Group 39"/>
          <p:cNvGraphicFramePr>
            <a:graphicFrameLocks noGrp="1"/>
          </p:cNvGraphicFramePr>
          <p:nvPr/>
        </p:nvGraphicFramePr>
        <p:xfrm>
          <a:off x="1447800" y="4876800"/>
          <a:ext cx="1371600" cy="762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Castigo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1389" name="Group 45"/>
          <p:cNvGraphicFramePr>
            <a:graphicFrameLocks noGrp="1"/>
          </p:cNvGraphicFramePr>
          <p:nvPr/>
        </p:nvGraphicFramePr>
        <p:xfrm>
          <a:off x="2819400" y="4876800"/>
          <a:ext cx="1066800" cy="762000"/>
        </p:xfrm>
        <a:graphic>
          <a:graphicData uri="http://schemas.openxmlformats.org/drawingml/2006/table">
            <a:tbl>
              <a:tblPr/>
              <a:tblGrid>
                <a:gridCol w="10668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1395" name="Group 51"/>
          <p:cNvGraphicFramePr>
            <a:graphicFrameLocks noGrp="1"/>
          </p:cNvGraphicFramePr>
          <p:nvPr/>
        </p:nvGraphicFramePr>
        <p:xfrm>
          <a:off x="3886200" y="4876800"/>
          <a:ext cx="1143000" cy="762000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Obediencia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1401" name="Group 57"/>
          <p:cNvGraphicFramePr>
            <a:graphicFrameLocks noGrp="1"/>
          </p:cNvGraphicFramePr>
          <p:nvPr/>
        </p:nvGraphicFramePr>
        <p:xfrm>
          <a:off x="5029200" y="4876800"/>
          <a:ext cx="1524000" cy="762000"/>
        </p:xfrm>
        <a:graphic>
          <a:graphicData uri="http://schemas.openxmlformats.org/drawingml/2006/table">
            <a:tbl>
              <a:tblPr/>
              <a:tblGrid>
                <a:gridCol w="15240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Bendición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1407" name="Group 63"/>
          <p:cNvGraphicFramePr>
            <a:graphicFrameLocks noGrp="1"/>
          </p:cNvGraphicFramePr>
          <p:nvPr/>
        </p:nvGraphicFramePr>
        <p:xfrm>
          <a:off x="6553200" y="4876800"/>
          <a:ext cx="1371600" cy="762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699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800"/>
              <a:t>El Enfoque Sintético: </a:t>
            </a:r>
            <a:br>
              <a:rPr lang="es-ES_tradnl" sz="3800"/>
            </a:br>
            <a:r>
              <a:rPr lang="es-ES_tradnl" sz="3800"/>
              <a:t>Descubriendo los énfasis principales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_tradnl"/>
              <a:t>Palabras o ideas repetidas</a:t>
            </a:r>
          </a:p>
          <a:p>
            <a:pPr lvl="1">
              <a:lnSpc>
                <a:spcPct val="90000"/>
              </a:lnSpc>
            </a:pPr>
            <a:r>
              <a:rPr lang="es-ES_tradnl"/>
              <a:t>Primero, debemos observar si alguan palabra, frase, idea o concepto se repite a lo largo del libro, y cómo se usa esa palabra o concepto clave para desarrollar la estructura o tema del libro. </a:t>
            </a:r>
          </a:p>
          <a:p>
            <a:pPr lvl="1">
              <a:lnSpc>
                <a:spcPct val="90000"/>
              </a:lnSpc>
            </a:pPr>
            <a:r>
              <a:rPr lang="es-ES_tradnl"/>
              <a:t>Ejemplo: Hebreos- “mejor”; Lucas- “hijo de hombre” y pasajes sobre nacimiento, oración de Jesus, otros llamandole hombre, etc.</a:t>
            </a:r>
          </a:p>
          <a:p>
            <a:pPr>
              <a:lnSpc>
                <a:spcPct val="90000"/>
              </a:lnSpc>
            </a:pPr>
            <a:r>
              <a:rPr lang="es-ES_tradnl"/>
              <a:t>Espacio dedicado a temas específicos</a:t>
            </a:r>
          </a:p>
          <a:p>
            <a:pPr lvl="1">
              <a:lnSpc>
                <a:spcPct val="90000"/>
              </a:lnSpc>
            </a:pPr>
            <a:r>
              <a:rPr lang="es-ES_tradnl"/>
              <a:t>Ejemplo: Exodo- el tabernaculo; Evangelios- la crucificación</a:t>
            </a:r>
          </a:p>
        </p:txBody>
      </p:sp>
    </p:spTree>
    <p:extLst>
      <p:ext uri="{BB962C8B-B14F-4D97-AF65-F5344CB8AC3E}">
        <p14:creationId xmlns:p14="http://schemas.microsoft.com/office/powerpoint/2010/main" val="714724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Enfoque Sintético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lnSpc>
                <a:spcPct val="90000"/>
              </a:lnSpc>
              <a:buFont typeface="Wingdings" pitchFamily="2" charset="2"/>
              <a:buAutoNum type="arabicPeriod" startAt="5"/>
            </a:pPr>
            <a:r>
              <a:rPr lang="es-ES_tradnl"/>
              <a:t>Como fichar los aspectos principales</a:t>
            </a:r>
          </a:p>
          <a:p>
            <a:pPr marL="839788" lvl="1" indent="-495300">
              <a:lnSpc>
                <a:spcPct val="90000"/>
              </a:lnSpc>
            </a:pPr>
            <a:r>
              <a:rPr lang="es-ES_tradnl"/>
              <a:t>Analice cuidadosamente el contenido de un libro y anote en el esquema los aspectos principales o peculiares del libro. </a:t>
            </a:r>
          </a:p>
          <a:p>
            <a:pPr marL="839788" lvl="1" indent="-495300">
              <a:lnSpc>
                <a:spcPct val="90000"/>
              </a:lnSpc>
            </a:pPr>
            <a:r>
              <a:rPr lang="es-ES_tradnl"/>
              <a:t>Calisfique o agrupe estos raspos principales usando solamente palabras o frases breves que los describan.</a:t>
            </a:r>
          </a:p>
          <a:p>
            <a:pPr marL="839788" lvl="1" indent="-495300">
              <a:lnSpc>
                <a:spcPct val="90000"/>
              </a:lnSpc>
            </a:pPr>
            <a:r>
              <a:rPr lang="es-ES_tradnl"/>
              <a:t>Conserve los grupos de ideas en estructuras paralelas; hágalos concordar en la cantidad de palabras usadas, el tipo de términos y el orden de los mismos. </a:t>
            </a:r>
          </a:p>
        </p:txBody>
      </p:sp>
    </p:spTree>
    <p:extLst>
      <p:ext uri="{BB962C8B-B14F-4D97-AF65-F5344CB8AC3E}">
        <p14:creationId xmlns:p14="http://schemas.microsoft.com/office/powerpoint/2010/main" val="2967147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Line 2"/>
          <p:cNvSpPr>
            <a:spLocks noChangeShapeType="1"/>
          </p:cNvSpPr>
          <p:nvPr/>
        </p:nvSpPr>
        <p:spPr bwMode="auto">
          <a:xfrm>
            <a:off x="533400" y="22098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7491" name="Line 3"/>
          <p:cNvSpPr>
            <a:spLocks noChangeShapeType="1"/>
          </p:cNvSpPr>
          <p:nvPr/>
        </p:nvSpPr>
        <p:spPr bwMode="auto">
          <a:xfrm flipV="1">
            <a:off x="533400" y="762000"/>
            <a:ext cx="1219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7492" name="Line 4"/>
          <p:cNvSpPr>
            <a:spLocks noChangeShapeType="1"/>
          </p:cNvSpPr>
          <p:nvPr/>
        </p:nvSpPr>
        <p:spPr bwMode="auto">
          <a:xfrm flipV="1">
            <a:off x="1143000" y="762000"/>
            <a:ext cx="1295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7493" name="Line 5"/>
          <p:cNvSpPr>
            <a:spLocks noChangeShapeType="1"/>
          </p:cNvSpPr>
          <p:nvPr/>
        </p:nvSpPr>
        <p:spPr bwMode="auto">
          <a:xfrm flipV="1">
            <a:off x="1752600" y="762000"/>
            <a:ext cx="1219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7494" name="Line 6"/>
          <p:cNvSpPr>
            <a:spLocks noChangeShapeType="1"/>
          </p:cNvSpPr>
          <p:nvPr/>
        </p:nvSpPr>
        <p:spPr bwMode="auto">
          <a:xfrm flipV="1">
            <a:off x="2514600" y="762000"/>
            <a:ext cx="1143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7495" name="Line 7"/>
          <p:cNvSpPr>
            <a:spLocks noChangeShapeType="1"/>
          </p:cNvSpPr>
          <p:nvPr/>
        </p:nvSpPr>
        <p:spPr bwMode="auto">
          <a:xfrm flipV="1">
            <a:off x="3276600" y="762000"/>
            <a:ext cx="1066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7496" name="Line 8"/>
          <p:cNvSpPr>
            <a:spLocks noChangeShapeType="1"/>
          </p:cNvSpPr>
          <p:nvPr/>
        </p:nvSpPr>
        <p:spPr bwMode="auto">
          <a:xfrm flipV="1">
            <a:off x="3962400" y="762000"/>
            <a:ext cx="1066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7497" name="Line 9"/>
          <p:cNvSpPr>
            <a:spLocks noChangeShapeType="1"/>
          </p:cNvSpPr>
          <p:nvPr/>
        </p:nvSpPr>
        <p:spPr bwMode="auto">
          <a:xfrm flipV="1">
            <a:off x="4648200" y="762000"/>
            <a:ext cx="990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7498" name="Line 10"/>
          <p:cNvSpPr>
            <a:spLocks noChangeShapeType="1"/>
          </p:cNvSpPr>
          <p:nvPr/>
        </p:nvSpPr>
        <p:spPr bwMode="auto">
          <a:xfrm flipV="1">
            <a:off x="5257800" y="762000"/>
            <a:ext cx="990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7499" name="Line 11"/>
          <p:cNvSpPr>
            <a:spLocks noChangeShapeType="1"/>
          </p:cNvSpPr>
          <p:nvPr/>
        </p:nvSpPr>
        <p:spPr bwMode="auto">
          <a:xfrm flipV="1">
            <a:off x="5943600" y="762000"/>
            <a:ext cx="914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7500" name="Line 12"/>
          <p:cNvSpPr>
            <a:spLocks noChangeShapeType="1"/>
          </p:cNvSpPr>
          <p:nvPr/>
        </p:nvSpPr>
        <p:spPr bwMode="auto">
          <a:xfrm flipV="1">
            <a:off x="6553200" y="762000"/>
            <a:ext cx="838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7501" name="Line 13"/>
          <p:cNvSpPr>
            <a:spLocks noChangeShapeType="1"/>
          </p:cNvSpPr>
          <p:nvPr/>
        </p:nvSpPr>
        <p:spPr bwMode="auto">
          <a:xfrm flipV="1">
            <a:off x="7239000" y="762000"/>
            <a:ext cx="762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7502" name="Line 14"/>
          <p:cNvSpPr>
            <a:spLocks noChangeShapeType="1"/>
          </p:cNvSpPr>
          <p:nvPr/>
        </p:nvSpPr>
        <p:spPr bwMode="auto">
          <a:xfrm flipV="1">
            <a:off x="7924800" y="762000"/>
            <a:ext cx="609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7503" name="Line 15"/>
          <p:cNvSpPr>
            <a:spLocks noChangeShapeType="1"/>
          </p:cNvSpPr>
          <p:nvPr/>
        </p:nvSpPr>
        <p:spPr bwMode="auto">
          <a:xfrm>
            <a:off x="1752600" y="7620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7504" name="Text Box 16"/>
          <p:cNvSpPr txBox="1">
            <a:spLocks noChangeArrowheads="1"/>
          </p:cNvSpPr>
          <p:nvPr/>
        </p:nvSpPr>
        <p:spPr bwMode="auto">
          <a:xfrm>
            <a:off x="1981200" y="381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47505" name="Text Box 17"/>
          <p:cNvSpPr txBox="1">
            <a:spLocks noChangeArrowheads="1"/>
          </p:cNvSpPr>
          <p:nvPr/>
        </p:nvSpPr>
        <p:spPr bwMode="auto">
          <a:xfrm>
            <a:off x="2971800" y="3048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_tradnl">
                <a:solidFill>
                  <a:srgbClr val="000000"/>
                </a:solidFill>
              </a:rPr>
              <a:t>El libro de Jonás:</a:t>
            </a:r>
          </a:p>
        </p:txBody>
      </p:sp>
      <p:sp>
        <p:nvSpPr>
          <p:cNvPr id="447506" name="Text Box 18"/>
          <p:cNvSpPr txBox="1">
            <a:spLocks noChangeArrowheads="1"/>
          </p:cNvSpPr>
          <p:nvPr/>
        </p:nvSpPr>
        <p:spPr bwMode="auto">
          <a:xfrm>
            <a:off x="533400" y="2209800"/>
            <a:ext cx="3429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_tradnl">
                <a:solidFill>
                  <a:srgbClr val="000000"/>
                </a:solidFill>
              </a:rPr>
              <a:t>La primera comisión de Jonás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_tradnl">
                <a:solidFill>
                  <a:srgbClr val="000000"/>
                </a:solidFill>
              </a:rPr>
              <a:t>Capítulos 1-2</a:t>
            </a:r>
          </a:p>
        </p:txBody>
      </p:sp>
      <p:graphicFrame>
        <p:nvGraphicFramePr>
          <p:cNvPr id="447507" name="Group 19"/>
          <p:cNvGraphicFramePr>
            <a:graphicFrameLocks noGrp="1"/>
          </p:cNvGraphicFramePr>
          <p:nvPr/>
        </p:nvGraphicFramePr>
        <p:xfrm>
          <a:off x="533400" y="2209800"/>
          <a:ext cx="3429000" cy="838200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7513" name="Text Box 25"/>
          <p:cNvSpPr txBox="1">
            <a:spLocks noChangeArrowheads="1"/>
          </p:cNvSpPr>
          <p:nvPr/>
        </p:nvSpPr>
        <p:spPr bwMode="auto">
          <a:xfrm>
            <a:off x="3962400" y="2286000"/>
            <a:ext cx="3962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_tradnl">
                <a:solidFill>
                  <a:srgbClr val="000000"/>
                </a:solidFill>
              </a:rPr>
              <a:t>La segunda comisión de Jonás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_tradnl">
                <a:solidFill>
                  <a:srgbClr val="000000"/>
                </a:solidFill>
              </a:rPr>
              <a:t>Capítulos 3-4</a:t>
            </a:r>
          </a:p>
        </p:txBody>
      </p:sp>
      <p:graphicFrame>
        <p:nvGraphicFramePr>
          <p:cNvPr id="447514" name="Group 26"/>
          <p:cNvGraphicFramePr>
            <a:graphicFrameLocks noGrp="1"/>
          </p:cNvGraphicFramePr>
          <p:nvPr/>
        </p:nvGraphicFramePr>
        <p:xfrm>
          <a:off x="3962400" y="2209800"/>
          <a:ext cx="4038600" cy="838200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7520" name="Text Box 32"/>
          <p:cNvSpPr txBox="1">
            <a:spLocks noChangeArrowheads="1"/>
          </p:cNvSpPr>
          <p:nvPr/>
        </p:nvSpPr>
        <p:spPr bwMode="auto">
          <a:xfrm>
            <a:off x="533400" y="3048000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_tradnl">
                <a:solidFill>
                  <a:srgbClr val="000000"/>
                </a:solidFill>
              </a:rPr>
              <a:t>Desobediencia</a:t>
            </a:r>
          </a:p>
        </p:txBody>
      </p:sp>
      <p:graphicFrame>
        <p:nvGraphicFramePr>
          <p:cNvPr id="447521" name="Group 33"/>
          <p:cNvGraphicFramePr>
            <a:graphicFrameLocks noGrp="1"/>
          </p:cNvGraphicFramePr>
          <p:nvPr/>
        </p:nvGraphicFramePr>
        <p:xfrm>
          <a:off x="533400" y="3048000"/>
          <a:ext cx="990600" cy="76200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7527" name="Group 39"/>
          <p:cNvGraphicFramePr>
            <a:graphicFrameLocks noGrp="1"/>
          </p:cNvGraphicFramePr>
          <p:nvPr/>
        </p:nvGraphicFramePr>
        <p:xfrm>
          <a:off x="1524000" y="3048000"/>
          <a:ext cx="1371600" cy="762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Castigo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7533" name="Group 45"/>
          <p:cNvGraphicFramePr>
            <a:graphicFrameLocks noGrp="1"/>
          </p:cNvGraphicFramePr>
          <p:nvPr/>
        </p:nvGraphicFramePr>
        <p:xfrm>
          <a:off x="2895600" y="3048000"/>
          <a:ext cx="1066800" cy="762000"/>
        </p:xfrm>
        <a:graphic>
          <a:graphicData uri="http://schemas.openxmlformats.org/drawingml/2006/table">
            <a:tbl>
              <a:tblPr/>
              <a:tblGrid>
                <a:gridCol w="10668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7539" name="Group 51"/>
          <p:cNvGraphicFramePr>
            <a:graphicFrameLocks noGrp="1"/>
          </p:cNvGraphicFramePr>
          <p:nvPr/>
        </p:nvGraphicFramePr>
        <p:xfrm>
          <a:off x="3962400" y="3048000"/>
          <a:ext cx="1143000" cy="762000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Obediencia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7545" name="Group 57"/>
          <p:cNvGraphicFramePr>
            <a:graphicFrameLocks noGrp="1"/>
          </p:cNvGraphicFramePr>
          <p:nvPr/>
        </p:nvGraphicFramePr>
        <p:xfrm>
          <a:off x="5105400" y="3048000"/>
          <a:ext cx="1524000" cy="762000"/>
        </p:xfrm>
        <a:graphic>
          <a:graphicData uri="http://schemas.openxmlformats.org/drawingml/2006/table">
            <a:tbl>
              <a:tblPr/>
              <a:tblGrid>
                <a:gridCol w="15240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Bendición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7551" name="Group 63"/>
          <p:cNvGraphicFramePr>
            <a:graphicFrameLocks noGrp="1"/>
          </p:cNvGraphicFramePr>
          <p:nvPr/>
        </p:nvGraphicFramePr>
        <p:xfrm>
          <a:off x="6629400" y="3048000"/>
          <a:ext cx="1371600" cy="762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7557" name="Group 69"/>
          <p:cNvGraphicFramePr>
            <a:graphicFrameLocks noGrp="1"/>
          </p:cNvGraphicFramePr>
          <p:nvPr/>
        </p:nvGraphicFramePr>
        <p:xfrm>
          <a:off x="533400" y="3810000"/>
          <a:ext cx="7467600" cy="609600"/>
        </p:xfrm>
        <a:graphic>
          <a:graphicData uri="http://schemas.openxmlformats.org/drawingml/2006/table">
            <a:tbl>
              <a:tblPr/>
              <a:tblGrid>
                <a:gridCol w="74676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Oración             Milagros             Arrepentimiento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7563" name="Group 75"/>
          <p:cNvGraphicFramePr>
            <a:graphicFrameLocks noGrp="1"/>
          </p:cNvGraphicFramePr>
          <p:nvPr/>
        </p:nvGraphicFramePr>
        <p:xfrm>
          <a:off x="533400" y="4419600"/>
          <a:ext cx="7467600" cy="871728"/>
        </p:xfrm>
        <a:graphic>
          <a:graphicData uri="http://schemas.openxmlformats.org/drawingml/2006/table">
            <a:tbl>
              <a:tblPr/>
              <a:tblGrid>
                <a:gridCol w="74676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 Señor (26 veces)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 soberania        Su misericordia     Su justicia</a:t>
                      </a:r>
                      <a:r>
                        <a:rPr kumimoji="0" lang="es-ES_tradnl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7569" name="Group 81"/>
          <p:cNvGraphicFramePr>
            <a:graphicFrameLocks noGrp="1"/>
          </p:cNvGraphicFramePr>
          <p:nvPr/>
        </p:nvGraphicFramePr>
        <p:xfrm>
          <a:off x="533400" y="5334000"/>
          <a:ext cx="7467600" cy="1213104"/>
        </p:xfrm>
        <a:graphic>
          <a:graphicData uri="http://schemas.openxmlformats.org/drawingml/2006/table">
            <a:tbl>
              <a:tblPr/>
              <a:tblGrid>
                <a:gridCol w="74676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Contrastes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Desobediencia de Jonás                                Obediencia de Jonás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Falta de arrepentimiento en Jonás               Arrepentimiento de gentiles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Primera oración de Jonás                          Segunda Oración de Jonás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47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800"/>
              <a:t>El Enfoque Sintético: </a:t>
            </a:r>
            <a:br>
              <a:rPr lang="es-ES_tradnl" sz="3800"/>
            </a:br>
            <a:r>
              <a:rPr lang="es-ES_tradnl" sz="3800"/>
              <a:t>Descubriendo las divisiones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/>
              <a:t>Sítesis significa “ubicar juntas” varias partes o elementos para formar un todo</a:t>
            </a:r>
          </a:p>
          <a:p>
            <a:r>
              <a:rPr lang="es-ES_tradnl"/>
              <a:t>Estudiando como cada parte del libro se relaciona para ver el libro como una unidad.</a:t>
            </a:r>
          </a:p>
        </p:txBody>
      </p:sp>
    </p:spTree>
    <p:extLst>
      <p:ext uri="{BB962C8B-B14F-4D97-AF65-F5344CB8AC3E}">
        <p14:creationId xmlns:p14="http://schemas.microsoft.com/office/powerpoint/2010/main" val="376909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Enfoque Sintético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AutoNum type="arabicPeriod" startAt="6"/>
            </a:pPr>
            <a:r>
              <a:rPr lang="es-ES_tradnl"/>
              <a:t>Resuma en un solo frase el contenido de todo el libro. Este resumen viene a ser el titulo del libro.</a:t>
            </a:r>
          </a:p>
          <a:p>
            <a:pPr marL="839788" lvl="1" indent="-495300"/>
            <a:r>
              <a:rPr lang="es-ES_tradnl"/>
              <a:t>Escribe el título en el esquema al lado del nombre del libro.</a:t>
            </a:r>
          </a:p>
          <a:p>
            <a:pPr marL="839788" lvl="1" indent="-495300"/>
            <a:r>
              <a:rPr lang="es-ES_tradnl"/>
              <a:t>El libro de Jonás: El ministerio de Jonás a Nínive</a:t>
            </a:r>
          </a:p>
          <a:p>
            <a:pPr marL="839788" lvl="1" indent="-495300">
              <a:buFont typeface="Wingdings" pitchFamily="2" charset="2"/>
              <a:buNone/>
            </a:pPr>
            <a:endParaRPr lang="es-ES_tradnl"/>
          </a:p>
          <a:p>
            <a:pPr marL="839788" lvl="1" indent="-495300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19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El Enfoque Geográfico 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/>
              <a:t>Incluye los nombre, la ubicación, la configuración y el relieve de las regiones, las montañas, los ríos, los mares, y los lagos; el clima y los recursos naturales de la región bíblica, y la distribución de los habitantes de esas zonas, incluyendo la ubicación de las ciudades que habitaban. </a:t>
            </a:r>
          </a:p>
        </p:txBody>
      </p:sp>
    </p:spTree>
    <p:extLst>
      <p:ext uri="{BB962C8B-B14F-4D97-AF65-F5344CB8AC3E}">
        <p14:creationId xmlns:p14="http://schemas.microsoft.com/office/powerpoint/2010/main" val="11701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634" name="Picture 2" descr="map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11175"/>
            <a:ext cx="86106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2186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El Enfoque Geográfico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AutoNum type="arabicPeriod"/>
            </a:pPr>
            <a:r>
              <a:rPr lang="es-ES_tradnl"/>
              <a:t>Tome nota de referencias geográfricas significativas en el libro de la Biblia que está estudiando.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es-ES_tradnl"/>
              <a:t>Ubique en un mapa los lugares importantes mencionados en el texto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es-ES_tradnl"/>
              <a:t>Observe la escala indicada en el mapa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es-ES_tradnl"/>
              <a:t>Consulte un mapa con relieves y familiarícese con la topografía del terreno. </a:t>
            </a:r>
          </a:p>
        </p:txBody>
      </p:sp>
    </p:spTree>
    <p:extLst>
      <p:ext uri="{BB962C8B-B14F-4D97-AF65-F5344CB8AC3E}">
        <p14:creationId xmlns:p14="http://schemas.microsoft.com/office/powerpoint/2010/main" val="4579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730" name="Picture 2" descr="Israel in New Testament Times"/>
          <p:cNvPicPr>
            <a:picLocks noChangeAspect="1" noChangeArrowheads="1"/>
          </p:cNvPicPr>
          <p:nvPr/>
        </p:nvPicPr>
        <p:blipFill>
          <a:blip r:embed="rId3"/>
          <a:srcRect t="24445"/>
          <a:stretch>
            <a:fillRect/>
          </a:stretch>
        </p:blipFill>
        <p:spPr bwMode="auto">
          <a:xfrm>
            <a:off x="1600200" y="0"/>
            <a:ext cx="640873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9355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El Enfoque Geográfico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lnSpc>
                <a:spcPct val="80000"/>
              </a:lnSpc>
              <a:buFont typeface="Wingdings" pitchFamily="2" charset="2"/>
              <a:buAutoNum type="arabicPeriod" startAt="5"/>
            </a:pPr>
            <a:r>
              <a:rPr lang="es-ES_tradnl" sz="2600"/>
              <a:t>Dibuje su propio mapa para grabar mejor algunos detalles geográficos en su mente</a:t>
            </a:r>
          </a:p>
          <a:p>
            <a:pPr marL="839788" lvl="1" indent="-495300">
              <a:lnSpc>
                <a:spcPct val="80000"/>
              </a:lnSpc>
              <a:buFont typeface="Wingdings" pitchFamily="2" charset="2"/>
              <a:buChar char="n"/>
            </a:pPr>
            <a:r>
              <a:rPr lang="es-ES_tradnl" sz="2200"/>
              <a:t>No dediquemos demasiado tiempo a dibujar el mapa</a:t>
            </a:r>
          </a:p>
          <a:p>
            <a:pPr marL="839788" lvl="1" indent="-495300">
              <a:lnSpc>
                <a:spcPct val="80000"/>
              </a:lnSpc>
              <a:buFont typeface="Wingdings" pitchFamily="2" charset="2"/>
              <a:buChar char="n"/>
            </a:pPr>
            <a:r>
              <a:rPr lang="es-ES_tradnl" sz="2200"/>
              <a:t>Haga un mapa claro, y no lo sobrecargue con demasiados detalles. </a:t>
            </a:r>
          </a:p>
          <a:p>
            <a:pPr marL="839788" lvl="1" indent="-495300">
              <a:lnSpc>
                <a:spcPct val="80000"/>
              </a:lnSpc>
              <a:buFont typeface="Wingdings" pitchFamily="2" charset="2"/>
              <a:buChar char="n"/>
            </a:pPr>
            <a:r>
              <a:rPr lang="es-ES_tradnl" sz="2200"/>
              <a:t>Marque la diferencia entre distintos aspectos del mapa usando alguna de estas técnicas</a:t>
            </a:r>
          </a:p>
          <a:p>
            <a:pPr marL="1090613" lvl="2" indent="-419100">
              <a:lnSpc>
                <a:spcPct val="80000"/>
              </a:lnSpc>
            </a:pPr>
            <a:r>
              <a:rPr lang="es-ES_tradnl"/>
              <a:t>Use colores</a:t>
            </a:r>
          </a:p>
          <a:p>
            <a:pPr marL="1090613" lvl="2" indent="-419100">
              <a:lnSpc>
                <a:spcPct val="80000"/>
              </a:lnSpc>
            </a:pPr>
            <a:r>
              <a:rPr lang="es-ES_tradnl"/>
              <a:t>Sombree regiones con líneas paralelas (diagonales, verticales, horizontales.)</a:t>
            </a:r>
          </a:p>
          <a:p>
            <a:pPr marL="1090613" lvl="2" indent="-419100">
              <a:lnSpc>
                <a:spcPct val="80000"/>
              </a:lnSpc>
            </a:pPr>
            <a:r>
              <a:rPr lang="es-ES_tradnl"/>
              <a:t>Agregue una nota o código para explicar las diferencias entre los colores o las zonas sombreadas </a:t>
            </a:r>
          </a:p>
          <a:p>
            <a:pPr marL="839788" lvl="1" indent="-495300">
              <a:lnSpc>
                <a:spcPct val="80000"/>
              </a:lnSpc>
              <a:buFont typeface="Wingdings" pitchFamily="2" charset="2"/>
              <a:buChar char="n"/>
            </a:pPr>
            <a:r>
              <a:rPr lang="es-ES_tradnl" sz="2200"/>
              <a:t>Dibuje con trazo negro común los límites, caminos o rutas. </a:t>
            </a:r>
          </a:p>
        </p:txBody>
      </p:sp>
    </p:spTree>
    <p:extLst>
      <p:ext uri="{BB962C8B-B14F-4D97-AF65-F5344CB8AC3E}">
        <p14:creationId xmlns:p14="http://schemas.microsoft.com/office/powerpoint/2010/main" val="50209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826" name="Picture 2" descr="Map%20Israel%201000%20BCE%20(Hammond)%20980x1427"/>
          <p:cNvPicPr>
            <a:picLocks noChangeAspect="1" noChangeArrowheads="1"/>
          </p:cNvPicPr>
          <p:nvPr/>
        </p:nvPicPr>
        <p:blipFill>
          <a:blip r:embed="rId3"/>
          <a:srcRect t="16667"/>
          <a:stretch>
            <a:fillRect/>
          </a:stretch>
        </p:blipFill>
        <p:spPr bwMode="auto">
          <a:xfrm>
            <a:off x="0" y="0"/>
            <a:ext cx="5651500" cy="6858000"/>
          </a:xfrm>
          <a:prstGeom prst="rect">
            <a:avLst/>
          </a:prstGeom>
          <a:noFill/>
        </p:spPr>
      </p:pic>
      <p:pic>
        <p:nvPicPr>
          <p:cNvPr id="461827" name="Picture 3" descr="Map%20Israel%201000%20BCE%20(Hammond)%20980x1427"/>
          <p:cNvPicPr>
            <a:picLocks noChangeAspect="1" noChangeArrowheads="1"/>
          </p:cNvPicPr>
          <p:nvPr/>
        </p:nvPicPr>
        <p:blipFill>
          <a:blip r:embed="rId3"/>
          <a:srcRect l="63371" t="82408"/>
          <a:stretch>
            <a:fillRect/>
          </a:stretch>
        </p:blipFill>
        <p:spPr bwMode="auto">
          <a:xfrm>
            <a:off x="4876800" y="0"/>
            <a:ext cx="4267200" cy="298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7167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El Enfoque Cultural	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600"/>
              <a:t>Las características peculiares de un grupo racial, religioso o social. </a:t>
            </a:r>
          </a:p>
          <a:p>
            <a:pPr lvl="1"/>
            <a:r>
              <a:rPr lang="es-ES_tradnl" sz="2200"/>
              <a:t>Lo que la gente hace</a:t>
            </a:r>
          </a:p>
          <a:p>
            <a:pPr lvl="1"/>
            <a:r>
              <a:rPr lang="es-ES_tradnl" sz="2200"/>
              <a:t>La manera en que vive</a:t>
            </a:r>
          </a:p>
          <a:p>
            <a:pPr lvl="1"/>
            <a:r>
              <a:rPr lang="es-ES_tradnl" sz="2200"/>
              <a:t>La manera en que piensa</a:t>
            </a:r>
          </a:p>
          <a:p>
            <a:pPr lvl="1"/>
            <a:r>
              <a:rPr lang="es-ES_tradnl" sz="2200"/>
              <a:t>La manera en que actúa</a:t>
            </a:r>
          </a:p>
          <a:p>
            <a:r>
              <a:rPr lang="es-ES_tradnl" sz="2600"/>
              <a:t>Factores que contribuyen a cultura</a:t>
            </a:r>
          </a:p>
          <a:p>
            <a:pPr lvl="1"/>
            <a:r>
              <a:rPr lang="es-ES_tradnl" sz="2200"/>
              <a:t>Nacionalidad, gobierno, religión, idioma, literatura, costumbres, vida social, metas y aspiraciones, medio ambiente, ubicación geográfica y sus relaciones con las naciones vecinas. </a:t>
            </a:r>
          </a:p>
        </p:txBody>
      </p:sp>
    </p:spTree>
    <p:extLst>
      <p:ext uri="{BB962C8B-B14F-4D97-AF65-F5344CB8AC3E}">
        <p14:creationId xmlns:p14="http://schemas.microsoft.com/office/powerpoint/2010/main" val="1289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El Enfoque Cultural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/>
              <a:t>¿Dónde puedo encontrar información cultural?</a:t>
            </a:r>
          </a:p>
          <a:p>
            <a:pPr lvl="1"/>
            <a:r>
              <a:rPr lang="es-ES_tradnl"/>
              <a:t>Otras partes de la Biblia, especialmente la ley de Moises</a:t>
            </a:r>
          </a:p>
          <a:p>
            <a:pPr lvl="1"/>
            <a:r>
              <a:rPr lang="es-ES_tradnl"/>
              <a:t>Fuentes seculares o extrabíblicas</a:t>
            </a:r>
          </a:p>
          <a:p>
            <a:pPr lvl="2"/>
            <a:r>
              <a:rPr lang="es-ES_tradnl"/>
              <a:t>Manuales bíblicos, diccionarios bíblicos, enciclopedias bíblicas, etc.</a:t>
            </a:r>
          </a:p>
        </p:txBody>
      </p:sp>
    </p:spTree>
    <p:extLst>
      <p:ext uri="{BB962C8B-B14F-4D97-AF65-F5344CB8AC3E}">
        <p14:creationId xmlns:p14="http://schemas.microsoft.com/office/powerpoint/2010/main" val="39174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El Enfoque Cultural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/>
            <a:r>
              <a:rPr lang="es-ES_tradnl"/>
              <a:t>Procedimiento </a:t>
            </a:r>
          </a:p>
          <a:p>
            <a:pPr marL="839788" lvl="1" indent="-495300">
              <a:buFont typeface="Wingdings" pitchFamily="2" charset="2"/>
              <a:buAutoNum type="arabicPeriod"/>
            </a:pPr>
            <a:r>
              <a:rPr lang="es-ES_tradnl"/>
              <a:t>Lea de manera corrida el libro observando los factores que puedan tener importancia cultural. </a:t>
            </a:r>
          </a:p>
          <a:p>
            <a:pPr marL="839788" lvl="1" indent="-495300">
              <a:buFont typeface="Wingdings" pitchFamily="2" charset="2"/>
              <a:buAutoNum type="arabicPeriod"/>
            </a:pPr>
            <a:r>
              <a:rPr lang="es-ES_tradnl"/>
              <a:t>Descubra, si le es posible, cuándo fue escrito el libro.</a:t>
            </a:r>
          </a:p>
          <a:p>
            <a:pPr marL="839788" lvl="1" indent="-495300">
              <a:buFont typeface="Wingdings" pitchFamily="2" charset="2"/>
              <a:buAutoNum type="arabicPeriod"/>
            </a:pPr>
            <a:r>
              <a:rPr lang="es-ES_tradnl"/>
              <a:t>Observe dónde vivía la gente para quienes fue escrito el libro. </a:t>
            </a:r>
          </a:p>
          <a:p>
            <a:pPr marL="839788" lvl="1" indent="-495300">
              <a:buFont typeface="Wingdings" pitchFamily="2" charset="2"/>
              <a:buAutoNum type="arabicPeriod"/>
            </a:pPr>
            <a:r>
              <a:rPr lang="es-ES_tradnl"/>
              <a:t>Observe hechos culturalmente significantivos acerca de las personas a las cuales se escribió el libro. </a:t>
            </a:r>
          </a:p>
        </p:txBody>
      </p:sp>
    </p:spTree>
    <p:extLst>
      <p:ext uri="{BB962C8B-B14F-4D97-AF65-F5344CB8AC3E}">
        <p14:creationId xmlns:p14="http://schemas.microsoft.com/office/powerpoint/2010/main" val="249784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2" name="Picture 2" descr="Shimano America Dura-Ace CN-7900 Bike Ch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295400"/>
            <a:ext cx="3810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26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El Enfoque Cultural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r>
              <a:rPr lang="es-ES_tradnl" sz="2600"/>
              <a:t>Ejemplos en Jonás</a:t>
            </a:r>
          </a:p>
          <a:p>
            <a:pPr lvl="1"/>
            <a:r>
              <a:rPr lang="es-ES_tradnl" sz="2200"/>
              <a:t>Medio de transporte marítimo: una embarcación de cierto tamaño en la que Jonás podía ir debajo de la cubierta, y dormir (1:5); una embarcación propulsada por velas y remos (1:13).</a:t>
            </a:r>
          </a:p>
          <a:p>
            <a:pPr lvl="1"/>
            <a:r>
              <a:rPr lang="es-ES_tradnl" sz="2200"/>
              <a:t>Acuerdos comerciales: un viaje entre Palestina y Tarsis; el traslado de pasajeros mediante el pago de un pasaje (1:3). </a:t>
            </a:r>
          </a:p>
          <a:p>
            <a:pPr lvl="1"/>
            <a:r>
              <a:rPr lang="es-ES_tradnl" sz="2200"/>
              <a:t>Las creencias de los marineros: falsos dioses (1:5); echar suertes como una manera de obtener información deseada (1:7).</a:t>
            </a:r>
          </a:p>
          <a:p>
            <a:pPr lvl="1"/>
            <a:r>
              <a:rPr lang="es-ES_tradnl" sz="2200"/>
              <a:t>Actos religiosos por parte de los marieneros: oraciones a los falsos dioses (1:5) y más tarde al dios de Israel (1:14); sacrificios al Señor, y votos (1:16). </a:t>
            </a:r>
          </a:p>
        </p:txBody>
      </p:sp>
    </p:spTree>
    <p:extLst>
      <p:ext uri="{BB962C8B-B14F-4D97-AF65-F5344CB8AC3E}">
        <p14:creationId xmlns:p14="http://schemas.microsoft.com/office/powerpoint/2010/main" val="3808069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El Enfoque Cultural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600"/>
              <a:t>Mas ejemplos</a:t>
            </a:r>
          </a:p>
          <a:p>
            <a:pPr lvl="1">
              <a:lnSpc>
                <a:spcPct val="90000"/>
              </a:lnSpc>
            </a:pPr>
            <a:r>
              <a:rPr lang="es-ES_tradnl" sz="2200"/>
              <a:t>Grave situación moral en Nínive (1:2; 3:8,10).</a:t>
            </a:r>
          </a:p>
          <a:p>
            <a:pPr lvl="1">
              <a:lnSpc>
                <a:spcPct val="90000"/>
              </a:lnSpc>
            </a:pPr>
            <a:r>
              <a:rPr lang="es-ES_tradnl" sz="2200"/>
              <a:t>Una civilización altamente desarrollada en Nínive: gente viviendo en una gran metrópoli (1:2; 3:2, 3; 4:11); cría de ganado (3:7; 4:11)</a:t>
            </a:r>
          </a:p>
          <a:p>
            <a:pPr lvl="1">
              <a:lnSpc>
                <a:spcPct val="90000"/>
              </a:lnSpc>
            </a:pPr>
            <a:r>
              <a:rPr lang="es-ES_tradnl" sz="2200"/>
              <a:t>Sistema de gobierno en Nínive: un rey instalado en un trono que ejercía la soberanía, y gobernaba mediante decretos; un grupo de nobles bajo la autoridad directa del rey (3:6, 7)</a:t>
            </a:r>
          </a:p>
          <a:p>
            <a:pPr lvl="1">
              <a:lnSpc>
                <a:spcPct val="90000"/>
              </a:lnSpc>
            </a:pPr>
            <a:r>
              <a:rPr lang="es-ES_tradnl" sz="2200"/>
              <a:t>Actos religiosos por parte del pueblo de Nínive: arrepentimiento (3:5-9); oración al Dios de Israel (3:8)</a:t>
            </a:r>
          </a:p>
          <a:p>
            <a:pPr lvl="1">
              <a:lnSpc>
                <a:spcPct val="90000"/>
              </a:lnSpc>
            </a:pPr>
            <a:r>
              <a:rPr lang="es-ES_tradnl" sz="2200"/>
              <a:t>Manera de expresr arrepentimiento: ayuno, cubrirse de cilicio, sentarse en ceniza y apartarse del mal (3:5-8) </a:t>
            </a:r>
          </a:p>
          <a:p>
            <a:pPr>
              <a:lnSpc>
                <a:spcPct val="90000"/>
              </a:lnSpc>
            </a:pPr>
            <a:endParaRPr lang="es-ES_tradnl" sz="2600"/>
          </a:p>
        </p:txBody>
      </p:sp>
    </p:spTree>
    <p:extLst>
      <p:ext uri="{BB962C8B-B14F-4D97-AF65-F5344CB8AC3E}">
        <p14:creationId xmlns:p14="http://schemas.microsoft.com/office/powerpoint/2010/main" val="570597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El Enfoque Histórico 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600"/>
              <a:t>Estudiando hechos significativos de un determinado libro o pasaje, o aquellos que se relacionan con ellos, con el propósito de obtener una mejor comprensión de esa porción de la Biblia.</a:t>
            </a:r>
          </a:p>
          <a:p>
            <a:r>
              <a:rPr lang="es-ES_tradnl" sz="2600"/>
              <a:t>Acontecimientos de la esfera política, religiosa, sociológica y económica. </a:t>
            </a:r>
          </a:p>
          <a:p>
            <a:r>
              <a:rPr lang="es-ES_tradnl" sz="2600"/>
              <a:t>Muy similar al estudio de cultura pero enfoque mas en </a:t>
            </a:r>
            <a:r>
              <a:rPr lang="es-ES_tradnl" sz="2600" i="1"/>
              <a:t>acontecimientos </a:t>
            </a:r>
            <a:r>
              <a:rPr lang="es-ES_tradnl" sz="2600"/>
              <a:t>en vez de </a:t>
            </a:r>
            <a:r>
              <a:rPr lang="es-ES_tradnl" sz="2600" i="1"/>
              <a:t>costumbres, creencias y la manera de pensar y actuar. </a:t>
            </a:r>
          </a:p>
          <a:p>
            <a:pPr>
              <a:buFont typeface="Wingdings" pitchFamily="2" charset="2"/>
              <a:buNone/>
            </a:pPr>
            <a:endParaRPr lang="es-ES_tradnl" sz="2600"/>
          </a:p>
        </p:txBody>
      </p:sp>
    </p:spTree>
    <p:extLst>
      <p:ext uri="{BB962C8B-B14F-4D97-AF65-F5344CB8AC3E}">
        <p14:creationId xmlns:p14="http://schemas.microsoft.com/office/powerpoint/2010/main" val="351428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El Enfoque Histórico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lnSpc>
                <a:spcPct val="90000"/>
              </a:lnSpc>
            </a:pPr>
            <a:r>
              <a:rPr lang="es-ES_tradnl"/>
              <a:t>Procedimiento</a:t>
            </a:r>
          </a:p>
          <a:p>
            <a:pPr marL="839788" lvl="1" indent="-4953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s-ES_tradnl"/>
              <a:t>Lea el libro más de una vez, teniendo en cuenta los indicios que puedan sugerir las razones por las que se escribió el libro.</a:t>
            </a:r>
          </a:p>
          <a:p>
            <a:pPr marL="1090613" lvl="2" indent="-419100">
              <a:lnSpc>
                <a:spcPct val="90000"/>
              </a:lnSpc>
              <a:buFont typeface="Wingdings" pitchFamily="2" charset="2"/>
              <a:buChar char="q"/>
            </a:pPr>
            <a:r>
              <a:rPr lang="es-ES_tradnl"/>
              <a:t>El autor puede expresar de manera explícita la razón por la que escribió el libro. (Juan 20:21)</a:t>
            </a:r>
          </a:p>
          <a:p>
            <a:pPr marL="1090613" lvl="2" indent="-419100">
              <a:lnSpc>
                <a:spcPct val="90000"/>
              </a:lnSpc>
              <a:buFont typeface="Wingdings" pitchFamily="2" charset="2"/>
              <a:buChar char="q"/>
            </a:pPr>
            <a:r>
              <a:rPr lang="es-ES_tradnl"/>
              <a:t>El autor menciona problemas o necesidades específicas de aquellos a quienes les escribe. (Corintios)</a:t>
            </a:r>
          </a:p>
          <a:p>
            <a:pPr marL="1090613" lvl="2" indent="-419100">
              <a:lnSpc>
                <a:spcPct val="90000"/>
              </a:lnSpc>
              <a:buFont typeface="Wingdings" pitchFamily="2" charset="2"/>
              <a:buChar char="q"/>
            </a:pPr>
            <a:r>
              <a:rPr lang="es-ES_tradnl"/>
              <a:t>Enfasis o aspectos sobresalientes en el libro. (1 Pedro-sufrimiento</a:t>
            </a:r>
          </a:p>
          <a:p>
            <a:pPr marL="1090613" lvl="2" indent="-419100">
              <a:lnSpc>
                <a:spcPct val="90000"/>
              </a:lnSpc>
              <a:buFont typeface="Wingdings" pitchFamily="2" charset="2"/>
              <a:buChar char="q"/>
            </a:pPr>
            <a:r>
              <a:rPr lang="es-ES_tradnl"/>
              <a:t>Hechos significativos descritos en el libro. (Filipenses)</a:t>
            </a:r>
          </a:p>
        </p:txBody>
      </p:sp>
    </p:spTree>
    <p:extLst>
      <p:ext uri="{BB962C8B-B14F-4D97-AF65-F5344CB8AC3E}">
        <p14:creationId xmlns:p14="http://schemas.microsoft.com/office/powerpoint/2010/main" val="2666769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El Enfoque Histórico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marL="571500" indent="-571500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s-ES_tradnl" sz="2600"/>
              <a:t>Observe la información pertinente del autor.</a:t>
            </a:r>
          </a:p>
          <a:p>
            <a:pPr marL="839788" lvl="1" indent="-495300">
              <a:lnSpc>
                <a:spcPct val="80000"/>
              </a:lnSpc>
              <a:buFont typeface="Wingdings" pitchFamily="2" charset="2"/>
              <a:buChar char="n"/>
            </a:pPr>
            <a:r>
              <a:rPr lang="es-ES_tradnl" sz="2200"/>
              <a:t>Ejemplo: Marcos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 startAt="3"/>
            </a:pPr>
            <a:r>
              <a:rPr lang="es-ES_tradnl" sz="2600"/>
              <a:t>Averigue cuándo y dónde se escribió el libro. 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 startAt="3"/>
            </a:pPr>
            <a:r>
              <a:rPr lang="es-ES_tradnl" sz="2600"/>
              <a:t>Tome nota de los hechos significativos respecto a los destinarios del libro.</a:t>
            </a:r>
          </a:p>
          <a:p>
            <a:pPr marL="839788" lvl="1" indent="-495300">
              <a:lnSpc>
                <a:spcPct val="80000"/>
              </a:lnSpc>
              <a:buFont typeface="Wingdings" pitchFamily="2" charset="2"/>
              <a:buChar char="n"/>
            </a:pPr>
            <a:r>
              <a:rPr lang="es-ES_tradnl" sz="2200"/>
              <a:t>La cultura del pueblo, su nacionalidad, idioma y ubicación geográfica.</a:t>
            </a:r>
          </a:p>
          <a:p>
            <a:pPr marL="839788" lvl="1" indent="-495300">
              <a:lnSpc>
                <a:spcPct val="80000"/>
              </a:lnSpc>
              <a:buFont typeface="Wingdings" pitchFamily="2" charset="2"/>
              <a:buChar char="n"/>
            </a:pPr>
            <a:r>
              <a:rPr lang="es-ES_tradnl" sz="2200"/>
              <a:t>Hechos significativos en la historia del pueblo. </a:t>
            </a:r>
          </a:p>
          <a:p>
            <a:pPr marL="1090613" lvl="2" indent="-419100">
              <a:lnSpc>
                <a:spcPct val="80000"/>
              </a:lnSpc>
            </a:pPr>
            <a:r>
              <a:rPr lang="es-ES_tradnl" sz="2000"/>
              <a:t>El estado del reino del norte en el tiempo de Jonás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 startAt="5"/>
            </a:pPr>
            <a:r>
              <a:rPr lang="es-ES_tradnl" sz="2600"/>
              <a:t>Como resultado de su investigación, formule las razones por las que se escribió el libro. </a:t>
            </a:r>
          </a:p>
          <a:p>
            <a:pPr marL="839788" lvl="1" indent="-495300">
              <a:lnSpc>
                <a:spcPct val="80000"/>
              </a:lnSpc>
              <a:buFont typeface="Wingdings" pitchFamily="2" charset="2"/>
              <a:buChar char="n"/>
            </a:pPr>
            <a:r>
              <a:rPr lang="es-ES_tradnl" sz="2200"/>
              <a:t>Ejemplo: Jonás para mostrar el amor de Dios para todos, aun los gentiles y para llamar a Israel al arrepentimiento. </a:t>
            </a:r>
          </a:p>
        </p:txBody>
      </p:sp>
    </p:spTree>
    <p:extLst>
      <p:ext uri="{BB962C8B-B14F-4D97-AF65-F5344CB8AC3E}">
        <p14:creationId xmlns:p14="http://schemas.microsoft.com/office/powerpoint/2010/main" val="1074935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El Enfoque Biográfico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/>
              <a:t>La historia de un individuo tal como está registrado en la Biblia. </a:t>
            </a:r>
          </a:p>
          <a:p>
            <a:r>
              <a:rPr lang="es-ES_tradnl"/>
              <a:t>Hay cerca de 3,000 personas en la Biblia</a:t>
            </a:r>
          </a:p>
          <a:p>
            <a:r>
              <a:rPr lang="es-ES_tradnl"/>
              <a:t>Cuidado de no confundir personas con el mismo nombre.</a:t>
            </a:r>
          </a:p>
          <a:p>
            <a:pPr lvl="1"/>
            <a:r>
              <a:rPr lang="es-ES_tradnl"/>
              <a:t>5 Maria, 5 Jocobo, 5 Juan, 20 Natán</a:t>
            </a:r>
          </a:p>
          <a:p>
            <a:pPr lvl="1">
              <a:buFont typeface="Wingdings" pitchFamily="2" charset="2"/>
              <a:buNone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176871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El Enfoque Biográfico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ES_tradnl" sz="2600"/>
              <a:t>Tipos de estudio</a:t>
            </a:r>
          </a:p>
          <a:p>
            <a:pPr lvl="1">
              <a:lnSpc>
                <a:spcPct val="80000"/>
              </a:lnSpc>
            </a:pPr>
            <a:r>
              <a:rPr lang="es-ES_tradnl" sz="2200"/>
              <a:t>Narrativo</a:t>
            </a:r>
          </a:p>
          <a:p>
            <a:pPr lvl="2">
              <a:lnSpc>
                <a:spcPct val="80000"/>
              </a:lnSpc>
            </a:pPr>
            <a:r>
              <a:rPr lang="es-ES_tradnl" sz="2000"/>
              <a:t>Tomar la historia del personaje en el orden en que aparece en la Biblia.</a:t>
            </a:r>
          </a:p>
          <a:p>
            <a:pPr lvl="2">
              <a:lnSpc>
                <a:spcPct val="80000"/>
              </a:lnSpc>
            </a:pPr>
            <a:r>
              <a:rPr lang="es-ES_tradnl" sz="2000"/>
              <a:t>Ejemplo: Sansón</a:t>
            </a:r>
          </a:p>
          <a:p>
            <a:pPr lvl="3">
              <a:lnSpc>
                <a:spcPct val="80000"/>
              </a:lnSpc>
            </a:pPr>
            <a:r>
              <a:rPr lang="es-ES_tradnl" sz="1800"/>
              <a:t>Su piadosos progenitores</a:t>
            </a:r>
          </a:p>
          <a:p>
            <a:pPr lvl="3">
              <a:lnSpc>
                <a:spcPct val="80000"/>
              </a:lnSpc>
            </a:pPr>
            <a:r>
              <a:rPr lang="es-ES_tradnl" sz="1800"/>
              <a:t>Su nacimiento y primeros años de su vida</a:t>
            </a:r>
          </a:p>
          <a:p>
            <a:pPr lvl="3">
              <a:lnSpc>
                <a:spcPct val="80000"/>
              </a:lnSpc>
            </a:pPr>
            <a:r>
              <a:rPr lang="es-ES_tradnl" sz="1800"/>
              <a:t>Sus enfrentamientos con los filisteos</a:t>
            </a:r>
          </a:p>
          <a:p>
            <a:pPr lvl="3">
              <a:lnSpc>
                <a:spcPct val="80000"/>
              </a:lnSpc>
            </a:pPr>
            <a:r>
              <a:rPr lang="es-ES_tradnl" sz="1800"/>
              <a:t>Su realción con una protituta y luego con Dalila</a:t>
            </a:r>
          </a:p>
          <a:p>
            <a:pPr lvl="3">
              <a:lnSpc>
                <a:spcPct val="80000"/>
              </a:lnSpc>
            </a:pPr>
            <a:r>
              <a:rPr lang="es-ES_tradnl" sz="1800"/>
              <a:t>Su cautiverio y muerte</a:t>
            </a:r>
          </a:p>
          <a:p>
            <a:pPr lvl="1">
              <a:lnSpc>
                <a:spcPct val="80000"/>
              </a:lnSpc>
            </a:pPr>
            <a:r>
              <a:rPr lang="es-ES_tradnl" sz="2200"/>
              <a:t>Estudio del carácter</a:t>
            </a:r>
          </a:p>
          <a:p>
            <a:pPr lvl="2">
              <a:lnSpc>
                <a:spcPct val="80000"/>
              </a:lnSpc>
            </a:pPr>
            <a:r>
              <a:rPr lang="es-ES_tradnl" sz="2000"/>
              <a:t>Ejemplo: Abraham y su fe</a:t>
            </a:r>
          </a:p>
          <a:p>
            <a:pPr lvl="3">
              <a:lnSpc>
                <a:spcPct val="80000"/>
              </a:lnSpc>
            </a:pPr>
            <a:r>
              <a:rPr lang="es-ES_tradnl" sz="1800"/>
              <a:t>Su llamado a una vida de fe (Génesis 12, 13)</a:t>
            </a:r>
          </a:p>
          <a:p>
            <a:pPr lvl="3">
              <a:lnSpc>
                <a:spcPct val="80000"/>
              </a:lnSpc>
            </a:pPr>
            <a:r>
              <a:rPr lang="es-ES_tradnl" sz="1800"/>
              <a:t>Las pruebas de su fe (Génesis 14-21)</a:t>
            </a:r>
          </a:p>
          <a:p>
            <a:pPr lvl="3">
              <a:lnSpc>
                <a:spcPct val="80000"/>
              </a:lnSpc>
            </a:pPr>
            <a:r>
              <a:rPr lang="es-ES_tradnl" sz="1800"/>
              <a:t>El perfeccionamiento de su fe (Génesis 22, 23)</a:t>
            </a:r>
          </a:p>
        </p:txBody>
      </p:sp>
    </p:spTree>
    <p:extLst>
      <p:ext uri="{BB962C8B-B14F-4D97-AF65-F5344CB8AC3E}">
        <p14:creationId xmlns:p14="http://schemas.microsoft.com/office/powerpoint/2010/main" val="282089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El Enfoque Biográfico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_tradnl" sz="2600"/>
              <a:t>Combinación de enfoques narrativo y caracterológico</a:t>
            </a:r>
          </a:p>
          <a:p>
            <a:pPr lvl="1">
              <a:lnSpc>
                <a:spcPct val="80000"/>
              </a:lnSpc>
            </a:pPr>
            <a:r>
              <a:rPr lang="es-ES_tradnl" sz="2200"/>
              <a:t>Ejemplo: Naamán</a:t>
            </a:r>
          </a:p>
          <a:p>
            <a:pPr lvl="2">
              <a:lnSpc>
                <a:spcPct val="80000"/>
              </a:lnSpc>
            </a:pPr>
            <a:r>
              <a:rPr lang="es-ES_tradnl" sz="2000"/>
              <a:t>Un gran hombre, pero angustiado.</a:t>
            </a:r>
          </a:p>
          <a:p>
            <a:pPr lvl="2">
              <a:lnSpc>
                <a:spcPct val="80000"/>
              </a:lnSpc>
            </a:pPr>
            <a:r>
              <a:rPr lang="es-ES_tradnl" sz="2000"/>
              <a:t>Un paciente ansioso, pero altanero.</a:t>
            </a:r>
          </a:p>
          <a:p>
            <a:pPr lvl="2">
              <a:lnSpc>
                <a:spcPct val="80000"/>
              </a:lnSpc>
            </a:pPr>
            <a:r>
              <a:rPr lang="es-ES_tradnl" sz="2000"/>
              <a:t>Un creyente humilde y agradecido. </a:t>
            </a:r>
          </a:p>
          <a:p>
            <a:pPr>
              <a:lnSpc>
                <a:spcPct val="80000"/>
              </a:lnSpc>
            </a:pPr>
            <a:r>
              <a:rPr lang="es-ES_tradnl" sz="2600"/>
              <a:t>Individuos vinculados entre si</a:t>
            </a:r>
          </a:p>
          <a:p>
            <a:pPr lvl="1">
              <a:lnSpc>
                <a:spcPct val="80000"/>
              </a:lnSpc>
            </a:pPr>
            <a:r>
              <a:rPr lang="es-ES_tradnl" sz="2200"/>
              <a:t>Ejemplo: María y Marta, Rut y Booz</a:t>
            </a:r>
          </a:p>
          <a:p>
            <a:pPr>
              <a:lnSpc>
                <a:spcPct val="80000"/>
              </a:lnSpc>
            </a:pPr>
            <a:r>
              <a:rPr lang="es-ES_tradnl" sz="2600"/>
              <a:t>Biografías con aplicación actual</a:t>
            </a:r>
          </a:p>
          <a:p>
            <a:pPr lvl="1">
              <a:lnSpc>
                <a:spcPct val="80000"/>
              </a:lnSpc>
            </a:pPr>
            <a:r>
              <a:rPr lang="es-ES_tradnl" sz="2200"/>
              <a:t>Ejemplo: Intercession de Abraham</a:t>
            </a:r>
          </a:p>
          <a:p>
            <a:pPr lvl="2">
              <a:lnSpc>
                <a:spcPct val="80000"/>
              </a:lnSpc>
            </a:pPr>
            <a:r>
              <a:rPr lang="es-ES_tradnl" sz="2000"/>
              <a:t>La necesidad de que los creyentes intercedan por otros.</a:t>
            </a:r>
          </a:p>
          <a:p>
            <a:pPr lvl="2">
              <a:lnSpc>
                <a:spcPct val="80000"/>
              </a:lnSpc>
            </a:pPr>
            <a:r>
              <a:rPr lang="es-ES_tradnl" sz="2000"/>
              <a:t>La manera en que los creyentes deberían interceder por otros.</a:t>
            </a:r>
          </a:p>
          <a:p>
            <a:pPr lvl="2">
              <a:lnSpc>
                <a:spcPct val="80000"/>
              </a:lnSpc>
            </a:pPr>
            <a:r>
              <a:rPr lang="es-ES_tradnl" sz="2000"/>
              <a:t>Los maravillosos resultados que tienen lugar cuando los creyentes interceden unos por otros. </a:t>
            </a:r>
          </a:p>
        </p:txBody>
      </p:sp>
    </p:spTree>
    <p:extLst>
      <p:ext uri="{BB962C8B-B14F-4D97-AF65-F5344CB8AC3E}">
        <p14:creationId xmlns:p14="http://schemas.microsoft.com/office/powerpoint/2010/main" val="495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El Enfoque Biográfico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marL="571500" indent="-571500"/>
            <a:r>
              <a:rPr lang="es-ES_tradnl" sz="2600"/>
              <a:t>Procedimiento</a:t>
            </a:r>
          </a:p>
          <a:p>
            <a:pPr marL="839788" lvl="1" indent="-495300">
              <a:buFont typeface="Wingdings" pitchFamily="2" charset="2"/>
              <a:buAutoNum type="arabicPeriod"/>
            </a:pPr>
            <a:r>
              <a:rPr lang="es-ES_tradnl" sz="2200"/>
              <a:t>Lea el texto</a:t>
            </a:r>
          </a:p>
          <a:p>
            <a:pPr marL="839788" lvl="1" indent="-495300">
              <a:buFont typeface="Wingdings" pitchFamily="2" charset="2"/>
              <a:buAutoNum type="arabicPeriod"/>
            </a:pPr>
            <a:r>
              <a:rPr lang="es-ES_tradnl" sz="2200"/>
              <a:t>Tome nota de todos los hechos biográficos sobresalientes</a:t>
            </a:r>
          </a:p>
          <a:p>
            <a:pPr marL="1090613" lvl="2" indent="-419100">
              <a:buFont typeface="Wingdings" pitchFamily="2" charset="2"/>
              <a:buChar char="q"/>
            </a:pPr>
            <a:r>
              <a:rPr lang="es-ES_tradnl" sz="2000"/>
              <a:t>Responsabilidades que tuvo, problemas y las dificultades que enfrentó, respuestas que dio, éxitos y fracasos que experimentó, puntos fuertes y débiles, relación que tenía con Dios y con otros, influencia que tuvo. </a:t>
            </a:r>
          </a:p>
          <a:p>
            <a:pPr marL="1090613" lvl="2" indent="-419100">
              <a:buFont typeface="Wingdings" pitchFamily="2" charset="2"/>
              <a:buChar char="q"/>
            </a:pPr>
            <a:r>
              <a:rPr lang="es-ES_tradnl" sz="2000"/>
              <a:t>Ejemplo: Jonás- desobediencia (1:1-3); Orgullo (1:3); Insensibliidad hacia las necesidades humanas (1:5, 6); Sincera confesión de culpa (1:8-10); Obstinación (1:12-15); Fe (2:4, 8, 9) Enojo (4:1); Patriotismo (4:2); Petulancia (4:3); Arrogancia (4:5); Espíritu poco caritativo (4:5); Presunción (4:6-9); Egoísmo (4:10, 11). </a:t>
            </a:r>
          </a:p>
        </p:txBody>
      </p:sp>
    </p:spTree>
    <p:extLst>
      <p:ext uri="{BB962C8B-B14F-4D97-AF65-F5344CB8AC3E}">
        <p14:creationId xmlns:p14="http://schemas.microsoft.com/office/powerpoint/2010/main" val="7061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El Enfoque Biográfico 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AutoNum type="arabicPeriod" startAt="3"/>
            </a:pPr>
            <a:r>
              <a:rPr lang="es-ES_tradnl"/>
              <a:t>Compare su investigación con otras fuentes</a:t>
            </a:r>
          </a:p>
          <a:p>
            <a:pPr marL="839788" lvl="1" indent="-495300">
              <a:buFont typeface="Wingdings" pitchFamily="2" charset="2"/>
              <a:buChar char="n"/>
            </a:pPr>
            <a:r>
              <a:rPr lang="es-ES_tradnl"/>
              <a:t>Diccionarios bíblicos, lobros de referencia, biografías, etc.</a:t>
            </a:r>
          </a:p>
          <a:p>
            <a:pPr marL="571500" indent="-571500">
              <a:buFont typeface="Wingdings" pitchFamily="2" charset="2"/>
              <a:buAutoNum type="arabicPeriod" startAt="4"/>
            </a:pPr>
            <a:r>
              <a:rPr lang="es-ES_tradnl"/>
              <a:t>Organice su material</a:t>
            </a:r>
          </a:p>
          <a:p>
            <a:pPr marL="839788" lvl="1" indent="-495300">
              <a:buFont typeface="Wingdings" pitchFamily="2" charset="2"/>
              <a:buChar char="n"/>
            </a:pPr>
            <a:r>
              <a:rPr lang="es-ES_tradnl"/>
              <a:t>Ejemplo: Jonás (carateristicas buenas y malas)</a:t>
            </a:r>
          </a:p>
          <a:p>
            <a:pPr marL="571500" indent="-571500">
              <a:buFont typeface="Wingdings" pitchFamily="2" charset="2"/>
              <a:buAutoNum type="arabicPeriod" startAt="5"/>
            </a:pPr>
            <a:r>
              <a:rPr lang="es-ES_tradnl"/>
              <a:t>Aplique las lecciones</a:t>
            </a:r>
          </a:p>
        </p:txBody>
      </p:sp>
    </p:spTree>
    <p:extLst>
      <p:ext uri="{BB962C8B-B14F-4D97-AF65-F5344CB8AC3E}">
        <p14:creationId xmlns:p14="http://schemas.microsoft.com/office/powerpoint/2010/main" val="230430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770" name="Picture 2" descr="picture-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838200"/>
            <a:ext cx="4800600" cy="4405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52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El Enfoque Doctrinal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_tradnl"/>
              <a:t>Verdades que debemos creer. </a:t>
            </a:r>
          </a:p>
          <a:p>
            <a:pPr>
              <a:lnSpc>
                <a:spcPct val="90000"/>
              </a:lnSpc>
            </a:pPr>
            <a:r>
              <a:rPr lang="es-ES_tradnl"/>
              <a:t>Formas en que la Bilblia presenta doctrina</a:t>
            </a:r>
          </a:p>
          <a:p>
            <a:pPr lvl="1">
              <a:lnSpc>
                <a:spcPct val="90000"/>
              </a:lnSpc>
            </a:pPr>
            <a:r>
              <a:rPr lang="es-ES_tradnl"/>
              <a:t>Enunciados doctrinales indirectos</a:t>
            </a:r>
          </a:p>
          <a:p>
            <a:pPr lvl="2">
              <a:lnSpc>
                <a:spcPct val="90000"/>
              </a:lnSpc>
            </a:pPr>
            <a:r>
              <a:rPr lang="es-ES_tradnl"/>
              <a:t>(Gen. 1-3)</a:t>
            </a:r>
          </a:p>
          <a:p>
            <a:pPr lvl="1">
              <a:lnSpc>
                <a:spcPct val="90000"/>
              </a:lnSpc>
            </a:pPr>
            <a:r>
              <a:rPr lang="es-ES_tradnl"/>
              <a:t>Enunciados bíblicos explicitos</a:t>
            </a:r>
          </a:p>
          <a:p>
            <a:pPr lvl="2">
              <a:lnSpc>
                <a:spcPct val="90000"/>
              </a:lnSpc>
            </a:pPr>
            <a:r>
              <a:rPr lang="es-ES_tradnl"/>
              <a:t>1 Pedro 3:18</a:t>
            </a:r>
          </a:p>
          <a:p>
            <a:pPr lvl="1">
              <a:lnSpc>
                <a:spcPct val="90000"/>
              </a:lnSpc>
            </a:pPr>
            <a:r>
              <a:rPr lang="es-ES_tradnl"/>
              <a:t>Palabras y frases doctrinales</a:t>
            </a:r>
          </a:p>
          <a:p>
            <a:pPr lvl="2">
              <a:lnSpc>
                <a:spcPct val="90000"/>
              </a:lnSpc>
            </a:pPr>
            <a:r>
              <a:rPr lang="es-ES_tradnl"/>
              <a:t>Redención; propiciación; esperanza, reino de Dios, en Cristo</a:t>
            </a:r>
          </a:p>
          <a:p>
            <a:pPr lvl="1">
              <a:lnSpc>
                <a:spcPct val="90000"/>
              </a:lnSpc>
            </a:pPr>
            <a:r>
              <a:rPr lang="es-ES_tradnl"/>
              <a:t>Pasajes doctrinales extensos</a:t>
            </a:r>
          </a:p>
          <a:p>
            <a:pPr lvl="2">
              <a:lnSpc>
                <a:spcPct val="90000"/>
              </a:lnSpc>
            </a:pPr>
            <a:r>
              <a:rPr lang="es-ES_tradnl"/>
              <a:t>Romanos</a:t>
            </a:r>
          </a:p>
        </p:txBody>
      </p:sp>
    </p:spTree>
    <p:extLst>
      <p:ext uri="{BB962C8B-B14F-4D97-AF65-F5344CB8AC3E}">
        <p14:creationId xmlns:p14="http://schemas.microsoft.com/office/powerpoint/2010/main" val="26602290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El Enfoque Doctrinal 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_tradnl"/>
              <a:t>Las Principales Doctrinas</a:t>
            </a:r>
          </a:p>
          <a:p>
            <a:pPr lvl="1">
              <a:lnSpc>
                <a:spcPct val="90000"/>
              </a:lnSpc>
            </a:pPr>
            <a:r>
              <a:rPr lang="es-ES_tradnl"/>
              <a:t>Bibliología</a:t>
            </a:r>
          </a:p>
          <a:p>
            <a:pPr lvl="1">
              <a:lnSpc>
                <a:spcPct val="90000"/>
              </a:lnSpc>
            </a:pPr>
            <a:r>
              <a:rPr lang="es-ES_tradnl"/>
              <a:t>Teología</a:t>
            </a:r>
          </a:p>
          <a:p>
            <a:pPr lvl="1">
              <a:lnSpc>
                <a:spcPct val="90000"/>
              </a:lnSpc>
            </a:pPr>
            <a:r>
              <a:rPr lang="es-ES_tradnl"/>
              <a:t>Cristología</a:t>
            </a:r>
          </a:p>
          <a:p>
            <a:pPr lvl="1">
              <a:lnSpc>
                <a:spcPct val="90000"/>
              </a:lnSpc>
            </a:pPr>
            <a:r>
              <a:rPr lang="es-ES_tradnl"/>
              <a:t>Pneumatología</a:t>
            </a:r>
          </a:p>
          <a:p>
            <a:pPr lvl="1">
              <a:lnSpc>
                <a:spcPct val="90000"/>
              </a:lnSpc>
            </a:pPr>
            <a:r>
              <a:rPr lang="es-ES_tradnl"/>
              <a:t>Angelología</a:t>
            </a:r>
          </a:p>
          <a:p>
            <a:pPr lvl="1">
              <a:lnSpc>
                <a:spcPct val="90000"/>
              </a:lnSpc>
            </a:pPr>
            <a:r>
              <a:rPr lang="es-ES_tradnl"/>
              <a:t>Antropología</a:t>
            </a:r>
          </a:p>
          <a:p>
            <a:pPr lvl="1">
              <a:lnSpc>
                <a:spcPct val="90000"/>
              </a:lnSpc>
            </a:pPr>
            <a:r>
              <a:rPr lang="es-ES_tradnl"/>
              <a:t>Soteriología</a:t>
            </a:r>
          </a:p>
          <a:p>
            <a:pPr lvl="1">
              <a:lnSpc>
                <a:spcPct val="90000"/>
              </a:lnSpc>
            </a:pPr>
            <a:r>
              <a:rPr lang="es-ES_tradnl"/>
              <a:t>Eclesiología</a:t>
            </a:r>
          </a:p>
          <a:p>
            <a:pPr lvl="1">
              <a:lnSpc>
                <a:spcPct val="90000"/>
              </a:lnSpc>
            </a:pPr>
            <a:r>
              <a:rPr lang="es-ES_tradnl"/>
              <a:t>Escatología</a:t>
            </a:r>
          </a:p>
        </p:txBody>
      </p:sp>
    </p:spTree>
    <p:extLst>
      <p:ext uri="{BB962C8B-B14F-4D97-AF65-F5344CB8AC3E}">
        <p14:creationId xmlns:p14="http://schemas.microsoft.com/office/powerpoint/2010/main" val="38019354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El Enfoque Doctrinal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/>
            <a:r>
              <a:rPr lang="es-ES_tradnl" sz="2600"/>
              <a:t>Procedimiento</a:t>
            </a:r>
          </a:p>
          <a:p>
            <a:pPr marL="839788" lvl="1" indent="-495300">
              <a:buFont typeface="Wingdings" pitchFamily="2" charset="2"/>
              <a:buAutoNum type="arabicPeriod"/>
            </a:pPr>
            <a:r>
              <a:rPr lang="es-ES_tradnl" sz="2200"/>
              <a:t>Elija la esfera doctrinal que desea estudiar en un solo libro de la Biblia. </a:t>
            </a:r>
          </a:p>
          <a:p>
            <a:pPr marL="839788" lvl="1" indent="-495300">
              <a:buFont typeface="Wingdings" pitchFamily="2" charset="2"/>
              <a:buAutoNum type="arabicPeriod"/>
            </a:pPr>
            <a:r>
              <a:rPr lang="es-ES_tradnl" sz="2200"/>
              <a:t>Haga un esquema y enumere cada vez que ocurre alguna mención del tema que está investigando.</a:t>
            </a:r>
          </a:p>
          <a:p>
            <a:pPr marL="839788" lvl="1" indent="-495300">
              <a:buFont typeface="Wingdings" pitchFamily="2" charset="2"/>
              <a:buAutoNum type="arabicPeriod"/>
            </a:pPr>
            <a:r>
              <a:rPr lang="es-ES_tradnl" sz="2200"/>
              <a:t>Clasifique el material que usted ha recogido</a:t>
            </a:r>
          </a:p>
          <a:p>
            <a:pPr marL="839788" lvl="1" indent="-495300">
              <a:buFont typeface="Wingdings" pitchFamily="2" charset="2"/>
              <a:buAutoNum type="arabicPeriod"/>
            </a:pPr>
            <a:r>
              <a:rPr lang="es-ES_tradnl" sz="2200"/>
              <a:t>Interprete el significado de sus observaciones</a:t>
            </a:r>
          </a:p>
          <a:p>
            <a:pPr marL="839788" lvl="1" indent="-495300">
              <a:buFont typeface="Wingdings" pitchFamily="2" charset="2"/>
              <a:buAutoNum type="arabicPeriod"/>
            </a:pPr>
            <a:r>
              <a:rPr lang="es-ES_tradnl" sz="2200"/>
              <a:t>Examine cuál es la realción de los puntos doctrinales que está estudiando con su respectivo contexto. </a:t>
            </a:r>
          </a:p>
          <a:p>
            <a:pPr marL="839788" lvl="1" indent="-495300">
              <a:buFont typeface="Wingdings" pitchFamily="2" charset="2"/>
              <a:buAutoNum type="arabicPeriod"/>
            </a:pPr>
            <a:r>
              <a:rPr lang="es-ES_tradnl" sz="2200"/>
              <a:t>Haga aplicaciones prácticas de estas verdades en su vida.</a:t>
            </a:r>
          </a:p>
        </p:txBody>
      </p:sp>
    </p:spTree>
    <p:extLst>
      <p:ext uri="{BB962C8B-B14F-4D97-AF65-F5344CB8AC3E}">
        <p14:creationId xmlns:p14="http://schemas.microsoft.com/office/powerpoint/2010/main" val="29660370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El Enfoque Temático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600"/>
              <a:t>Puede ser un concepto, un tema, una palabra, o una frase que aparece en un libro, una porción de un libro, un testamento, o aun toda la Biblia.</a:t>
            </a:r>
          </a:p>
          <a:p>
            <a:r>
              <a:rPr lang="es-ES_tradnl" sz="2600"/>
              <a:t>Ejemplos: Deberes de los padres, promesas de Dios, condiciones para recibir bendición, errores cometidos or hijos de Dios, oportunidades para alcanzar a los perdidos, fundamentos del carácter, pasos del disciplado, anticipos del cielo, artimañas de Satanás, sacrificios espirituales, etc. </a:t>
            </a:r>
          </a:p>
        </p:txBody>
      </p:sp>
    </p:spTree>
    <p:extLst>
      <p:ext uri="{BB962C8B-B14F-4D97-AF65-F5344CB8AC3E}">
        <p14:creationId xmlns:p14="http://schemas.microsoft.com/office/powerpoint/2010/main" val="24038968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El Enfoque Temático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lnSpc>
                <a:spcPct val="80000"/>
              </a:lnSpc>
            </a:pPr>
            <a:r>
              <a:rPr lang="es-ES_tradnl" sz="2100"/>
              <a:t>Procedimiento</a:t>
            </a:r>
          </a:p>
          <a:p>
            <a:pPr marL="839788" lvl="1" indent="-4953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s-ES_tradnl" sz="2000"/>
              <a:t>Considere importante cada tema de la Biblia.</a:t>
            </a:r>
          </a:p>
          <a:p>
            <a:pPr marL="839788" lvl="1" indent="-4953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s-ES_tradnl" sz="2000"/>
              <a:t>Elija un tema general del libro</a:t>
            </a:r>
          </a:p>
          <a:p>
            <a:pPr marL="1090613" lvl="2" indent="-419100">
              <a:lnSpc>
                <a:spcPct val="80000"/>
              </a:lnSpc>
              <a:buFont typeface="Wingdings" pitchFamily="2" charset="2"/>
              <a:buChar char="q"/>
            </a:pPr>
            <a:r>
              <a:rPr lang="es-ES_tradnl" sz="1800"/>
              <a:t>Ejemplo: Proverbios- Un necio y sus labios</a:t>
            </a:r>
          </a:p>
          <a:p>
            <a:pPr marL="839788" lvl="1" indent="-4953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s-ES_tradnl" sz="2000"/>
              <a:t>Haga una lista de cada una de las referencias del tema en el orden en que aparece en el libro, señalando la cita correspondiente. </a:t>
            </a:r>
          </a:p>
          <a:p>
            <a:pPr marL="839788" lvl="1" indent="-4953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s-ES_tradnl" sz="2000"/>
              <a:t>Clasifique el material que haya reunido</a:t>
            </a:r>
          </a:p>
          <a:p>
            <a:pPr marL="839788" lvl="1" indent="-4953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s-ES_tradnl" sz="2000"/>
              <a:t>Siempre que sea posible aprenda el significado de cada uno de los acontecimientos del tema</a:t>
            </a:r>
          </a:p>
          <a:p>
            <a:pPr marL="1090613" lvl="2" indent="-419100">
              <a:lnSpc>
                <a:spcPct val="80000"/>
              </a:lnSpc>
              <a:buFont typeface="Wingdings" pitchFamily="2" charset="2"/>
              <a:buChar char="q"/>
            </a:pPr>
            <a:r>
              <a:rPr lang="es-ES_tradnl" sz="1800"/>
              <a:t>Ejemplo: diferentes palabras griegas para amor</a:t>
            </a:r>
          </a:p>
          <a:p>
            <a:pPr marL="839788" lvl="1" indent="-4953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s-ES_tradnl" sz="2000"/>
              <a:t>Observe la relación entre el uso del tema y su respectivo contexto</a:t>
            </a:r>
          </a:p>
          <a:p>
            <a:pPr marL="839788" lvl="1" indent="-4953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s-ES_tradnl" sz="2000"/>
              <a:t>Considere la aplicación en su propia vida de las verdades que haya aprendido de el estudio temático. </a:t>
            </a:r>
          </a:p>
        </p:txBody>
      </p:sp>
    </p:spTree>
    <p:extLst>
      <p:ext uri="{BB962C8B-B14F-4D97-AF65-F5344CB8AC3E}">
        <p14:creationId xmlns:p14="http://schemas.microsoft.com/office/powerpoint/2010/main" val="22273810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El Enfoque Práctico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4800600"/>
          </a:xfrm>
        </p:spPr>
        <p:txBody>
          <a:bodyPr/>
          <a:lstStyle/>
          <a:p>
            <a:r>
              <a:rPr lang="es-ES_tradnl" sz="2600"/>
              <a:t>Encontrando “principios”. </a:t>
            </a:r>
          </a:p>
          <a:p>
            <a:r>
              <a:rPr lang="es-ES_tradnl" sz="2600"/>
              <a:t>Un enunciado claro y declarativo, que intenta servir de guía para la conducta o el proceder.</a:t>
            </a:r>
          </a:p>
          <a:p>
            <a:pPr lvl="1"/>
            <a:r>
              <a:rPr lang="es-ES_tradnl" sz="2200"/>
              <a:t>Es una airmación no un enunciado negativo.</a:t>
            </a:r>
          </a:p>
          <a:p>
            <a:pPr lvl="1"/>
            <a:r>
              <a:rPr lang="es-ES_tradnl" sz="2200"/>
              <a:t>Es una declaración inequívoca y precisa que se expresa en una oración breve, y que contiene una idea esencial.</a:t>
            </a:r>
          </a:p>
          <a:p>
            <a:pPr lvl="1"/>
            <a:r>
              <a:rPr lang="es-ES_tradnl" sz="2200"/>
              <a:t>Es una verdad que siempre tiene validez.</a:t>
            </a:r>
          </a:p>
          <a:p>
            <a:pPr lvl="1"/>
            <a:r>
              <a:rPr lang="es-ES_tradnl" sz="2200"/>
              <a:t>Es una regla establecida, básica par la vida y la conducta</a:t>
            </a:r>
          </a:p>
          <a:p>
            <a:pPr lvl="1"/>
            <a:r>
              <a:rPr lang="es-ES_tradnl" sz="2200"/>
              <a:t>Ejemplo: Gen. 15:1- La promesa de la protección del Señor es una garantía suficiente para la seguridad del creyente.  </a:t>
            </a:r>
          </a:p>
        </p:txBody>
      </p:sp>
    </p:spTree>
    <p:extLst>
      <p:ext uri="{BB962C8B-B14F-4D97-AF65-F5344CB8AC3E}">
        <p14:creationId xmlns:p14="http://schemas.microsoft.com/office/powerpoint/2010/main" val="14947744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El Enfoque Práctico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/>
              <a:t>Los efectos de extraer principios</a:t>
            </a:r>
          </a:p>
          <a:p>
            <a:pPr lvl="1"/>
            <a:r>
              <a:rPr lang="es-ES_tradnl"/>
              <a:t>Nos obliga a prestarle cuidadosa atención al sentido del texto.</a:t>
            </a:r>
          </a:p>
          <a:p>
            <a:pPr lvl="1"/>
            <a:r>
              <a:rPr lang="es-ES_tradnl"/>
              <a:t>Nos obliga a pensar en términos de las ideas encerradas en el texto. </a:t>
            </a:r>
          </a:p>
          <a:p>
            <a:pPr lvl="2"/>
            <a:r>
              <a:rPr lang="es-ES_tradnl"/>
              <a:t>No simplemente repitiendo lo que dice, pero aprendiendo lo que quiere enseñar</a:t>
            </a:r>
          </a:p>
        </p:txBody>
      </p:sp>
    </p:spTree>
    <p:extLst>
      <p:ext uri="{BB962C8B-B14F-4D97-AF65-F5344CB8AC3E}">
        <p14:creationId xmlns:p14="http://schemas.microsoft.com/office/powerpoint/2010/main" val="25469038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El Enfoque Práctico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/>
            <a:r>
              <a:rPr lang="es-ES_tradnl" sz="2600"/>
              <a:t>Procedimiento</a:t>
            </a:r>
          </a:p>
          <a:p>
            <a:pPr marL="839788" lvl="1" indent="-495300">
              <a:buFont typeface="Wingdings" pitchFamily="2" charset="2"/>
              <a:buAutoNum type="arabicPeriod"/>
            </a:pPr>
            <a:r>
              <a:rPr lang="es-ES_tradnl" sz="2200"/>
              <a:t>Haga lo más que pueda para interpretar correctamente el texto antes de intentar extraer principios. </a:t>
            </a:r>
          </a:p>
          <a:p>
            <a:pPr marL="839788" lvl="1" indent="-495300">
              <a:buFont typeface="Wingdings" pitchFamily="2" charset="2"/>
              <a:buAutoNum type="arabicPeriod"/>
            </a:pPr>
            <a:r>
              <a:rPr lang="es-ES_tradnl" sz="2200"/>
              <a:t>Tenga en cuenta que cada principio que enuncie esté en armonía con las enseñanzas de la Palabra de Dios.</a:t>
            </a:r>
          </a:p>
          <a:p>
            <a:pPr marL="839788" lvl="1" indent="-495300">
              <a:buFont typeface="Wingdings" pitchFamily="2" charset="2"/>
              <a:buAutoNum type="arabicPeriod"/>
            </a:pPr>
            <a:r>
              <a:rPr lang="es-ES_tradnl" sz="2200"/>
              <a:t>Para obtener una lección espiritual global de un libro, formule principios que cubran las verdades principales de cada una de las divisiones del libro. </a:t>
            </a:r>
          </a:p>
          <a:p>
            <a:pPr marL="839788" lvl="1" indent="-495300">
              <a:buFont typeface="Wingdings" pitchFamily="2" charset="2"/>
              <a:buAutoNum type="arabicPeriod"/>
            </a:pPr>
            <a:r>
              <a:rPr lang="es-ES_tradnl" sz="2200"/>
              <a:t>Enuncie un principio que exprese la verdad principal del libro en su totalidad. </a:t>
            </a:r>
          </a:p>
        </p:txBody>
      </p:sp>
    </p:spTree>
    <p:extLst>
      <p:ext uri="{BB962C8B-B14F-4D97-AF65-F5344CB8AC3E}">
        <p14:creationId xmlns:p14="http://schemas.microsoft.com/office/powerpoint/2010/main" val="37392060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El Enfoque Tipológico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_tradnl"/>
              <a:t>El estudio de ciertas personas, acontecimientos, instituciones, y objetos en el Antiguo Testamento que, debido a su parecido a Cristo y a las verdades del Nuevo testamento, nos ayudan a entender y apreciar más plenamente esas verdades. </a:t>
            </a:r>
          </a:p>
          <a:p>
            <a:pPr>
              <a:lnSpc>
                <a:spcPct val="90000"/>
              </a:lnSpc>
            </a:pPr>
            <a:r>
              <a:rPr lang="es-ES_tradnl"/>
              <a:t>Una figura que Dios emplea en el AT para prefigurar de manera gráfica alguna verdad en el NT</a:t>
            </a:r>
          </a:p>
          <a:p>
            <a:pPr>
              <a:lnSpc>
                <a:spcPct val="90000"/>
              </a:lnSpc>
            </a:pPr>
            <a:r>
              <a:rPr lang="es-ES_tradnl"/>
              <a:t>Ejemplo: La Pascua (Ex. 12; Juan 1:29)</a:t>
            </a:r>
          </a:p>
        </p:txBody>
      </p:sp>
    </p:spTree>
    <p:extLst>
      <p:ext uri="{BB962C8B-B14F-4D97-AF65-F5344CB8AC3E}">
        <p14:creationId xmlns:p14="http://schemas.microsoft.com/office/powerpoint/2010/main" val="32313230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El Enfoque Tipológico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lnSpc>
                <a:spcPct val="80000"/>
              </a:lnSpc>
            </a:pPr>
            <a:r>
              <a:rPr lang="es-ES_tradnl" sz="2600"/>
              <a:t>Principios</a:t>
            </a:r>
          </a:p>
          <a:p>
            <a:pPr marL="839788" lvl="1" indent="-4953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s-ES_tradnl" sz="2200"/>
              <a:t>Considere como tipo los temas para los que hay una decidida autenticación en el Nuevo Testamento.</a:t>
            </a:r>
          </a:p>
          <a:p>
            <a:pPr marL="839788" lvl="1" indent="-4953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s-ES_tradnl" sz="2200"/>
              <a:t>Ten cuidado de no asumir que cada vez que aparece una palabra es un tipo. (Ejemplo: cada piedra es Cristo)</a:t>
            </a:r>
          </a:p>
          <a:p>
            <a:pPr marL="839788" lvl="1" indent="-4953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s-ES_tradnl" sz="2200"/>
              <a:t>Asegúrese de que haya un parecido o congruencia suficientemente obvia entre el tipo y su antitipo </a:t>
            </a:r>
          </a:p>
          <a:p>
            <a:pPr marL="839788" lvl="1" indent="-4953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s-ES_tradnl" sz="2200"/>
              <a:t>Descubra las principales semejanzas entre el tipo y el antitipo, no intentar encontrar un identificación entre todos los aspectos del tipo y el antitipo.</a:t>
            </a:r>
          </a:p>
          <a:p>
            <a:pPr marL="839788" lvl="1" indent="-4953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s-ES_tradnl" sz="2200"/>
              <a:t>No pretenda establecer una doctrina basándose en un tipo.</a:t>
            </a:r>
          </a:p>
          <a:p>
            <a:pPr marL="839788" lvl="1" indent="-4953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s-ES_tradnl" sz="2200"/>
              <a:t>Busque la verdad práctica fundamental que sugiere el estudio del tipo. </a:t>
            </a:r>
          </a:p>
          <a:p>
            <a:pPr marL="839788" lvl="1" indent="-495300">
              <a:lnSpc>
                <a:spcPct val="80000"/>
              </a:lnSpc>
              <a:buFont typeface="Wingdings" pitchFamily="2" charset="2"/>
              <a:buAutoNum type="arabicPeriod"/>
            </a:pPr>
            <a:endParaRPr lang="es-ES_tradnl" sz="2200"/>
          </a:p>
        </p:txBody>
      </p:sp>
    </p:spTree>
    <p:extLst>
      <p:ext uri="{BB962C8B-B14F-4D97-AF65-F5344CB8AC3E}">
        <p14:creationId xmlns:p14="http://schemas.microsoft.com/office/powerpoint/2010/main" val="262269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18" name="Picture 2" descr="SeatGu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143000"/>
            <a:ext cx="5943600" cy="445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33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6" name="Picture 2" descr="k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133600"/>
            <a:ext cx="3409950" cy="2679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8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4" name="Picture 2" descr="championspo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00200"/>
            <a:ext cx="60960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24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800px-Bycicle_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128713"/>
            <a:ext cx="7620000" cy="4600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48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800"/>
              <a:t>Las características adecuadas de un esquema sintético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/>
              <a:t>Claridad</a:t>
            </a:r>
          </a:p>
          <a:p>
            <a:r>
              <a:rPr lang="es-ES_tradnl"/>
              <a:t>Brevedad</a:t>
            </a:r>
          </a:p>
          <a:p>
            <a:r>
              <a:rPr lang="es-ES_tradnl"/>
              <a:t>Pertinencia</a:t>
            </a:r>
          </a:p>
          <a:p>
            <a:r>
              <a:rPr lang="es-ES_tradnl"/>
              <a:t>Inteligibilidad</a:t>
            </a:r>
          </a:p>
          <a:p>
            <a:r>
              <a:rPr lang="es-ES_tradnl"/>
              <a:t>Sencillez</a:t>
            </a:r>
          </a:p>
          <a:p>
            <a:r>
              <a:rPr lang="es-ES_tradnl"/>
              <a:t>Alcance</a:t>
            </a:r>
          </a:p>
          <a:p>
            <a:r>
              <a:rPr lang="es-ES_tradnl"/>
              <a:t>Pulcritud</a:t>
            </a:r>
          </a:p>
        </p:txBody>
      </p:sp>
    </p:spTree>
    <p:extLst>
      <p:ext uri="{BB962C8B-B14F-4D97-AF65-F5344CB8AC3E}">
        <p14:creationId xmlns:p14="http://schemas.microsoft.com/office/powerpoint/2010/main" val="358055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 build="p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2759</Words>
  <Application>Microsoft Office PowerPoint</Application>
  <PresentationFormat>On-screen Show (4:3)</PresentationFormat>
  <Paragraphs>325</Paragraphs>
  <Slides>49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Edge</vt:lpstr>
      <vt:lpstr>Como Estudiar la Biblia</vt:lpstr>
      <vt:lpstr>El Enfoque Sintético:  Descubriendo las divisiones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Las características adecuadas de un esquema sintético</vt:lpstr>
      <vt:lpstr>Pasos básicos en la elaboración de un esquema de sítesis de un libro de la Biblia</vt:lpstr>
      <vt:lpstr>Pasos básicos en la elaboración de un esquema de sítesis de un libro de la Biblia</vt:lpstr>
      <vt:lpstr>PowerPoint Presentation</vt:lpstr>
      <vt:lpstr>Pasos básicos en la elaboración de un esquema de sítesis de un libro de la Biblia</vt:lpstr>
      <vt:lpstr>PowerPoint Presentation</vt:lpstr>
      <vt:lpstr>Pasos básicos en la elaboración de un esquema de sítesis de un libro de la Biblia </vt:lpstr>
      <vt:lpstr>PowerPoint Presentation</vt:lpstr>
      <vt:lpstr>El Enfoque Sintético:  Descubriendo los énfasis principales</vt:lpstr>
      <vt:lpstr>Enfoque Sintético</vt:lpstr>
      <vt:lpstr>PowerPoint Presentation</vt:lpstr>
      <vt:lpstr>Enfoque Sintético</vt:lpstr>
      <vt:lpstr>El Enfoque Geográfico </vt:lpstr>
      <vt:lpstr>PowerPoint Presentation</vt:lpstr>
      <vt:lpstr>El Enfoque Geográfico</vt:lpstr>
      <vt:lpstr>PowerPoint Presentation</vt:lpstr>
      <vt:lpstr>El Enfoque Geográfico</vt:lpstr>
      <vt:lpstr>PowerPoint Presentation</vt:lpstr>
      <vt:lpstr>El Enfoque Cultural </vt:lpstr>
      <vt:lpstr>El Enfoque Cultural</vt:lpstr>
      <vt:lpstr>El Enfoque Cultural</vt:lpstr>
      <vt:lpstr>El Enfoque Cultural</vt:lpstr>
      <vt:lpstr>El Enfoque Cultural</vt:lpstr>
      <vt:lpstr>El Enfoque Histórico </vt:lpstr>
      <vt:lpstr>El Enfoque Histórico</vt:lpstr>
      <vt:lpstr>El Enfoque Histórico</vt:lpstr>
      <vt:lpstr>El Enfoque Biográfico</vt:lpstr>
      <vt:lpstr>El Enfoque Biográfico</vt:lpstr>
      <vt:lpstr>El Enfoque Biográfico</vt:lpstr>
      <vt:lpstr>El Enfoque Biográfico</vt:lpstr>
      <vt:lpstr>El Enfoque Biográfico </vt:lpstr>
      <vt:lpstr>El Enfoque Doctrinal</vt:lpstr>
      <vt:lpstr>El Enfoque Doctrinal </vt:lpstr>
      <vt:lpstr>El Enfoque Doctrinal</vt:lpstr>
      <vt:lpstr>El Enfoque Temático</vt:lpstr>
      <vt:lpstr>El Enfoque Temático</vt:lpstr>
      <vt:lpstr>El Enfoque Práctico</vt:lpstr>
      <vt:lpstr>El Enfoque Práctico</vt:lpstr>
      <vt:lpstr>El Enfoque Práctico</vt:lpstr>
      <vt:lpstr>El Enfoque Tipológico</vt:lpstr>
      <vt:lpstr>El Enfoque Tipológico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Estudiar la Biblia</dc:title>
  <dc:creator>Iglesia Biblica Bautista Ant</dc:creator>
  <cp:lastModifiedBy>Iglesia Biblica Bautista Ant</cp:lastModifiedBy>
  <cp:revision>1</cp:revision>
  <dcterms:created xsi:type="dcterms:W3CDTF">2011-08-26T15:11:10Z</dcterms:created>
  <dcterms:modified xsi:type="dcterms:W3CDTF">2011-08-26T15:12:34Z</dcterms:modified>
</cp:coreProperties>
</file>