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84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6AA93-659A-467D-8584-65356C566F69}" type="datetimeFigureOut">
              <a:rPr lang="en-US" smtClean="0"/>
              <a:t>8/25/2011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B1240-B250-4B5C-9BA9-767C0CA4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0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B1240-B250-4B5C-9BA9-767C0CA480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073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B1240-B250-4B5C-9BA9-767C0CA480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69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B1240-B250-4B5C-9BA9-767C0CA480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0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B1240-B250-4B5C-9BA9-767C0CA480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31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B1240-B250-4B5C-9BA9-767C0CA480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94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B1240-B250-4B5C-9BA9-767C0CA480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68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B1240-B250-4B5C-9BA9-767C0CA480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20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B1240-B250-4B5C-9BA9-767C0CA480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34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B1240-B250-4B5C-9BA9-767C0CA480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96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B1240-B250-4B5C-9BA9-767C0CA480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80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638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s-ES" noProof="0" smtClean="0"/>
              <a:t>Click to edit Master title style</a:t>
            </a:r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 smtClean="0"/>
              <a:t>Click to edit Master subtitle style</a:t>
            </a:r>
          </a:p>
        </p:txBody>
      </p:sp>
      <p:sp>
        <p:nvSpPr>
          <p:cNvPr id="16396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6398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210C213-C32C-4A5F-957E-59C91641760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1653E-8FCF-4EA2-91CF-F9F1A1391B47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896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99F5E-DE38-4FDF-B527-16C6EB7F54BF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698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A34D1-913F-4099-9753-8D797079E26A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80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72CE3-4431-48BD-8980-8BA43154834B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562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E500C-D2A8-4F37-9602-6B9A18FF44A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844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C7E36-6736-4CBF-9715-B0E51D1A3E80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403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1F43E-8C3F-4D05-94C2-D7437D0BD91F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415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09AFA-B2C6-44C5-92A9-28ADFE24EE62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086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77AA-0345-432A-8A8B-0D6ECBAF82B2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930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DBFCB-1578-4846-9142-FCEB000C510B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566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536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1537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1537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3812AA93-4D26-4F06-B9A2-4C7812EE3242}" type="slidenum">
              <a:rPr lang="es-ES"/>
              <a:pPr/>
              <a:t>‹#›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Las Hermenéuticas </a:t>
            </a:r>
            <a:r>
              <a:rPr lang="es-ES" dirty="0" smtClean="0"/>
              <a:t>#7</a:t>
            </a:r>
            <a:endParaRPr lang="es-E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La Inerrancia:</a:t>
            </a:r>
          </a:p>
          <a:p>
            <a:r>
              <a:rPr lang="es-ES"/>
              <a:t>Supuestas “contradicciones” y </a:t>
            </a:r>
          </a:p>
          <a:p>
            <a:r>
              <a:rPr lang="es-ES"/>
              <a:t>la Interpretación de la Ciencia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 Creación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u="sng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Prov. 25:2</a:t>
            </a:r>
            <a:r>
              <a:rPr lang="es-ES"/>
              <a:t> -</a:t>
            </a:r>
            <a:r>
              <a:rPr lang="es-ES" b="1" u="sng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TODO</a:t>
            </a:r>
            <a:r>
              <a:rPr lang="es-ES"/>
              <a:t> lo que Dios explica es la verdad (</a:t>
            </a:r>
            <a:r>
              <a:rPr lang="es-ES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Sal. 91:4; Jn. 17:17</a:t>
            </a:r>
            <a:r>
              <a:rPr lang="es-ES"/>
              <a:t>), aunque Dios no nos explica mucho y nos deja “explorar” mucho (Dt. 29:29).</a:t>
            </a:r>
          </a:p>
          <a:p>
            <a:r>
              <a:rPr lang="es-ES"/>
              <a:t>Genesis 1 es un “bosquejo” de Gen. 2 y 3, no una contradicción de éstos.</a:t>
            </a:r>
          </a:p>
          <a:p>
            <a:r>
              <a:rPr lang="es-ES"/>
              <a:t>Hay que leer todo “literalmente” (ej. “días: de 24 horas, no de “milenios”)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 Inerrancia de la Biblia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b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2Timoteo 3:16-17</a:t>
            </a:r>
            <a:r>
              <a:rPr lang="es-ES"/>
              <a:t> indica que la Biblia es inspirada por Dios y así es </a:t>
            </a:r>
            <a:r>
              <a:rPr lang="es-ES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SIN</a:t>
            </a:r>
            <a:r>
              <a:rPr lang="es-ES"/>
              <a:t> </a:t>
            </a:r>
            <a:r>
              <a:rPr lang="es-ES" b="1" u="sng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ERROR</a:t>
            </a:r>
          </a:p>
          <a:p>
            <a:pPr>
              <a:buFont typeface="Wingdings" pitchFamily="2" charset="2"/>
              <a:buNone/>
            </a:pPr>
            <a:endParaRPr lang="es-ES" sz="2000"/>
          </a:p>
          <a:p>
            <a:r>
              <a:rPr lang="es-ES"/>
              <a:t>NO SOLO en asuntos de FE y MORALES</a:t>
            </a:r>
          </a:p>
          <a:p>
            <a:pPr>
              <a:buFont typeface="Wingdings" pitchFamily="2" charset="2"/>
              <a:buNone/>
            </a:pPr>
            <a:endParaRPr lang="es-ES" sz="2000"/>
          </a:p>
          <a:p>
            <a:r>
              <a:rPr lang="es-ES"/>
              <a:t>TAMBIEN habla sin error en CUALQUIER asunto que la Biblia trata, sea de historia, geografía, ciencia,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Interpretaciones “inerrantes”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Hay </a:t>
            </a:r>
            <a:r>
              <a:rPr lang="es-ES" b="1" u="sng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INTERPRETACIONES</a:t>
            </a:r>
            <a:r>
              <a:rPr lang="es-ES"/>
              <a:t> erróneas, pero la BIBLIA es sin error –</a:t>
            </a:r>
            <a:r>
              <a:rPr lang="es-ES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2ª Pedro 1:20</a:t>
            </a:r>
            <a:r>
              <a:rPr lang="es-ES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  <a:p>
            <a:pPr lvl="2">
              <a:buFont typeface="Wingdings" pitchFamily="2" charset="2"/>
              <a:buNone/>
            </a:pPr>
            <a:endParaRPr lang="es-ES" sz="800">
              <a:solidFill>
                <a:schemeClr val="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2"/>
            <a:r>
              <a:rPr lang="es-ES"/>
              <a:t>Interpretar períodos de tiempo según su uso por los judíos o el pueblo a quien se escribió el libro.</a:t>
            </a:r>
          </a:p>
          <a:p>
            <a:pPr lvl="3"/>
            <a:endParaRPr lang="es-ES" sz="800"/>
          </a:p>
          <a:p>
            <a:pPr lvl="3"/>
            <a:r>
              <a:rPr lang="es-ES"/>
              <a:t>Por ejemplo: 3 “días” – El “día” comienza a las 6 p.m. la tarde anterior y cualquier parte del día = 1 día</a:t>
            </a:r>
          </a:p>
          <a:p>
            <a:pPr lvl="3"/>
            <a:endParaRPr lang="es-ES" sz="800"/>
          </a:p>
          <a:p>
            <a:pPr lvl="3"/>
            <a:r>
              <a:rPr lang="es-ES"/>
              <a:t>la hora novena = el día comienza a medianoche, a las    6 a.m. ó a las 9 a.m. en diferentes referencias.</a:t>
            </a:r>
          </a:p>
          <a:p>
            <a:pPr lvl="3"/>
            <a:endParaRPr lang="es-ES" sz="800"/>
          </a:p>
          <a:p>
            <a:pPr lvl="3"/>
            <a:r>
              <a:rPr lang="es-ES"/>
              <a:t>Años -- el año de los judíos de 30 días al mes sin variar </a:t>
            </a:r>
          </a:p>
          <a:p>
            <a:pPr lvl="4"/>
            <a:r>
              <a:rPr lang="es-ES"/>
              <a:t>no coordina con nuestro año de 12 meses.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Conceptos de Infalibilidad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s-ES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1Pedro 1:10- </a:t>
            </a:r>
            <a:r>
              <a:rPr lang="es-ES"/>
              <a:t>Infalibilidad no significa que </a:t>
            </a:r>
            <a:r>
              <a:rPr lang="es-ES" b="1" u="sng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ENTENDEMOS</a:t>
            </a:r>
            <a:r>
              <a:rPr lang="es-ES"/>
              <a:t> todo lo que la Biblia </a:t>
            </a:r>
            <a:r>
              <a:rPr lang="es-ES" sz="2800"/>
              <a:t>dice</a:t>
            </a:r>
            <a:r>
              <a:rPr lang="es-ES"/>
              <a:t>.</a:t>
            </a:r>
          </a:p>
          <a:p>
            <a:pPr marL="1371600" lvl="2" indent="-457200"/>
            <a:endParaRPr lang="es-ES" sz="900"/>
          </a:p>
          <a:p>
            <a:pPr marL="1371600" lvl="2" indent="-457200"/>
            <a:r>
              <a:rPr lang="es-ES" b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 Ped. 3:16; Heb. 5:11</a:t>
            </a:r>
            <a:r>
              <a:rPr lang="es-ES"/>
              <a:t> dice que mucho es </a:t>
            </a:r>
            <a:r>
              <a:rPr lang="es-ES" u="sng"/>
              <a:t>difícil</a:t>
            </a:r>
          </a:p>
          <a:p>
            <a:pPr marL="1371600" lvl="2" indent="-457200"/>
            <a:endParaRPr lang="es-ES" sz="1000" b="1" u="sng"/>
          </a:p>
          <a:p>
            <a:pPr marL="1371600" lvl="2" indent="-457200"/>
            <a:r>
              <a:rPr lang="es-ES" sz="3200" b="1" u="sng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ARQUEOLOGÍA</a:t>
            </a:r>
            <a:r>
              <a:rPr lang="es-ES"/>
              <a:t> nos ha ayudado</a:t>
            </a:r>
          </a:p>
          <a:p>
            <a:pPr marL="2209800" lvl="4" indent="-381000"/>
            <a:endParaRPr lang="es-ES" sz="800"/>
          </a:p>
          <a:p>
            <a:pPr marL="2209800" lvl="4" indent="-381000"/>
            <a:r>
              <a:rPr lang="es-ES"/>
              <a:t>Ej. Mat. 6 “pan cotidiano” era una expresión hallada en un papiro de “la cantidad de pan proveído para soldados y obreros para el </a:t>
            </a:r>
            <a:r>
              <a:rPr lang="es-ES" u="sng"/>
              <a:t>siguiente</a:t>
            </a:r>
            <a:r>
              <a:rPr lang="es-ES"/>
              <a:t> día”.</a:t>
            </a:r>
          </a:p>
          <a:p>
            <a:pPr marL="2209800" lvl="4" indent="-381000"/>
            <a:endParaRPr lang="es-ES" sz="800"/>
          </a:p>
          <a:p>
            <a:pPr marL="2209800" lvl="4" indent="-381000"/>
            <a:r>
              <a:rPr lang="es-ES"/>
              <a:t>Ex. 23:19 – hervir al ternero en la leche de su madre era un rito pagano.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Infalibilidad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 startAt="2"/>
            </a:pPr>
            <a:r>
              <a:rPr lang="es-ES"/>
              <a:t>No significa que hallamos </a:t>
            </a:r>
            <a:r>
              <a:rPr lang="es-ES" b="1" u="sng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TODA</a:t>
            </a:r>
            <a:r>
              <a:rPr lang="es-ES"/>
              <a:t> la verdad en cada referencia a un tema.</a:t>
            </a:r>
          </a:p>
          <a:p>
            <a:pPr marL="990600" lvl="1" indent="-533400"/>
            <a:endParaRPr lang="es-ES" sz="900"/>
          </a:p>
          <a:p>
            <a:pPr marL="1371600" lvl="2" indent="-457200"/>
            <a:r>
              <a:rPr lang="es-ES"/>
              <a:t>Dios habló a los primeros hombres como niñitos sin reprenderles tan duro como hace a los creyentes más “maduros” – No hay “contradicciones morales” entre el AT y el NT.</a:t>
            </a:r>
          </a:p>
          <a:p>
            <a:pPr marL="609600" indent="-609600">
              <a:buFont typeface="Wingdings" pitchFamily="2" charset="2"/>
              <a:buNone/>
            </a:pPr>
            <a:endParaRPr lang="es-ES" sz="1000"/>
          </a:p>
          <a:p>
            <a:pPr marL="609600" indent="-609600">
              <a:buFont typeface="Wingdings" pitchFamily="2" charset="2"/>
              <a:buNone/>
            </a:pPr>
            <a:endParaRPr lang="es-ES" sz="1000"/>
          </a:p>
          <a:p>
            <a:pPr marL="609600" indent="-609600">
              <a:buFont typeface="Wingdings" pitchFamily="2" charset="2"/>
              <a:buNone/>
            </a:pPr>
            <a:r>
              <a:rPr lang="es-ES"/>
              <a:t>3.  Significa que NO HAY </a:t>
            </a:r>
            <a:r>
              <a:rPr lang="es-ES" b="1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CONTRADICCIONES</a:t>
            </a:r>
            <a:r>
              <a:rPr lang="es-ES"/>
              <a:t> en la Biblia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Interpretando supuestas “contradicciones”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60400" indent="-660400">
              <a:buFont typeface="Wingdings" pitchFamily="2" charset="2"/>
              <a:buAutoNum type="romanLcPeriod"/>
            </a:pPr>
            <a:r>
              <a:rPr lang="es-ES"/>
              <a:t>Leer el texto </a:t>
            </a:r>
            <a:r>
              <a:rPr lang="es-ES" b="1" u="sng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ORIGINAL</a:t>
            </a:r>
            <a:r>
              <a:rPr lang="es-ES"/>
              <a:t>, pues </a:t>
            </a:r>
            <a:r>
              <a:rPr lang="es-ES" b="1" i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copias</a:t>
            </a:r>
            <a:r>
              <a:rPr lang="es-ES"/>
              <a:t> pueden contener errores.</a:t>
            </a:r>
          </a:p>
          <a:p>
            <a:pPr marL="660400" indent="-660400">
              <a:buFont typeface="Wingdings" pitchFamily="2" charset="2"/>
              <a:buAutoNum type="romanLcPeriod"/>
            </a:pPr>
            <a:endParaRPr lang="es-ES" sz="1000"/>
          </a:p>
          <a:p>
            <a:pPr marL="660400" indent="-660400">
              <a:buFont typeface="Wingdings" pitchFamily="2" charset="2"/>
              <a:buAutoNum type="romanLcPeriod"/>
            </a:pPr>
            <a:r>
              <a:rPr lang="es-ES"/>
              <a:t>Creer que tenemos la Palabra preservada sin error en ninguna doctrina </a:t>
            </a:r>
            <a:r>
              <a:rPr lang="es-ES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– Mateo 5:16</a:t>
            </a:r>
          </a:p>
          <a:p>
            <a:pPr marL="660400" indent="-660400">
              <a:buFont typeface="Wingdings" pitchFamily="2" charset="2"/>
              <a:buAutoNum type="romanLcPeriod"/>
            </a:pPr>
            <a:endParaRPr lang="es-ES" sz="1000">
              <a:solidFill>
                <a:schemeClr val="fol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660400" indent="-660400">
              <a:buFont typeface="Wingdings" pitchFamily="2" charset="2"/>
              <a:buAutoNum type="romanLcPeriod"/>
            </a:pPr>
            <a:r>
              <a:rPr lang="es-ES"/>
              <a:t>Dios inspiró números redondos a veces —no números erróneos </a:t>
            </a:r>
            <a:r>
              <a:rPr lang="es-E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(1Reyes 7:23)</a:t>
            </a:r>
            <a:r>
              <a:rPr lang="es-ES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Evitando supuestas contradicciones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60400" indent="-660400">
              <a:buFont typeface="Wingdings" pitchFamily="2" charset="2"/>
              <a:buAutoNum type="romanLcPeriod" startAt="4"/>
            </a:pPr>
            <a:r>
              <a:rPr lang="es-ES" sz="2800"/>
              <a:t>Conocer la geografía y datos completos o interpretará supuestos conflictos</a:t>
            </a:r>
          </a:p>
          <a:p>
            <a:pPr marL="1409700" lvl="2" indent="-495300"/>
            <a:r>
              <a:rPr lang="es-ES" sz="200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Mat. 20:29-30; Mar. 10:46</a:t>
            </a:r>
          </a:p>
          <a:p>
            <a:pPr marL="1784350" lvl="3" indent="-412750"/>
            <a:r>
              <a:rPr lang="es-ES" sz="1800"/>
              <a:t>¿Entraron o salieron?  ¿Cuántos ciegos había?</a:t>
            </a:r>
          </a:p>
          <a:p>
            <a:pPr marL="1784350" lvl="3" indent="-412750"/>
            <a:r>
              <a:rPr lang="es-ES" sz="1800"/>
              <a:t>Salían de Jericó antiguo y entraron en el nuevo; 2</a:t>
            </a:r>
          </a:p>
          <a:p>
            <a:pPr marL="660400" indent="-660400">
              <a:buFont typeface="Wingdings" pitchFamily="2" charset="2"/>
              <a:buAutoNum type="romanLcPeriod" startAt="4"/>
            </a:pPr>
            <a:endParaRPr lang="es-ES" sz="900"/>
          </a:p>
          <a:p>
            <a:pPr marL="660400" indent="-660400">
              <a:buFont typeface="Wingdings" pitchFamily="2" charset="2"/>
              <a:buAutoNum type="romanLcPeriod" startAt="4"/>
            </a:pPr>
            <a:r>
              <a:rPr lang="es-ES" sz="2800"/>
              <a:t>Identificar eventos diferentes aunque similares </a:t>
            </a:r>
          </a:p>
          <a:p>
            <a:pPr marL="1409700" lvl="2" indent="-495300"/>
            <a:r>
              <a:rPr lang="es-ES" sz="2000"/>
              <a:t>– 2 limpiezas del templo; Varias predicaciones del Sermón del Monte</a:t>
            </a:r>
          </a:p>
          <a:p>
            <a:pPr marL="660400" indent="-660400">
              <a:buFont typeface="Wingdings" pitchFamily="2" charset="2"/>
              <a:buAutoNum type="romanLcPeriod" startAt="4"/>
            </a:pPr>
            <a:r>
              <a:rPr lang="es-ES" sz="2800"/>
              <a:t>Leer relatos largos para explicar relatos abreviados del mismo evento.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“Problema” de la Ciencia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Hay que escoger a quién creer:  a Dios y la Biblia o a los hombres “científicos”</a:t>
            </a:r>
            <a:endParaRPr lang="en-US" sz="280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</a:pPr>
            <a:endParaRPr lang="es-ES" sz="90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s-ES" sz="240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 Timoteo 6:20</a:t>
            </a:r>
            <a:r>
              <a:rPr lang="es-ES" sz="2400"/>
              <a:t> – Mucha llamada “ciencia” es </a:t>
            </a:r>
            <a:r>
              <a:rPr lang="es-ES" sz="2400" b="1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incompleta</a:t>
            </a:r>
            <a:r>
              <a:rPr lang="es-ES" sz="2400"/>
              <a:t> o </a:t>
            </a:r>
            <a:r>
              <a:rPr lang="es-ES" sz="2400" b="1" u="sng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FALSA</a:t>
            </a:r>
            <a:r>
              <a:rPr lang="es-ES" sz="2400"/>
              <a:t>, pues “ciencia” significa solo “observación” (humana).</a:t>
            </a:r>
          </a:p>
          <a:p>
            <a:pPr lvl="1">
              <a:lnSpc>
                <a:spcPct val="80000"/>
              </a:lnSpc>
            </a:pPr>
            <a:r>
              <a:rPr lang="es-ES" sz="2400"/>
              <a:t>Muchos “hallazgos” científicos se contradicen luego — la Biblia siempre sale como la “verdad” cuando hallan TODOS los datos.</a:t>
            </a:r>
          </a:p>
          <a:p>
            <a:pPr>
              <a:lnSpc>
                <a:spcPct val="80000"/>
              </a:lnSpc>
            </a:pPr>
            <a:endParaRPr lang="es-ES" sz="800"/>
          </a:p>
          <a:p>
            <a:pPr>
              <a:lnSpc>
                <a:spcPct val="80000"/>
              </a:lnSpc>
            </a:pPr>
            <a:r>
              <a:rPr lang="es-E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 Cor. 2:13</a:t>
            </a:r>
            <a:r>
              <a:rPr lang="es-ES" sz="2400"/>
              <a:t> – Las declaraciones bíblicas usan lenguaje </a:t>
            </a:r>
            <a:r>
              <a:rPr lang="es-ES" sz="2400" b="1" u="sng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ESPIRITUAL</a:t>
            </a:r>
            <a:r>
              <a:rPr lang="es-ES" sz="2400"/>
              <a:t> para comunicar la verdad universalmente.</a:t>
            </a:r>
          </a:p>
          <a:p>
            <a:pPr lvl="1">
              <a:lnSpc>
                <a:spcPct val="80000"/>
              </a:lnSpc>
            </a:pPr>
            <a:r>
              <a:rPr lang="es-ES" sz="2400"/>
              <a:t>No son incorrectos solo porque no usan términos “científicos”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La Ciencia y la Biblia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La Biblia habla con comparaciones que los hombres que </a:t>
            </a:r>
            <a:r>
              <a:rPr lang="es-ES" b="1" u="sng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OYEN</a:t>
            </a:r>
            <a:r>
              <a:rPr lang="es-ES"/>
              <a:t> entienden</a:t>
            </a:r>
          </a:p>
          <a:p>
            <a:pPr lvl="2"/>
            <a:r>
              <a:rPr lang="es-ES" sz="2000" b="1"/>
              <a:t>La semilla de mostaza era la “más pequeña” conocida por los judíos entonces, aunque no sea la “más pequeña” en toda la tierra.</a:t>
            </a:r>
          </a:p>
          <a:p>
            <a:pPr lvl="2"/>
            <a:endParaRPr lang="es-ES" sz="1000" b="1"/>
          </a:p>
          <a:p>
            <a:r>
              <a:rPr lang="es-ES"/>
              <a:t>No es correcto hallar correlaciones exactas entre nuestro tiempo y las descripciones bíblicas</a:t>
            </a:r>
          </a:p>
          <a:p>
            <a:pPr lvl="2"/>
            <a:r>
              <a:rPr lang="es-ES" sz="2000" b="1"/>
              <a:t>Nah. 2:4 no habla del automovil ni Is. 60:8 de aviones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170</TotalTime>
  <Words>708</Words>
  <Application>Microsoft Office PowerPoint</Application>
  <PresentationFormat>On-screen Show (4:3)</PresentationFormat>
  <Paragraphs>81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Orbit</vt:lpstr>
      <vt:lpstr>Las Hermenéuticas #7</vt:lpstr>
      <vt:lpstr>La Inerrancia de la Biblia</vt:lpstr>
      <vt:lpstr>Interpretaciones “inerrantes”</vt:lpstr>
      <vt:lpstr>Conceptos de Infalibilidad</vt:lpstr>
      <vt:lpstr>Infalibilidad</vt:lpstr>
      <vt:lpstr>Interpretando supuestas “contradicciones”</vt:lpstr>
      <vt:lpstr>Evitando supuestas contradicciones</vt:lpstr>
      <vt:lpstr>El “Problema” de la Ciencia</vt:lpstr>
      <vt:lpstr>La Ciencia y la Biblia</vt:lpstr>
      <vt:lpstr>La Creación</vt:lpstr>
    </vt:vector>
  </TitlesOfParts>
  <Company>Iglesia Biblica Bautista Antioquia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Hermenéuticas #6</dc:title>
  <dc:creator>Rick Armstrong</dc:creator>
  <cp:lastModifiedBy>Iglesia Biblica Bautista Ant</cp:lastModifiedBy>
  <cp:revision>5</cp:revision>
  <dcterms:created xsi:type="dcterms:W3CDTF">2004-10-21T20:24:55Z</dcterms:created>
  <dcterms:modified xsi:type="dcterms:W3CDTF">2011-08-26T00:31:18Z</dcterms:modified>
</cp:coreProperties>
</file>