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3600" b="1" kern="1200">
        <a:solidFill>
          <a:srgbClr val="000000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rgbClr val="000000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rgbClr val="000000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rgbClr val="000000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rgbClr val="000000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rgbClr val="000000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rgbClr val="000000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rgbClr val="000000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rgbClr val="000000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84" y="-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8D1F27-3A6F-43F9-A3EB-67B806C1D660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82FC1-DDA9-46B3-B329-E01900272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55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82FC1-DDA9-46B3-B329-E019002720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83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82FC1-DDA9-46B3-B329-E019002720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0160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82FC1-DDA9-46B3-B329-E019002720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8865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82FC1-DDA9-46B3-B329-E019002720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07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82FC1-DDA9-46B3-B329-E0190027205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712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82FC1-DDA9-46B3-B329-E019002720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667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82FC1-DDA9-46B3-B329-E019002720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5894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82FC1-DDA9-46B3-B329-E0190027205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369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82FC1-DDA9-46B3-B329-E0190027205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161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82FC1-DDA9-46B3-B329-E0190027205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115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82FC1-DDA9-46B3-B329-E0190027205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5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82FC1-DDA9-46B3-B329-E019002720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56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82FC1-DDA9-46B3-B329-E019002720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63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82FC1-DDA9-46B3-B329-E019002720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38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82FC1-DDA9-46B3-B329-E019002720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45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82FC1-DDA9-46B3-B329-E019002720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93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82FC1-DDA9-46B3-B329-E019002720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98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82FC1-DDA9-46B3-B329-E019002720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6566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82FC1-DDA9-46B3-B329-E019002720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61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352800"/>
            <a:ext cx="9144000" cy="8382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s-ES" noProof="0" smtClean="0"/>
              <a:t>Click to edit Master title style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19600"/>
            <a:ext cx="9144000" cy="609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noProof="0" smtClean="0"/>
              <a:t>Click to edit Master subtitle style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113A69C-49FC-4382-AD0E-474F2A8DE5E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88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885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AF350-768A-4994-ABE2-088E804AB31D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9727241"/>
      </p:ext>
    </p:extLst>
  </p:cSld>
  <p:clrMapOvr>
    <a:masterClrMapping/>
  </p:clrMapOvr>
  <p:transition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6DF8-DC0B-4B0D-842A-83C5AF7E0C3E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5473623"/>
      </p:ext>
    </p:extLst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7CF304-E7D2-4672-8E53-0F07A1424A0E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9658024"/>
      </p:ext>
    </p:extLst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0CE3A-B033-441F-918D-105A611A497A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392379"/>
      </p:ext>
    </p:extLst>
  </p:cSld>
  <p:clrMapOvr>
    <a:masterClrMapping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838200"/>
            <a:ext cx="4495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495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A2D9C-2F43-4319-B9C1-9ADD4AC79626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1359447"/>
      </p:ext>
    </p:extLst>
  </p:cSld>
  <p:clrMapOvr>
    <a:masterClrMapping/>
  </p:clrMapOvr>
  <p:transition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2EBBC-E7A9-42F9-9E3F-FCE722E80AB1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9764839"/>
      </p:ext>
    </p:extLst>
  </p:cSld>
  <p:clrMapOvr>
    <a:masterClrMapping/>
  </p:clrMapOvr>
  <p:transition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8D1AE-1F81-4165-B425-53FBCF15443E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7604863"/>
      </p:ext>
    </p:extLst>
  </p:cSld>
  <p:clrMapOvr>
    <a:masterClrMapping/>
  </p:clrMapOvr>
  <p:transition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392FD-E8FA-4276-B334-F151F74519B7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2799470"/>
      </p:ext>
    </p:extLst>
  </p:cSld>
  <p:clrMapOvr>
    <a:masterClrMapping/>
  </p:clrMapOvr>
  <p:transition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D306A-AEA2-483F-9BF7-778DD43BCFC0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18385"/>
      </p:ext>
    </p:extLst>
  </p:cSld>
  <p:clrMapOvr>
    <a:masterClrMapping/>
  </p:clrMapOvr>
  <p:transition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D562F-3988-4CB0-816C-AA9BB1016962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257732"/>
      </p:ext>
    </p:extLst>
  </p:cSld>
  <p:clrMapOvr>
    <a:masterClrMapping/>
  </p:clrMapOvr>
  <p:transition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838200"/>
            <a:ext cx="9144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title style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35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357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35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99B5D346-092D-4875-9642-230478E7E9FE}" type="slidenum">
              <a:rPr lang="es-ES"/>
              <a:pPr/>
              <a:t>‹#›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7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7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7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7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7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782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7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782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7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782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7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782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7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78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7827" grpId="0"/>
    </p:bldLst>
  </p:timing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/>
              <a:t>Hermenéuticas #10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" sz="4000" i="1">
                <a:solidFill>
                  <a:srgbClr val="000000"/>
                </a:solidFill>
                <a:latin typeface="Algerian" pitchFamily="82" charset="0"/>
              </a:rPr>
              <a:t>Interpretando Profecía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1143000"/>
            <a:ext cx="9144000" cy="2209800"/>
          </a:xfrm>
        </p:spPr>
        <p:txBody>
          <a:bodyPr/>
          <a:lstStyle/>
          <a:p>
            <a:pPr algn="ctr"/>
            <a:r>
              <a:rPr lang="es-ES">
                <a:solidFill>
                  <a:srgbClr val="000000"/>
                </a:solidFill>
              </a:rPr>
              <a:t>Hermenéuticas Bíblicas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4114800"/>
            <a:ext cx="9144000" cy="1524000"/>
          </a:xfrm>
        </p:spPr>
        <p:txBody>
          <a:bodyPr/>
          <a:lstStyle/>
          <a:p>
            <a:pPr algn="ctr"/>
            <a:r>
              <a:rPr lang="es-ES" sz="4800" i="1">
                <a:solidFill>
                  <a:srgbClr val="000000"/>
                </a:solidFill>
              </a:rPr>
              <a:t>Interpretando la Profecía</a:t>
            </a:r>
          </a:p>
        </p:txBody>
      </p:sp>
    </p:spTree>
  </p:cSld>
  <p:clrMapOvr>
    <a:masterClrMapping/>
  </p:clrMapOvr>
  <p:transition>
    <p:cover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>
                <a:solidFill>
                  <a:srgbClr val="000000"/>
                </a:solidFill>
              </a:rPr>
              <a:t>Principios generales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s-ES" sz="3600">
                <a:solidFill>
                  <a:srgbClr val="000000"/>
                </a:solidFill>
              </a:rPr>
              <a:t>Entender su interpretación </a:t>
            </a:r>
            <a:r>
              <a:rPr lang="es-ES" sz="3600" u="sng">
                <a:solidFill>
                  <a:srgbClr val="FF0000"/>
                </a:solidFill>
              </a:rPr>
              <a:t>literal</a:t>
            </a:r>
            <a:r>
              <a:rPr lang="es-ES" sz="3600">
                <a:solidFill>
                  <a:srgbClr val="000000"/>
                </a:solidFill>
              </a:rPr>
              <a:t>, gramatical e histórico – como se leería cualquiera parte de la Biblia</a:t>
            </a:r>
          </a:p>
          <a:p>
            <a:pPr marL="990600" lvl="1" indent="-533400">
              <a:lnSpc>
                <a:spcPct val="90000"/>
              </a:lnSpc>
            </a:pPr>
            <a:r>
              <a:rPr lang="es-ES" sz="3200">
                <a:solidFill>
                  <a:srgbClr val="000000"/>
                </a:solidFill>
              </a:rPr>
              <a:t>1 Tes. 4:13-18 fue escrito a una iglesia en grandes pruebas  (1:6).</a:t>
            </a:r>
          </a:p>
          <a:p>
            <a:pPr marL="990600" lvl="1" indent="-533400">
              <a:lnSpc>
                <a:spcPct val="90000"/>
              </a:lnSpc>
            </a:pPr>
            <a:endParaRPr lang="es-ES" sz="1000">
              <a:solidFill>
                <a:srgbClr val="000000"/>
              </a:solidFill>
            </a:endParaRPr>
          </a:p>
          <a:p>
            <a:pPr marL="990600" lvl="1" indent="-533400">
              <a:lnSpc>
                <a:spcPct val="90000"/>
              </a:lnSpc>
            </a:pPr>
            <a:r>
              <a:rPr lang="es-ES" sz="3200">
                <a:solidFill>
                  <a:srgbClr val="000000"/>
                </a:solidFill>
              </a:rPr>
              <a:t>Apocalipsis fue escrito a iglesias perseguidos y martirizados bajo el emperador Domiciano (51-96 d.c.)</a:t>
            </a:r>
          </a:p>
          <a:p>
            <a:pPr marL="990600" lvl="1" indent="-533400">
              <a:lnSpc>
                <a:spcPct val="90000"/>
              </a:lnSpc>
            </a:pPr>
            <a:endParaRPr lang="es-ES" sz="1000">
              <a:solidFill>
                <a:srgbClr val="000000"/>
              </a:solidFill>
            </a:endParaRPr>
          </a:p>
          <a:p>
            <a:pPr marL="990600" lvl="1" indent="-533400">
              <a:lnSpc>
                <a:spcPct val="90000"/>
              </a:lnSpc>
            </a:pPr>
            <a:r>
              <a:rPr lang="es-ES" sz="3200">
                <a:solidFill>
                  <a:srgbClr val="000000"/>
                </a:solidFill>
              </a:rPr>
              <a:t>Los profetas del AT escribieron en medio de ataques locales y extranjeros</a:t>
            </a:r>
          </a:p>
        </p:txBody>
      </p:sp>
    </p:spTree>
  </p:cSld>
  <p:clrMapOvr>
    <a:masterClrMapping/>
  </p:clrMapOvr>
  <p:transition>
    <p:cover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55626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es-ES">
                <a:solidFill>
                  <a:srgbClr val="000000"/>
                </a:solidFill>
              </a:rPr>
              <a:t>Se lee las palabras (y números) en su sentido gramatical </a:t>
            </a:r>
            <a:r>
              <a:rPr lang="es-ES" u="sng">
                <a:solidFill>
                  <a:srgbClr val="FF0000"/>
                </a:solidFill>
              </a:rPr>
              <a:t>natural</a:t>
            </a:r>
            <a:r>
              <a:rPr lang="es-ES">
                <a:solidFill>
                  <a:srgbClr val="000000"/>
                </a:solidFill>
              </a:rPr>
              <a:t> si la Biblia no nos indica otra cosa.</a:t>
            </a:r>
          </a:p>
          <a:p>
            <a:pPr marL="990600" lvl="1" indent="-533400">
              <a:lnSpc>
                <a:spcPct val="80000"/>
              </a:lnSpc>
            </a:pPr>
            <a:r>
              <a:rPr lang="es-ES" sz="3200">
                <a:solidFill>
                  <a:srgbClr val="000000"/>
                </a:solidFill>
              </a:rPr>
              <a:t>Ejemplos de literalismo:  </a:t>
            </a:r>
          </a:p>
          <a:p>
            <a:pPr marL="1371600" lvl="2" indent="-457200">
              <a:lnSpc>
                <a:spcPct val="80000"/>
              </a:lnSpc>
            </a:pPr>
            <a:r>
              <a:rPr lang="es-ES" sz="3200">
                <a:solidFill>
                  <a:srgbClr val="000000"/>
                </a:solidFill>
                <a:latin typeface="Arial Narrow" pitchFamily="34" charset="0"/>
              </a:rPr>
              <a:t>Apoc. 8:1, 7 habla de ½ hora literal y granizo mezclado con fuego y sangre literal; </a:t>
            </a:r>
          </a:p>
          <a:p>
            <a:pPr marL="1371600" lvl="2" indent="-457200">
              <a:lnSpc>
                <a:spcPct val="80000"/>
              </a:lnSpc>
            </a:pPr>
            <a:r>
              <a:rPr lang="es-ES" sz="3200">
                <a:solidFill>
                  <a:srgbClr val="000000"/>
                </a:solidFill>
                <a:latin typeface="Arial Narrow" pitchFamily="34" charset="0"/>
              </a:rPr>
              <a:t>Apoc. 20 habla1000 años literales</a:t>
            </a:r>
          </a:p>
          <a:p>
            <a:pPr marL="990600" lvl="1" indent="-533400">
              <a:lnSpc>
                <a:spcPct val="80000"/>
              </a:lnSpc>
            </a:pPr>
            <a:r>
              <a:rPr lang="es-ES" sz="3200">
                <a:solidFill>
                  <a:srgbClr val="000000"/>
                </a:solidFill>
              </a:rPr>
              <a:t>Ejemplos de simbolismo:  </a:t>
            </a:r>
          </a:p>
          <a:p>
            <a:pPr marL="1371600" lvl="2" indent="-457200">
              <a:lnSpc>
                <a:spcPct val="80000"/>
              </a:lnSpc>
            </a:pPr>
            <a:r>
              <a:rPr lang="es-ES" sz="3200">
                <a:solidFill>
                  <a:srgbClr val="000000"/>
                </a:solidFill>
                <a:latin typeface="Arial Narrow" pitchFamily="34" charset="0"/>
              </a:rPr>
              <a:t>Apoc. 8:8 dice que algo “</a:t>
            </a:r>
            <a:r>
              <a:rPr lang="es-ES" sz="3200" i="1" u="sng">
                <a:solidFill>
                  <a:srgbClr val="FF0000"/>
                </a:solidFill>
                <a:latin typeface="Arial Narrow" pitchFamily="34" charset="0"/>
              </a:rPr>
              <a:t>como</a:t>
            </a:r>
            <a:r>
              <a:rPr lang="es-ES" sz="3200">
                <a:solidFill>
                  <a:srgbClr val="000000"/>
                </a:solidFill>
                <a:latin typeface="Arial Narrow" pitchFamily="34" charset="0"/>
              </a:rPr>
              <a:t>” una montaña cayó, indicando simbolismo de la montaña.</a:t>
            </a:r>
          </a:p>
          <a:p>
            <a:pPr marL="1371600" lvl="2" indent="-457200">
              <a:lnSpc>
                <a:spcPct val="80000"/>
              </a:lnSpc>
            </a:pPr>
            <a:r>
              <a:rPr lang="es-ES" sz="3200">
                <a:solidFill>
                  <a:srgbClr val="000000"/>
                </a:solidFill>
                <a:latin typeface="Arial Narrow" pitchFamily="34" charset="0"/>
              </a:rPr>
              <a:t>Apoc. 17:9 explica que 7 montes son reyes</a:t>
            </a:r>
          </a:p>
          <a:p>
            <a:pPr marL="1371600" lvl="2" indent="-457200">
              <a:lnSpc>
                <a:spcPct val="80000"/>
              </a:lnSpc>
            </a:pPr>
            <a:r>
              <a:rPr lang="es-ES" sz="3200">
                <a:solidFill>
                  <a:srgbClr val="000000"/>
                </a:solidFill>
                <a:latin typeface="Arial Narrow" pitchFamily="34" charset="0"/>
              </a:rPr>
              <a:t>Daniel dice que habla de “7 semanas” de años</a:t>
            </a:r>
          </a:p>
        </p:txBody>
      </p:sp>
    </p:spTree>
  </p:cSld>
  <p:clrMapOvr>
    <a:masterClrMapping/>
  </p:clrMapOvr>
  <p:transition>
    <p:cover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600">
                <a:solidFill>
                  <a:srgbClr val="000000"/>
                </a:solidFill>
              </a:rPr>
              <a:t>Principios específicos de profecía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sz="3600">
                <a:solidFill>
                  <a:srgbClr val="000000"/>
                </a:solidFill>
              </a:rPr>
              <a:t>1 – </a:t>
            </a:r>
            <a:r>
              <a:rPr lang="es-ES" sz="4000">
                <a:solidFill>
                  <a:srgbClr val="000000"/>
                </a:solidFill>
              </a:rPr>
              <a:t>El enfoque de profecía es el </a:t>
            </a:r>
            <a:r>
              <a:rPr lang="es-ES" sz="4000" u="sng">
                <a:solidFill>
                  <a:srgbClr val="FF0000"/>
                </a:solidFill>
              </a:rPr>
              <a:t>MESÍAS</a:t>
            </a:r>
            <a:r>
              <a:rPr lang="es-ES" sz="4000">
                <a:solidFill>
                  <a:srgbClr val="000000"/>
                </a:solidFill>
              </a:rPr>
              <a:t> y el establecimiento de Su </a:t>
            </a:r>
            <a:r>
              <a:rPr lang="es-ES" sz="4000" u="sng">
                <a:solidFill>
                  <a:srgbClr val="FF0000"/>
                </a:solidFill>
              </a:rPr>
              <a:t>REINO</a:t>
            </a:r>
            <a:r>
              <a:rPr lang="es-ES" sz="4000">
                <a:solidFill>
                  <a:srgbClr val="000000"/>
                </a:solidFill>
              </a:rPr>
              <a:t>.</a:t>
            </a:r>
          </a:p>
          <a:p>
            <a:r>
              <a:rPr lang="es-ES">
                <a:solidFill>
                  <a:srgbClr val="FF0000"/>
                </a:solidFill>
              </a:rPr>
              <a:t>Apoc 1:1; 19:10; Sal 24:7-10; Is 9:6-7</a:t>
            </a:r>
            <a:r>
              <a:rPr lang="es-ES">
                <a:solidFill>
                  <a:srgbClr val="000000"/>
                </a:solidFill>
              </a:rPr>
              <a:t> </a:t>
            </a:r>
          </a:p>
          <a:p>
            <a:endParaRPr lang="es-ES" sz="3600">
              <a:solidFill>
                <a:srgbClr val="000000"/>
              </a:solidFill>
            </a:endParaRPr>
          </a:p>
          <a:p>
            <a:r>
              <a:rPr lang="es-ES" sz="3600">
                <a:solidFill>
                  <a:srgbClr val="000000"/>
                </a:solidFill>
              </a:rPr>
              <a:t>El Rey y su reino fue ofrecido a Israel y rechazado (</a:t>
            </a:r>
            <a:r>
              <a:rPr lang="es-ES" sz="3600">
                <a:solidFill>
                  <a:srgbClr val="FF0000"/>
                </a:solidFill>
              </a:rPr>
              <a:t>Juan 1:11</a:t>
            </a:r>
            <a:r>
              <a:rPr lang="es-ES" sz="3600">
                <a:solidFill>
                  <a:srgbClr val="000000"/>
                </a:solidFill>
              </a:rPr>
              <a:t>); así fue quitado y ofrecido a otra generación (</a:t>
            </a:r>
            <a:r>
              <a:rPr lang="es-ES" sz="3600">
                <a:solidFill>
                  <a:srgbClr val="FF0000"/>
                </a:solidFill>
              </a:rPr>
              <a:t>Mat. 21:43</a:t>
            </a:r>
            <a:r>
              <a:rPr lang="es-ES" sz="3600">
                <a:solidFill>
                  <a:srgbClr val="000000"/>
                </a:solidFill>
              </a:rPr>
              <a:t>)</a:t>
            </a:r>
            <a:endParaRPr lang="es-E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ver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sz="4000">
                <a:solidFill>
                  <a:srgbClr val="000000"/>
                </a:solidFill>
              </a:rPr>
              <a:t>2 – </a:t>
            </a:r>
            <a:r>
              <a:rPr lang="es-ES" sz="4400">
                <a:solidFill>
                  <a:srgbClr val="000000"/>
                </a:solidFill>
              </a:rPr>
              <a:t>Reconocer el principio de la </a:t>
            </a:r>
            <a:r>
              <a:rPr lang="es-ES" sz="4400" u="sng">
                <a:solidFill>
                  <a:srgbClr val="FF0000"/>
                </a:solidFill>
              </a:rPr>
              <a:t>MEZCLA</a:t>
            </a:r>
            <a:r>
              <a:rPr lang="es-ES" sz="4400">
                <a:solidFill>
                  <a:srgbClr val="000000"/>
                </a:solidFill>
              </a:rPr>
              <a:t> de profecías con “condensación profética”</a:t>
            </a:r>
          </a:p>
          <a:p>
            <a:endParaRPr lang="es-ES" sz="1200">
              <a:solidFill>
                <a:srgbClr val="000000"/>
              </a:solidFill>
            </a:endParaRPr>
          </a:p>
          <a:p>
            <a:r>
              <a:rPr lang="es-ES" sz="4000">
                <a:solidFill>
                  <a:srgbClr val="000000"/>
                </a:solidFill>
              </a:rPr>
              <a:t>Is. 61:1-2 mezcla dos venidas de Cristo</a:t>
            </a:r>
          </a:p>
          <a:p>
            <a:r>
              <a:rPr lang="es-ES" sz="4000">
                <a:solidFill>
                  <a:srgbClr val="000000"/>
                </a:solidFill>
              </a:rPr>
              <a:t>Is. 9:6,7 mezcla profecías del nacimiento y del reino del Cristo</a:t>
            </a:r>
            <a:endParaRPr lang="es-ES" sz="4000"/>
          </a:p>
        </p:txBody>
      </p:sp>
    </p:spTree>
  </p:cSld>
  <p:clrMapOvr>
    <a:masterClrMapping/>
  </p:clrMapOvr>
  <p:transition>
    <p:cover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">
                <a:solidFill>
                  <a:srgbClr val="000000"/>
                </a:solidFill>
              </a:rPr>
              <a:t>3 – Busca las interpretaciones que </a:t>
            </a:r>
            <a:r>
              <a:rPr lang="es-ES" sz="3600" u="sng">
                <a:solidFill>
                  <a:srgbClr val="FF0000"/>
                </a:solidFill>
              </a:rPr>
              <a:t>DIOS</a:t>
            </a:r>
            <a:r>
              <a:rPr lang="es-ES">
                <a:solidFill>
                  <a:srgbClr val="000000"/>
                </a:solidFill>
              </a:rPr>
              <a:t> da en el texto</a:t>
            </a:r>
          </a:p>
          <a:p>
            <a:pPr lvl="1">
              <a:lnSpc>
                <a:spcPct val="90000"/>
              </a:lnSpc>
            </a:pPr>
            <a:r>
              <a:rPr lang="es-ES">
                <a:solidFill>
                  <a:srgbClr val="000000"/>
                </a:solidFill>
              </a:rPr>
              <a:t>Daniel 2:37-48 – Dios interpreta las partes de la imagen de Nabucodonozor como 4 reinos.</a:t>
            </a:r>
          </a:p>
          <a:p>
            <a:pPr lvl="1">
              <a:lnSpc>
                <a:spcPct val="90000"/>
              </a:lnSpc>
            </a:pPr>
            <a:r>
              <a:rPr lang="es-ES">
                <a:solidFill>
                  <a:srgbClr val="000000"/>
                </a:solidFill>
              </a:rPr>
              <a:t>Dan. 7:24 –Dice que los 10 cuernos son </a:t>
            </a:r>
            <a:r>
              <a:rPr lang="es-ES" u="sng">
                <a:solidFill>
                  <a:srgbClr val="FF0000"/>
                </a:solidFill>
              </a:rPr>
              <a:t>reyes</a:t>
            </a:r>
            <a:r>
              <a:rPr lang="es-ES">
                <a:solidFill>
                  <a:srgbClr val="000000"/>
                </a:solidFill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s-ES">
                <a:solidFill>
                  <a:srgbClr val="000000"/>
                </a:solidFill>
              </a:rPr>
              <a:t>Apoc. 1:20 – 7 “estrellas” son </a:t>
            </a:r>
            <a:r>
              <a:rPr lang="es-ES" u="sng">
                <a:solidFill>
                  <a:srgbClr val="FF0000"/>
                </a:solidFill>
              </a:rPr>
              <a:t>mensajeros</a:t>
            </a:r>
          </a:p>
          <a:p>
            <a:pPr lvl="1">
              <a:lnSpc>
                <a:spcPct val="90000"/>
              </a:lnSpc>
            </a:pPr>
            <a:r>
              <a:rPr lang="es-ES">
                <a:solidFill>
                  <a:srgbClr val="000000"/>
                </a:solidFill>
              </a:rPr>
              <a:t>Apoc. 5:8 – El incienso es las </a:t>
            </a:r>
            <a:r>
              <a:rPr lang="es-ES" u="sng">
                <a:solidFill>
                  <a:srgbClr val="FF0000"/>
                </a:solidFill>
              </a:rPr>
              <a:t>oraciones</a:t>
            </a:r>
          </a:p>
          <a:p>
            <a:pPr lvl="1">
              <a:lnSpc>
                <a:spcPct val="90000"/>
              </a:lnSpc>
            </a:pPr>
            <a:r>
              <a:rPr lang="es-ES">
                <a:solidFill>
                  <a:srgbClr val="000000"/>
                </a:solidFill>
              </a:rPr>
              <a:t>Apoc. 12:9 – El dragón escarlata es </a:t>
            </a:r>
            <a:r>
              <a:rPr lang="es-ES" u="sng">
                <a:solidFill>
                  <a:srgbClr val="FF0000"/>
                </a:solidFill>
              </a:rPr>
              <a:t>Satán</a:t>
            </a:r>
          </a:p>
          <a:p>
            <a:pPr lvl="1">
              <a:lnSpc>
                <a:spcPct val="90000"/>
              </a:lnSpc>
            </a:pPr>
            <a:r>
              <a:rPr lang="es-ES">
                <a:solidFill>
                  <a:srgbClr val="000000"/>
                </a:solidFill>
              </a:rPr>
              <a:t>Apoc. 17:15 – Muchas aguas son </a:t>
            </a:r>
            <a:r>
              <a:rPr lang="es-ES" u="sng">
                <a:solidFill>
                  <a:srgbClr val="FF0000"/>
                </a:solidFill>
              </a:rPr>
              <a:t>naciones</a:t>
            </a:r>
          </a:p>
          <a:p>
            <a:pPr lvl="1">
              <a:lnSpc>
                <a:spcPct val="90000"/>
              </a:lnSpc>
            </a:pPr>
            <a:endParaRPr lang="es-ES" sz="900" u="sng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s-ES">
                <a:solidFill>
                  <a:srgbClr val="000000"/>
                </a:solidFill>
              </a:rPr>
              <a:t>La </a:t>
            </a:r>
            <a:r>
              <a:rPr lang="es-ES" u="sng">
                <a:solidFill>
                  <a:srgbClr val="FF0000"/>
                </a:solidFill>
              </a:rPr>
              <a:t>costumbres</a:t>
            </a:r>
            <a:r>
              <a:rPr lang="es-ES">
                <a:solidFill>
                  <a:srgbClr val="000000"/>
                </a:solidFill>
              </a:rPr>
              <a:t> locales explican algunos símbolos no explicados por el texto (</a:t>
            </a:r>
            <a:r>
              <a:rPr lang="es-ES">
                <a:solidFill>
                  <a:srgbClr val="FF0000"/>
                </a:solidFill>
              </a:rPr>
              <a:t>2:17</a:t>
            </a:r>
            <a:r>
              <a:rPr lang="es-ES">
                <a:solidFill>
                  <a:srgbClr val="000000"/>
                </a:solidFill>
              </a:rPr>
              <a:t>)</a:t>
            </a:r>
          </a:p>
        </p:txBody>
      </p:sp>
    </p:spTree>
  </p:cSld>
  <p:clrMapOvr>
    <a:masterClrMapping/>
  </p:clrMapOvr>
  <p:transition>
    <p:cover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sz="4400">
                <a:solidFill>
                  <a:srgbClr val="000000"/>
                </a:solidFill>
              </a:rPr>
              <a:t>4 – Compara textos paralelos para entender profecías.</a:t>
            </a:r>
          </a:p>
          <a:p>
            <a:pPr>
              <a:buFontTx/>
              <a:buNone/>
            </a:pPr>
            <a:endParaRPr lang="es-ES" sz="2800">
              <a:solidFill>
                <a:srgbClr val="000000"/>
              </a:solidFill>
            </a:endParaRPr>
          </a:p>
          <a:p>
            <a:pPr lvl="1"/>
            <a:r>
              <a:rPr lang="es-ES" sz="4400">
                <a:solidFill>
                  <a:srgbClr val="FF0000"/>
                </a:solidFill>
              </a:rPr>
              <a:t>Daniel 9</a:t>
            </a:r>
            <a:r>
              <a:rPr lang="es-ES" sz="4400">
                <a:solidFill>
                  <a:srgbClr val="000000"/>
                </a:solidFill>
              </a:rPr>
              <a:t> explica </a:t>
            </a:r>
            <a:r>
              <a:rPr lang="es-ES" sz="4400">
                <a:solidFill>
                  <a:srgbClr val="FF0000"/>
                </a:solidFill>
              </a:rPr>
              <a:t>Apoc. 13</a:t>
            </a:r>
            <a:endParaRPr lang="es-ES" sz="4400">
              <a:solidFill>
                <a:srgbClr val="000000"/>
              </a:solidFill>
            </a:endParaRPr>
          </a:p>
          <a:p>
            <a:pPr lvl="1"/>
            <a:r>
              <a:rPr lang="es-ES" sz="4400">
                <a:solidFill>
                  <a:srgbClr val="000000"/>
                </a:solidFill>
              </a:rPr>
              <a:t> </a:t>
            </a:r>
            <a:r>
              <a:rPr lang="es-ES" sz="4400">
                <a:solidFill>
                  <a:srgbClr val="FF0000"/>
                </a:solidFill>
              </a:rPr>
              <a:t>Joel 2</a:t>
            </a:r>
            <a:r>
              <a:rPr lang="es-ES" sz="4400">
                <a:solidFill>
                  <a:srgbClr val="000000"/>
                </a:solidFill>
              </a:rPr>
              <a:t> = </a:t>
            </a:r>
            <a:r>
              <a:rPr lang="es-ES" sz="4400">
                <a:solidFill>
                  <a:srgbClr val="FF0000"/>
                </a:solidFill>
              </a:rPr>
              <a:t>Apoc. 19</a:t>
            </a:r>
          </a:p>
          <a:p>
            <a:pPr lvl="1"/>
            <a:r>
              <a:rPr lang="es-ES" sz="4400">
                <a:solidFill>
                  <a:srgbClr val="FF0000"/>
                </a:solidFill>
              </a:rPr>
              <a:t>Is. 9 y 24 con Zac. 14 explica Apoc. 20</a:t>
            </a:r>
            <a:endParaRPr lang="es-ES" sz="4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ver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Temas proféticos del AT y NT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>
              <a:buFontTx/>
              <a:buNone/>
            </a:pPr>
            <a:r>
              <a:rPr lang="es-ES" u="sng">
                <a:solidFill>
                  <a:srgbClr val="000000"/>
                </a:solidFill>
              </a:rPr>
              <a:t>Temas del AT</a:t>
            </a:r>
          </a:p>
          <a:p>
            <a:pPr marL="533400" indent="-533400">
              <a:buFontTx/>
              <a:buAutoNum type="arabicPeriod"/>
            </a:pPr>
            <a:r>
              <a:rPr lang="es-ES" u="sng">
                <a:solidFill>
                  <a:srgbClr val="FF0000"/>
                </a:solidFill>
              </a:rPr>
              <a:t>Israel</a:t>
            </a:r>
          </a:p>
          <a:p>
            <a:pPr marL="533400" indent="-533400">
              <a:buFontTx/>
              <a:buAutoNum type="arabicPeriod"/>
            </a:pPr>
            <a:r>
              <a:rPr lang="es-ES">
                <a:solidFill>
                  <a:srgbClr val="000000"/>
                </a:solidFill>
              </a:rPr>
              <a:t>Gentiles</a:t>
            </a:r>
          </a:p>
          <a:p>
            <a:pPr marL="533400" indent="-533400">
              <a:buFontTx/>
              <a:buAutoNum type="arabicPeriod"/>
            </a:pPr>
            <a:r>
              <a:rPr lang="es-ES">
                <a:solidFill>
                  <a:srgbClr val="000000"/>
                </a:solidFill>
              </a:rPr>
              <a:t>Tierra de Israel: </a:t>
            </a:r>
            <a:r>
              <a:rPr lang="es-ES" u="sng">
                <a:solidFill>
                  <a:srgbClr val="FF0000"/>
                </a:solidFill>
              </a:rPr>
              <a:t>Dispersión</a:t>
            </a:r>
            <a:r>
              <a:rPr lang="es-ES">
                <a:solidFill>
                  <a:srgbClr val="000000"/>
                </a:solidFill>
              </a:rPr>
              <a:t> y reestablecimiento</a:t>
            </a:r>
          </a:p>
          <a:p>
            <a:pPr marL="533400" indent="-533400">
              <a:buFontTx/>
              <a:buAutoNum type="arabicPeriod"/>
            </a:pPr>
            <a:r>
              <a:rPr lang="es-ES">
                <a:solidFill>
                  <a:srgbClr val="000000"/>
                </a:solidFill>
              </a:rPr>
              <a:t>Venida del </a:t>
            </a:r>
            <a:r>
              <a:rPr lang="es-ES" u="sng">
                <a:solidFill>
                  <a:srgbClr val="FF0000"/>
                </a:solidFill>
              </a:rPr>
              <a:t>Mesías</a:t>
            </a:r>
          </a:p>
          <a:p>
            <a:pPr marL="533400" indent="-533400">
              <a:buFontTx/>
              <a:buAutoNum type="arabicPeriod"/>
            </a:pPr>
            <a:r>
              <a:rPr lang="es-ES">
                <a:solidFill>
                  <a:srgbClr val="000000"/>
                </a:solidFill>
              </a:rPr>
              <a:t>Gran Tribulación</a:t>
            </a:r>
          </a:p>
          <a:p>
            <a:pPr marL="533400" indent="-533400">
              <a:buFontTx/>
              <a:buAutoNum type="arabicPeriod"/>
            </a:pPr>
            <a:r>
              <a:rPr lang="es-ES">
                <a:solidFill>
                  <a:srgbClr val="000000"/>
                </a:solidFill>
              </a:rPr>
              <a:t>Reino Mesiánico</a:t>
            </a:r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>
              <a:buFontTx/>
              <a:buNone/>
            </a:pPr>
            <a:r>
              <a:rPr lang="es-ES" u="sng">
                <a:solidFill>
                  <a:srgbClr val="000000"/>
                </a:solidFill>
              </a:rPr>
              <a:t>Temas del NT</a:t>
            </a:r>
          </a:p>
          <a:p>
            <a:pPr marL="533400" indent="-533400">
              <a:buFontTx/>
              <a:buAutoNum type="arabicPeriod"/>
            </a:pPr>
            <a:r>
              <a:rPr lang="es-ES">
                <a:solidFill>
                  <a:srgbClr val="FF0000"/>
                </a:solidFill>
              </a:rPr>
              <a:t>La edad de la </a:t>
            </a:r>
            <a:r>
              <a:rPr lang="es-ES" u="sng">
                <a:solidFill>
                  <a:srgbClr val="FF0000"/>
                </a:solidFill>
              </a:rPr>
              <a:t>Iglesia</a:t>
            </a:r>
          </a:p>
          <a:p>
            <a:pPr marL="533400" indent="-533400">
              <a:buFontTx/>
              <a:buAutoNum type="arabicPeriod"/>
            </a:pPr>
            <a:r>
              <a:rPr lang="es-ES">
                <a:solidFill>
                  <a:srgbClr val="FF0000"/>
                </a:solidFill>
              </a:rPr>
              <a:t>El Nuevo propósito</a:t>
            </a:r>
          </a:p>
          <a:p>
            <a:pPr marL="533400" indent="-533400">
              <a:buFontTx/>
              <a:buAutoNum type="arabicPeriod"/>
            </a:pPr>
            <a:r>
              <a:rPr lang="es-ES">
                <a:solidFill>
                  <a:srgbClr val="000000"/>
                </a:solidFill>
              </a:rPr>
              <a:t>Israel</a:t>
            </a:r>
          </a:p>
          <a:p>
            <a:pPr marL="533400" indent="-533400">
              <a:buFontTx/>
              <a:buAutoNum type="arabicPeriod"/>
            </a:pPr>
            <a:r>
              <a:rPr lang="es-ES">
                <a:solidFill>
                  <a:srgbClr val="000000"/>
                </a:solidFill>
              </a:rPr>
              <a:t>Gentiles</a:t>
            </a:r>
          </a:p>
          <a:p>
            <a:pPr marL="533400" indent="-533400">
              <a:buFontTx/>
              <a:buAutoNum type="arabicPeriod"/>
            </a:pPr>
            <a:r>
              <a:rPr lang="es-ES">
                <a:solidFill>
                  <a:srgbClr val="000000"/>
                </a:solidFill>
              </a:rPr>
              <a:t>La Gran Tribulacion</a:t>
            </a:r>
          </a:p>
          <a:p>
            <a:pPr marL="533400" indent="-533400">
              <a:buFontTx/>
              <a:buAutoNum type="arabicPeriod"/>
            </a:pPr>
            <a:r>
              <a:rPr lang="es-ES">
                <a:solidFill>
                  <a:srgbClr val="FF0000"/>
                </a:solidFill>
              </a:rPr>
              <a:t>Fuerzas de </a:t>
            </a:r>
            <a:r>
              <a:rPr lang="es-ES" u="sng">
                <a:solidFill>
                  <a:srgbClr val="FF0000"/>
                </a:solidFill>
              </a:rPr>
              <a:t>Satán</a:t>
            </a:r>
          </a:p>
          <a:p>
            <a:pPr marL="533400" indent="-533400">
              <a:buFontTx/>
              <a:buAutoNum type="arabicPeriod"/>
            </a:pPr>
            <a:r>
              <a:rPr lang="es-ES">
                <a:solidFill>
                  <a:srgbClr val="FF0000"/>
                </a:solidFill>
              </a:rPr>
              <a:t>La </a:t>
            </a:r>
            <a:r>
              <a:rPr lang="es-ES" u="sng">
                <a:solidFill>
                  <a:srgbClr val="FF0000"/>
                </a:solidFill>
              </a:rPr>
              <a:t>Segunda</a:t>
            </a:r>
            <a:r>
              <a:rPr lang="es-ES">
                <a:solidFill>
                  <a:srgbClr val="FF0000"/>
                </a:solidFill>
              </a:rPr>
              <a:t> Venida</a:t>
            </a:r>
          </a:p>
          <a:p>
            <a:pPr marL="533400" indent="-533400">
              <a:buFontTx/>
              <a:buAutoNum type="arabicPeriod"/>
            </a:pPr>
            <a:r>
              <a:rPr lang="es-ES">
                <a:solidFill>
                  <a:srgbClr val="FF0000"/>
                </a:solidFill>
              </a:rPr>
              <a:t>El Reino Mesianico</a:t>
            </a:r>
          </a:p>
          <a:p>
            <a:pPr marL="533400" indent="-533400">
              <a:buFontTx/>
              <a:buAutoNum type="arabicPeriod"/>
            </a:pPr>
            <a:r>
              <a:rPr lang="es-ES">
                <a:solidFill>
                  <a:srgbClr val="FF0000"/>
                </a:solidFill>
              </a:rPr>
              <a:t>El estado </a:t>
            </a:r>
            <a:r>
              <a:rPr lang="es-ES" u="sng">
                <a:solidFill>
                  <a:srgbClr val="FF0000"/>
                </a:solidFill>
              </a:rPr>
              <a:t>eterno</a:t>
            </a:r>
          </a:p>
        </p:txBody>
      </p:sp>
    </p:spTree>
  </p:cSld>
  <p:clrMapOvr>
    <a:masterClrMapping/>
  </p:clrMapOvr>
  <p:transition>
    <p:cover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sz="3600">
                <a:solidFill>
                  <a:srgbClr val="000000"/>
                </a:solidFill>
              </a:rPr>
              <a:t>5 – Distingue entre profecías ya </a:t>
            </a:r>
            <a:r>
              <a:rPr lang="es-ES" sz="3600" u="sng">
                <a:solidFill>
                  <a:srgbClr val="FF0000"/>
                </a:solidFill>
              </a:rPr>
              <a:t>cumplidas</a:t>
            </a:r>
            <a:r>
              <a:rPr lang="es-ES" sz="3600">
                <a:solidFill>
                  <a:srgbClr val="000000"/>
                </a:solidFill>
              </a:rPr>
              <a:t> en la primera venida de Cristo o en la edad de la iglesia (en parte o completamente) y las que han de cumplirse en la segunda venida.</a:t>
            </a:r>
          </a:p>
          <a:p>
            <a:pPr lvl="1"/>
            <a:r>
              <a:rPr lang="es-ES">
                <a:solidFill>
                  <a:srgbClr val="000000"/>
                </a:solidFill>
              </a:rPr>
              <a:t>Ej. - Joel 2 se cumplió EN PARTE en Hechos 2; pero se cumplirá totalmente en Apocalipsis</a:t>
            </a:r>
          </a:p>
          <a:p>
            <a:pPr lvl="1"/>
            <a:endParaRPr lang="es-ES">
              <a:solidFill>
                <a:srgbClr val="000000"/>
              </a:solidFill>
            </a:endParaRPr>
          </a:p>
          <a:p>
            <a:pPr>
              <a:buFontTx/>
              <a:buNone/>
            </a:pPr>
            <a:r>
              <a:rPr lang="es-ES">
                <a:solidFill>
                  <a:srgbClr val="000000"/>
                </a:solidFill>
              </a:rPr>
              <a:t>6 - Busca si la profecía es condicional o no.</a:t>
            </a:r>
          </a:p>
        </p:txBody>
      </p:sp>
    </p:spTree>
  </p:cSld>
  <p:clrMapOvr>
    <a:masterClrMapping/>
  </p:clrMapOvr>
  <p:transition>
    <p:cover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sz="4000">
                <a:solidFill>
                  <a:srgbClr val="000000"/>
                </a:solidFill>
              </a:rPr>
              <a:t>Recuerda:</a:t>
            </a:r>
            <a:r>
              <a:rPr lang="es-ES" sz="4000">
                <a:solidFill>
                  <a:srgbClr val="FF0000"/>
                </a:solidFill>
              </a:rPr>
              <a:t/>
            </a:r>
            <a:br>
              <a:rPr lang="es-ES" sz="4000">
                <a:solidFill>
                  <a:srgbClr val="FF0000"/>
                </a:solidFill>
              </a:rPr>
            </a:br>
            <a:endParaRPr lang="es-ES" sz="4000">
              <a:solidFill>
                <a:srgbClr val="FF0000"/>
              </a:solidFill>
            </a:endParaRPr>
          </a:p>
          <a:p>
            <a:r>
              <a:rPr lang="es-ES" sz="4000">
                <a:solidFill>
                  <a:srgbClr val="FF0000"/>
                </a:solidFill>
              </a:rPr>
              <a:t>2 Timoteo 4:8</a:t>
            </a:r>
          </a:p>
          <a:p>
            <a:endParaRPr lang="es-ES" sz="4000">
              <a:solidFill>
                <a:srgbClr val="FF0000"/>
              </a:solidFill>
            </a:endParaRPr>
          </a:p>
          <a:p>
            <a:r>
              <a:rPr lang="es-ES" sz="4000">
                <a:solidFill>
                  <a:srgbClr val="FF0000"/>
                </a:solidFill>
              </a:rPr>
              <a:t>1 Tesalonicences 4:18</a:t>
            </a:r>
          </a:p>
          <a:p>
            <a:endParaRPr lang="es-ES" sz="4000">
              <a:solidFill>
                <a:srgbClr val="FF0000"/>
              </a:solidFill>
            </a:endParaRPr>
          </a:p>
          <a:p>
            <a:r>
              <a:rPr lang="es-ES" sz="4000">
                <a:solidFill>
                  <a:srgbClr val="FF0000"/>
                </a:solidFill>
              </a:rPr>
              <a:t>Apocalipsis 1:3 y 22:12-22</a:t>
            </a:r>
          </a:p>
        </p:txBody>
      </p:sp>
    </p:spTree>
  </p:cSld>
  <p:clrMapOvr>
    <a:masterClrMapping/>
  </p:clrMapOvr>
  <p:transition>
    <p:cover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Importancia y Uso de Profecia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>
                <a:solidFill>
                  <a:srgbClr val="FF0000"/>
                </a:solidFill>
              </a:rPr>
              <a:t>1 Tes. 4:18; Jn. 14:1</a:t>
            </a:r>
            <a:r>
              <a:rPr lang="es-ES">
                <a:solidFill>
                  <a:srgbClr val="000000"/>
                </a:solidFill>
              </a:rPr>
              <a:t> – </a:t>
            </a:r>
            <a:r>
              <a:rPr lang="es-ES" u="sng">
                <a:solidFill>
                  <a:srgbClr val="000000"/>
                </a:solidFill>
              </a:rPr>
              <a:t>Consuela</a:t>
            </a:r>
            <a:r>
              <a:rPr lang="es-ES">
                <a:solidFill>
                  <a:srgbClr val="000000"/>
                </a:solidFill>
              </a:rPr>
              <a:t> y anima</a:t>
            </a:r>
          </a:p>
          <a:p>
            <a:endParaRPr lang="es-ES" sz="900">
              <a:solidFill>
                <a:srgbClr val="000000"/>
              </a:solidFill>
            </a:endParaRPr>
          </a:p>
          <a:p>
            <a:r>
              <a:rPr lang="es-ES">
                <a:solidFill>
                  <a:srgbClr val="FF0000"/>
                </a:solidFill>
              </a:rPr>
              <a:t>Tito 2:13</a:t>
            </a:r>
            <a:r>
              <a:rPr lang="es-ES">
                <a:solidFill>
                  <a:srgbClr val="000000"/>
                </a:solidFill>
              </a:rPr>
              <a:t> – Da </a:t>
            </a:r>
            <a:r>
              <a:rPr lang="es-ES" u="sng">
                <a:solidFill>
                  <a:srgbClr val="000000"/>
                </a:solidFill>
              </a:rPr>
              <a:t>esperanza</a:t>
            </a:r>
            <a:r>
              <a:rPr lang="es-ES">
                <a:solidFill>
                  <a:srgbClr val="000000"/>
                </a:solidFill>
              </a:rPr>
              <a:t> y tranquilidad</a:t>
            </a:r>
          </a:p>
          <a:p>
            <a:endParaRPr lang="es-ES" sz="800">
              <a:solidFill>
                <a:srgbClr val="000000"/>
              </a:solidFill>
            </a:endParaRPr>
          </a:p>
          <a:p>
            <a:r>
              <a:rPr lang="es-ES">
                <a:solidFill>
                  <a:srgbClr val="FF0000"/>
                </a:solidFill>
              </a:rPr>
              <a:t>Hech. 17:31, 34; 2 Ped. 3:4, 9</a:t>
            </a:r>
            <a:r>
              <a:rPr lang="es-ES">
                <a:solidFill>
                  <a:srgbClr val="000000"/>
                </a:solidFill>
              </a:rPr>
              <a:t> – </a:t>
            </a:r>
            <a:r>
              <a:rPr lang="es-ES" u="sng">
                <a:solidFill>
                  <a:srgbClr val="000000"/>
                </a:solidFill>
              </a:rPr>
              <a:t>Convierte</a:t>
            </a:r>
          </a:p>
          <a:p>
            <a:endParaRPr lang="es-ES" sz="800">
              <a:solidFill>
                <a:srgbClr val="000000"/>
              </a:solidFill>
            </a:endParaRPr>
          </a:p>
          <a:p>
            <a:r>
              <a:rPr lang="es-ES">
                <a:solidFill>
                  <a:srgbClr val="FF0000"/>
                </a:solidFill>
              </a:rPr>
              <a:t>1 Jn. 3:2-3</a:t>
            </a:r>
            <a:r>
              <a:rPr lang="es-ES">
                <a:solidFill>
                  <a:srgbClr val="000000"/>
                </a:solidFill>
              </a:rPr>
              <a:t> – </a:t>
            </a:r>
            <a:r>
              <a:rPr lang="es-ES" u="sng">
                <a:solidFill>
                  <a:srgbClr val="000000"/>
                </a:solidFill>
              </a:rPr>
              <a:t>Purifica</a:t>
            </a:r>
            <a:r>
              <a:rPr lang="es-ES">
                <a:solidFill>
                  <a:srgbClr val="000000"/>
                </a:solidFill>
              </a:rPr>
              <a:t> y santifica</a:t>
            </a:r>
          </a:p>
          <a:p>
            <a:endParaRPr lang="es-ES" sz="800">
              <a:solidFill>
                <a:srgbClr val="000000"/>
              </a:solidFill>
            </a:endParaRPr>
          </a:p>
          <a:p>
            <a:r>
              <a:rPr lang="es-ES">
                <a:solidFill>
                  <a:srgbClr val="FF0000"/>
                </a:solidFill>
              </a:rPr>
              <a:t>1 Cor. 52, 58; 2 Cor. 5:10-11, 14</a:t>
            </a:r>
            <a:r>
              <a:rPr lang="es-ES">
                <a:solidFill>
                  <a:srgbClr val="000000"/>
                </a:solidFill>
              </a:rPr>
              <a:t> – Motiva a servir y </a:t>
            </a:r>
            <a:r>
              <a:rPr lang="es-ES" u="sng">
                <a:solidFill>
                  <a:srgbClr val="000000"/>
                </a:solidFill>
              </a:rPr>
              <a:t>evangelizar</a:t>
            </a:r>
          </a:p>
          <a:p>
            <a:endParaRPr lang="es-ES" sz="800">
              <a:solidFill>
                <a:srgbClr val="000000"/>
              </a:solidFill>
            </a:endParaRPr>
          </a:p>
          <a:p>
            <a:r>
              <a:rPr lang="es-ES">
                <a:solidFill>
                  <a:srgbClr val="FF0000"/>
                </a:solidFill>
              </a:rPr>
              <a:t>2 Ped. 1:16</a:t>
            </a:r>
            <a:r>
              <a:rPr lang="es-ES">
                <a:solidFill>
                  <a:srgbClr val="000000"/>
                </a:solidFill>
              </a:rPr>
              <a:t> - Clarifica el plan de Dios para dar confianza, fe y </a:t>
            </a:r>
            <a:r>
              <a:rPr lang="es-ES" u="sng">
                <a:solidFill>
                  <a:srgbClr val="000000"/>
                </a:solidFill>
              </a:rPr>
              <a:t>seguridad</a:t>
            </a:r>
            <a:r>
              <a:rPr lang="es-ES">
                <a:solidFill>
                  <a:srgbClr val="000000"/>
                </a:solidFill>
              </a:rPr>
              <a:t> a creyentes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/>
              <a:t>Tres Interpretaciones de Profería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s-ES">
                <a:solidFill>
                  <a:srgbClr val="000000"/>
                </a:solidFill>
              </a:rPr>
              <a:t>“Pos-milenialismo”</a:t>
            </a:r>
          </a:p>
          <a:p>
            <a:pPr marL="914400" lvl="1" indent="-457200">
              <a:lnSpc>
                <a:spcPct val="90000"/>
              </a:lnSpc>
            </a:pPr>
            <a:r>
              <a:rPr lang="es-ES">
                <a:solidFill>
                  <a:srgbClr val="000000"/>
                </a:solidFill>
              </a:rPr>
              <a:t>La predicación del evangelio traerá un mundo de paz cuando los hombres acepten a Cristo a gobernar en sus corazones. </a:t>
            </a:r>
          </a:p>
          <a:p>
            <a:pPr marL="914400" lvl="1" indent="-457200">
              <a:lnSpc>
                <a:spcPct val="90000"/>
              </a:lnSpc>
            </a:pPr>
            <a:endParaRPr lang="es-ES" sz="900">
              <a:solidFill>
                <a:srgbClr val="000000"/>
              </a:solidFill>
            </a:endParaRPr>
          </a:p>
          <a:p>
            <a:pPr marL="914400" lvl="1" indent="-457200">
              <a:lnSpc>
                <a:spcPct val="90000"/>
              </a:lnSpc>
            </a:pPr>
            <a:r>
              <a:rPr lang="es-ES">
                <a:solidFill>
                  <a:srgbClr val="000000"/>
                </a:solidFill>
              </a:rPr>
              <a:t>Cristo no reinará literalmente en la tierra, pero volverá después del Milenio (que no será necesariamente mil años)</a:t>
            </a:r>
          </a:p>
          <a:p>
            <a:pPr marL="914400" lvl="1" indent="-457200">
              <a:lnSpc>
                <a:spcPct val="90000"/>
              </a:lnSpc>
            </a:pPr>
            <a:endParaRPr lang="es-ES" sz="900">
              <a:solidFill>
                <a:srgbClr val="000000"/>
              </a:solidFill>
            </a:endParaRPr>
          </a:p>
          <a:p>
            <a:pPr marL="914400" lvl="1" indent="-457200">
              <a:lnSpc>
                <a:spcPct val="90000"/>
              </a:lnSpc>
            </a:pPr>
            <a:r>
              <a:rPr lang="es-ES">
                <a:solidFill>
                  <a:srgbClr val="000000"/>
                </a:solidFill>
              </a:rPr>
              <a:t>Promesas hechas a Abraham es para la iglesia – no Israel</a:t>
            </a:r>
            <a:endParaRPr lang="es-ES" sz="900">
              <a:solidFill>
                <a:srgbClr val="000000"/>
              </a:solidFill>
            </a:endParaRPr>
          </a:p>
          <a:p>
            <a:pPr marL="914400" lvl="1" indent="-457200">
              <a:lnSpc>
                <a:spcPct val="90000"/>
              </a:lnSpc>
            </a:pPr>
            <a:r>
              <a:rPr lang="es-ES">
                <a:solidFill>
                  <a:srgbClr val="000000"/>
                </a:solidFill>
              </a:rPr>
              <a:t>Hoy se conoce como la teología del “Dominio” que dice que la iglesia debe “cristianizar” la sociedad.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2.  Amilenialismo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>
                <a:solidFill>
                  <a:srgbClr val="000000"/>
                </a:solidFill>
              </a:rPr>
              <a:t>No habrá un reino milenial literal – estamos en el reino de Cristo ahora por un tiempo indefinido entre las dos venidas del Señor a la tierra.  Cristo volverá para </a:t>
            </a:r>
            <a:r>
              <a:rPr lang="es-ES" u="sng">
                <a:solidFill>
                  <a:srgbClr val="000000"/>
                </a:solidFill>
              </a:rPr>
              <a:t>JUZGAR</a:t>
            </a:r>
            <a:r>
              <a:rPr lang="es-ES">
                <a:solidFill>
                  <a:srgbClr val="000000"/>
                </a:solidFill>
              </a:rPr>
              <a:t>, no reinar aquí.</a:t>
            </a:r>
          </a:p>
          <a:p>
            <a:pPr lvl="1"/>
            <a:r>
              <a:rPr lang="es-ES">
                <a:solidFill>
                  <a:srgbClr val="000000"/>
                </a:solidFill>
              </a:rPr>
              <a:t>La promesas a Israel son para la iglesia.</a:t>
            </a:r>
          </a:p>
          <a:p>
            <a:pPr lvl="1"/>
            <a:endParaRPr lang="es-ES" sz="900">
              <a:solidFill>
                <a:srgbClr val="000000"/>
              </a:solidFill>
            </a:endParaRPr>
          </a:p>
          <a:p>
            <a:r>
              <a:rPr lang="es-ES">
                <a:solidFill>
                  <a:srgbClr val="000000"/>
                </a:solidFill>
              </a:rPr>
              <a:t>2 puntos de vista de ellos: </a:t>
            </a:r>
          </a:p>
          <a:p>
            <a:pPr lvl="1"/>
            <a:r>
              <a:rPr lang="es-ES">
                <a:solidFill>
                  <a:srgbClr val="000000"/>
                </a:solidFill>
              </a:rPr>
              <a:t>La iglesia es el “reino” (opinión de Agustín y la Iglesia Católica</a:t>
            </a:r>
          </a:p>
          <a:p>
            <a:pPr lvl="1"/>
            <a:r>
              <a:rPr lang="es-ES">
                <a:solidFill>
                  <a:srgbClr val="000000"/>
                </a:solidFill>
              </a:rPr>
              <a:t>Cristo reina sobre santos en el cielo.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3. Premilenialismo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>
                <a:solidFill>
                  <a:srgbClr val="000000"/>
                </a:solidFill>
              </a:rPr>
              <a:t>Lee las profecías bíblicas </a:t>
            </a:r>
            <a:r>
              <a:rPr lang="es-ES" u="sng">
                <a:solidFill>
                  <a:srgbClr val="000000"/>
                </a:solidFill>
              </a:rPr>
              <a:t>LITERALMENTE</a:t>
            </a:r>
            <a:r>
              <a:rPr lang="es-ES">
                <a:solidFill>
                  <a:srgbClr val="000000"/>
                </a:solidFill>
              </a:rPr>
              <a:t>, no las “espiritualizan”</a:t>
            </a:r>
          </a:p>
          <a:p>
            <a:endParaRPr lang="es-ES" sz="1400">
              <a:solidFill>
                <a:srgbClr val="000000"/>
              </a:solidFill>
            </a:endParaRPr>
          </a:p>
          <a:p>
            <a:r>
              <a:rPr lang="es-ES">
                <a:solidFill>
                  <a:srgbClr val="000000"/>
                </a:solidFill>
              </a:rPr>
              <a:t>Cree que Cristo volverá en un “arrebatamiento” (= rapto) antes de su reino literal en la tierra por 1000 años.</a:t>
            </a:r>
          </a:p>
          <a:p>
            <a:pPr lvl="1"/>
            <a:r>
              <a:rPr lang="es-ES">
                <a:solidFill>
                  <a:srgbClr val="000000"/>
                </a:solidFill>
              </a:rPr>
              <a:t>3 vistas del arrebatamiento: pre, pos, medio</a:t>
            </a:r>
          </a:p>
          <a:p>
            <a:endParaRPr lang="es-ES" sz="1400">
              <a:solidFill>
                <a:srgbClr val="000000"/>
              </a:solidFill>
            </a:endParaRPr>
          </a:p>
          <a:p>
            <a:r>
              <a:rPr lang="es-ES">
                <a:solidFill>
                  <a:srgbClr val="000000"/>
                </a:solidFill>
              </a:rPr>
              <a:t>Cree que las promesas hechas a Israel se aplican a ellos y se cumplirán en el reino milenial.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2 Teologías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s-ES" sz="3600">
                <a:solidFill>
                  <a:srgbClr val="000000"/>
                </a:solidFill>
              </a:rPr>
              <a:t>Teología de “</a:t>
            </a:r>
            <a:r>
              <a:rPr lang="es-ES" sz="3600" u="sng">
                <a:solidFill>
                  <a:srgbClr val="000000"/>
                </a:solidFill>
              </a:rPr>
              <a:t>PACTOS</a:t>
            </a:r>
            <a:r>
              <a:rPr lang="es-ES" sz="3600">
                <a:solidFill>
                  <a:srgbClr val="000000"/>
                </a:solidFill>
              </a:rPr>
              <a:t>” (amilenial)</a:t>
            </a:r>
          </a:p>
          <a:p>
            <a:pPr marL="990600" lvl="1" indent="-533400"/>
            <a:r>
              <a:rPr lang="es-ES" sz="3600">
                <a:solidFill>
                  <a:srgbClr val="000000"/>
                </a:solidFill>
              </a:rPr>
              <a:t>Dios estableció tres pactos:</a:t>
            </a:r>
          </a:p>
          <a:p>
            <a:pPr marL="990600" lvl="1" indent="-533400">
              <a:buFontTx/>
              <a:buAutoNum type="alphaLcParenR"/>
            </a:pPr>
            <a:r>
              <a:rPr lang="es-ES" sz="3600">
                <a:solidFill>
                  <a:srgbClr val="000000"/>
                </a:solidFill>
              </a:rPr>
              <a:t>El Pacto de </a:t>
            </a:r>
            <a:r>
              <a:rPr lang="es-ES" sz="3600" u="sng">
                <a:solidFill>
                  <a:srgbClr val="000000"/>
                </a:solidFill>
              </a:rPr>
              <a:t>Obras</a:t>
            </a:r>
            <a:r>
              <a:rPr lang="es-ES" sz="3600">
                <a:solidFill>
                  <a:srgbClr val="000000"/>
                </a:solidFill>
              </a:rPr>
              <a:t> con Adán</a:t>
            </a:r>
          </a:p>
          <a:p>
            <a:pPr marL="990600" lvl="1" indent="-533400">
              <a:buFontTx/>
              <a:buAutoNum type="alphaLcParenR"/>
            </a:pPr>
            <a:r>
              <a:rPr lang="es-ES" sz="3600">
                <a:solidFill>
                  <a:srgbClr val="000000"/>
                </a:solidFill>
              </a:rPr>
              <a:t>El Pacto de </a:t>
            </a:r>
            <a:r>
              <a:rPr lang="es-ES" sz="3600" u="sng">
                <a:solidFill>
                  <a:srgbClr val="000000"/>
                </a:solidFill>
              </a:rPr>
              <a:t>Redención</a:t>
            </a:r>
            <a:r>
              <a:rPr lang="es-ES" sz="3600">
                <a:solidFill>
                  <a:srgbClr val="000000"/>
                </a:solidFill>
              </a:rPr>
              <a:t> = El plan de la Trinidad en la eternidad pasada</a:t>
            </a:r>
          </a:p>
          <a:p>
            <a:pPr marL="990600" lvl="1" indent="-533400">
              <a:buFontTx/>
              <a:buAutoNum type="alphaLcParenR"/>
            </a:pPr>
            <a:r>
              <a:rPr lang="es-ES" sz="3600">
                <a:solidFill>
                  <a:srgbClr val="000000"/>
                </a:solidFill>
              </a:rPr>
              <a:t>El Pacto de </a:t>
            </a:r>
            <a:r>
              <a:rPr lang="es-ES" sz="3600" u="sng">
                <a:solidFill>
                  <a:srgbClr val="000000"/>
                </a:solidFill>
              </a:rPr>
              <a:t>Gracia</a:t>
            </a:r>
            <a:r>
              <a:rPr lang="es-ES" sz="3600">
                <a:solidFill>
                  <a:srgbClr val="000000"/>
                </a:solidFill>
              </a:rPr>
              <a:t> que se ofrece a los “escogidos” o predestinados</a:t>
            </a:r>
          </a:p>
          <a:p>
            <a:pPr marL="609600" indent="-609600"/>
            <a:r>
              <a:rPr lang="es-ES" sz="2800" i="1">
                <a:solidFill>
                  <a:srgbClr val="000000"/>
                </a:solidFill>
              </a:rPr>
              <a:t>Dios no trata con hombres de diferentes maneras en diferentes dispensaciones</a:t>
            </a:r>
            <a:r>
              <a:rPr lang="es-ES">
                <a:solidFill>
                  <a:srgbClr val="000000"/>
                </a:solidFill>
              </a:rPr>
              <a:t>.</a:t>
            </a:r>
            <a:r>
              <a:rPr lang="es-ES" sz="400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 startAt="2"/>
            </a:pPr>
            <a:r>
              <a:rPr lang="es-ES">
                <a:solidFill>
                  <a:srgbClr val="000000"/>
                </a:solidFill>
              </a:rPr>
              <a:t>Teología </a:t>
            </a:r>
            <a:r>
              <a:rPr lang="es-ES" u="sng">
                <a:solidFill>
                  <a:srgbClr val="000000"/>
                </a:solidFill>
              </a:rPr>
              <a:t>DISPENSACIONAL</a:t>
            </a:r>
            <a:r>
              <a:rPr lang="es-ES">
                <a:solidFill>
                  <a:srgbClr val="000000"/>
                </a:solidFill>
              </a:rPr>
              <a:t> – </a:t>
            </a:r>
            <a:r>
              <a:rPr lang="es-ES">
                <a:solidFill>
                  <a:srgbClr val="FF0000"/>
                </a:solidFill>
              </a:rPr>
              <a:t>Efes. 1:10</a:t>
            </a:r>
          </a:p>
          <a:p>
            <a:pPr marL="609600" indent="-609600"/>
            <a:r>
              <a:rPr lang="es-ES">
                <a:solidFill>
                  <a:srgbClr val="000000"/>
                </a:solidFill>
              </a:rPr>
              <a:t>Dios trata con el hombre de diferentes maneras en diferentes períodos de tiempo (dispensaciones) para su gloria.</a:t>
            </a:r>
          </a:p>
          <a:p>
            <a:pPr marL="609600" indent="-609600"/>
            <a:endParaRPr lang="es-ES" sz="800">
              <a:solidFill>
                <a:srgbClr val="000000"/>
              </a:solidFill>
            </a:endParaRPr>
          </a:p>
          <a:p>
            <a:pPr marL="609600" indent="-609600"/>
            <a:r>
              <a:rPr lang="es-ES">
                <a:solidFill>
                  <a:srgbClr val="000000"/>
                </a:solidFill>
              </a:rPr>
              <a:t>Hay siete dispensaciones y la iglesia </a:t>
            </a:r>
            <a:r>
              <a:rPr lang="es-ES" sz="2800" b="0">
                <a:solidFill>
                  <a:srgbClr val="000000"/>
                </a:solidFill>
              </a:rPr>
              <a:t>(de conversos judíos y gentiles)</a:t>
            </a:r>
            <a:r>
              <a:rPr lang="es-ES">
                <a:solidFill>
                  <a:srgbClr val="000000"/>
                </a:solidFill>
              </a:rPr>
              <a:t> está en la séptima — el Milenio seguirá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s-ES" sz="2800"/>
              <a:t>Interpretación Premilenial/Dispensacional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410200"/>
          </a:xfrm>
        </p:spPr>
        <p:txBody>
          <a:bodyPr/>
          <a:lstStyle/>
          <a:p>
            <a:r>
              <a:rPr lang="es-ES" sz="3600">
                <a:solidFill>
                  <a:srgbClr val="000000"/>
                </a:solidFill>
              </a:rPr>
              <a:t>Interpreta la Biblia </a:t>
            </a:r>
            <a:r>
              <a:rPr lang="es-ES" sz="3600" u="sng">
                <a:solidFill>
                  <a:srgbClr val="000000"/>
                </a:solidFill>
              </a:rPr>
              <a:t>LITERALMENTE</a:t>
            </a:r>
          </a:p>
          <a:p>
            <a:pPr lvl="1"/>
            <a:r>
              <a:rPr lang="es-ES" sz="3600">
                <a:solidFill>
                  <a:srgbClr val="000000"/>
                </a:solidFill>
              </a:rPr>
              <a:t>Incluyendo profecías de los 1000 años y promesas a Israel</a:t>
            </a:r>
          </a:p>
          <a:p>
            <a:pPr lvl="1"/>
            <a:r>
              <a:rPr lang="es-ES" sz="3600">
                <a:solidFill>
                  <a:srgbClr val="000000"/>
                </a:solidFill>
              </a:rPr>
              <a:t>El reino será literal aunque se habla de un reino espiritual de Cristo ahora en los corazones de hombres tanto como en el cielo </a:t>
            </a:r>
          </a:p>
          <a:p>
            <a:pPr lvl="1"/>
            <a:r>
              <a:rPr lang="es-ES" sz="3600">
                <a:solidFill>
                  <a:srgbClr val="FF0000"/>
                </a:solidFill>
              </a:rPr>
              <a:t>Romanos 14:17; 1 Cor. 4:20</a:t>
            </a:r>
            <a:endParaRPr lang="es-ES" sz="36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3600">
                <a:solidFill>
                  <a:srgbClr val="000000"/>
                </a:solidFill>
              </a:rPr>
              <a:t>Dios trata con 3 grupos individuales:  </a:t>
            </a:r>
          </a:p>
          <a:p>
            <a:pPr lvl="1"/>
            <a:r>
              <a:rPr lang="es-ES" sz="3600">
                <a:solidFill>
                  <a:srgbClr val="FF0000"/>
                </a:solidFill>
              </a:rPr>
              <a:t>I Cor. 10:32 </a:t>
            </a:r>
            <a:r>
              <a:rPr lang="es-ES" sz="3600" u="sng">
                <a:solidFill>
                  <a:srgbClr val="000000"/>
                </a:solidFill>
              </a:rPr>
              <a:t>Israel, Iglesia, Gentiles</a:t>
            </a:r>
          </a:p>
          <a:p>
            <a:pPr lvl="1"/>
            <a:r>
              <a:rPr lang="es-ES" sz="3600">
                <a:solidFill>
                  <a:srgbClr val="000000"/>
                </a:solidFill>
              </a:rPr>
              <a:t>Cristo reinará literalmente con </a:t>
            </a:r>
            <a:r>
              <a:rPr lang="es-ES" sz="3600" u="sng">
                <a:solidFill>
                  <a:srgbClr val="000000"/>
                </a:solidFill>
              </a:rPr>
              <a:t>Israel</a:t>
            </a:r>
            <a:r>
              <a:rPr lang="es-ES" sz="3600">
                <a:solidFill>
                  <a:srgbClr val="000000"/>
                </a:solidFill>
              </a:rPr>
              <a:t> en la tierra</a:t>
            </a:r>
          </a:p>
          <a:p>
            <a:endParaRPr lang="es-ES" sz="800">
              <a:solidFill>
                <a:srgbClr val="000000"/>
              </a:solidFill>
            </a:endParaRPr>
          </a:p>
          <a:p>
            <a:r>
              <a:rPr lang="es-ES" sz="3600">
                <a:solidFill>
                  <a:srgbClr val="000000"/>
                </a:solidFill>
              </a:rPr>
              <a:t>La promesas hechas a Israel son primero y eternamente para ellos, pues Dios es FIEL en cumplirlas.</a:t>
            </a:r>
          </a:p>
          <a:p>
            <a:pPr lvl="1"/>
            <a:r>
              <a:rPr lang="es-ES" sz="3200" i="1">
                <a:solidFill>
                  <a:srgbClr val="000000"/>
                </a:solidFill>
              </a:rPr>
              <a:t>Aplicar promesas al grupo correcto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itime law design template">
  <a:themeElements>
    <a:clrScheme name="Maritime law design template 8">
      <a:dk1>
        <a:srgbClr val="808080"/>
      </a:dk1>
      <a:lt1>
        <a:srgbClr val="FFFFFF"/>
      </a:lt1>
      <a:dk2>
        <a:srgbClr val="3399FF"/>
      </a:dk2>
      <a:lt2>
        <a:srgbClr val="CCECFF"/>
      </a:lt2>
      <a:accent1>
        <a:srgbClr val="00CC99"/>
      </a:accent1>
      <a:accent2>
        <a:srgbClr val="3333CC"/>
      </a:accent2>
      <a:accent3>
        <a:srgbClr val="ADCAFF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aritime law design template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36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36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aritime law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itime law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itime law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itime law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itime law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itime law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itime law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itime law design template 8">
        <a:dk1>
          <a:srgbClr val="808080"/>
        </a:dk1>
        <a:lt1>
          <a:srgbClr val="FFFFFF"/>
        </a:lt1>
        <a:dk2>
          <a:srgbClr val="3399FF"/>
        </a:dk2>
        <a:lt2>
          <a:srgbClr val="CCECFF"/>
        </a:lt2>
        <a:accent1>
          <a:srgbClr val="00CC99"/>
        </a:accent1>
        <a:accent2>
          <a:srgbClr val="3333CC"/>
        </a:accent2>
        <a:accent3>
          <a:srgbClr val="ADCAFF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Maritime law design template</Template>
  <TotalTime>607</TotalTime>
  <Words>1039</Words>
  <Application>Microsoft Office PowerPoint</Application>
  <PresentationFormat>On-screen Show (4:3)</PresentationFormat>
  <Paragraphs>145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Arial Black</vt:lpstr>
      <vt:lpstr>Times New Roman</vt:lpstr>
      <vt:lpstr>Tahoma</vt:lpstr>
      <vt:lpstr>Algerian</vt:lpstr>
      <vt:lpstr>Arial Narrow</vt:lpstr>
      <vt:lpstr>Maritime law design template</vt:lpstr>
      <vt:lpstr>Hermenéuticas #10</vt:lpstr>
      <vt:lpstr>Importancia y Uso de Profecia</vt:lpstr>
      <vt:lpstr>Tres Interpretaciones de Profería</vt:lpstr>
      <vt:lpstr>2.  Amilenialismo</vt:lpstr>
      <vt:lpstr>3. Premilenialismo</vt:lpstr>
      <vt:lpstr>2 Teologías</vt:lpstr>
      <vt:lpstr>PowerPoint Presentation</vt:lpstr>
      <vt:lpstr>Interpretación Premilenial/Dispensacional</vt:lpstr>
      <vt:lpstr>PowerPoint Presentation</vt:lpstr>
      <vt:lpstr>Hermenéuticas Bíblicas</vt:lpstr>
      <vt:lpstr>Principios generales</vt:lpstr>
      <vt:lpstr>PowerPoint Presentation</vt:lpstr>
      <vt:lpstr>Principios específicos de profecía</vt:lpstr>
      <vt:lpstr>PowerPoint Presentation</vt:lpstr>
      <vt:lpstr>PowerPoint Presentation</vt:lpstr>
      <vt:lpstr>PowerPoint Presentation</vt:lpstr>
      <vt:lpstr>Temas proféticos del AT y NT</vt:lpstr>
      <vt:lpstr>PowerPoint Presentation</vt:lpstr>
      <vt:lpstr>PowerPoint Presentation</vt:lpstr>
    </vt:vector>
  </TitlesOfParts>
  <Company>Iglesia Biblica Bautista Antioquia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Hermenéuticas #10</dc:title>
  <dc:creator>Rick Armstrong</dc:creator>
  <cp:lastModifiedBy>Iglesia Biblica Bautista Ant</cp:lastModifiedBy>
  <cp:revision>8</cp:revision>
  <dcterms:created xsi:type="dcterms:W3CDTF">2004-12-10T18:53:03Z</dcterms:created>
  <dcterms:modified xsi:type="dcterms:W3CDTF">2011-08-26T00:29:47Z</dcterms:modified>
</cp:coreProperties>
</file>