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3" r:id="rId20"/>
    <p:sldId id="277" r:id="rId21"/>
    <p:sldId id="278" r:id="rId22"/>
    <p:sldId id="274" r:id="rId23"/>
    <p:sldId id="279" r:id="rId24"/>
    <p:sldId id="275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85" autoAdjust="0"/>
    <p:restoredTop sz="94660"/>
  </p:normalViewPr>
  <p:slideViewPr>
    <p:cSldViewPr>
      <p:cViewPr varScale="1">
        <p:scale>
          <a:sx n="36" d="100"/>
          <a:sy n="36" d="100"/>
        </p:scale>
        <p:origin x="-78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68B21-10D4-4E60-81D7-C31157D7F2CA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7CEDB-DBD7-42BD-8744-FB387140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9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48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0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2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88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60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7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852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761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963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464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21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66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315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631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966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699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367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796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681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575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147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6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2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58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94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33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89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87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CEDB-DBD7-42BD-8744-FB3871406A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9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0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820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noProof="0" smtClean="0"/>
              <a:t>Click to edit Master title style</a:t>
            </a:r>
          </a:p>
        </p:txBody>
      </p:sp>
      <p:sp>
        <p:nvSpPr>
          <p:cNvPr id="82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 smtClean="0"/>
              <a:t>Click to edit Master subtitle style</a:t>
            </a:r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236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237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4520E9-59E1-4987-B4F0-54192ED606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E85AA-07BD-4F1C-9FC8-9669F9B2BD5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24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E5ECB-1471-4F45-8082-FD711BD36FC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519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A3963-4C6F-4F58-9079-C5A390FC07B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60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83A8E-59C7-4D7E-947C-B015EE2262A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0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817C3-736C-43B0-9860-604BFF9BDA8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11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0A808-7408-4129-8242-C717338ADB9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8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A6A46-E6AD-43A7-8615-451EEB87BD7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19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30ABA-2B4E-410E-BCB8-700C49154C90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59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EBE8B-190D-4EFE-AF0D-2E8B182B0B1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805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21A15-C523-4410-9917-C7122F448EF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959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8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7184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6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2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0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3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4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5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6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7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8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2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72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7212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7213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6543C53-99A7-4DFC-AB8C-3DAAE624E40A}" type="slidenum">
              <a:rPr lang="es-ES"/>
              <a:pPr/>
              <a:t>‹#›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/>
              <a:t>Las Hermenéuticas </a:t>
            </a:r>
            <a:r>
              <a:rPr lang="es-ES" b="1" dirty="0" smtClean="0"/>
              <a:t>#4-6</a:t>
            </a:r>
            <a:endParaRPr lang="es-E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7086600" cy="1749425"/>
          </a:xfrm>
        </p:spPr>
        <p:txBody>
          <a:bodyPr/>
          <a:lstStyle/>
          <a:p>
            <a:r>
              <a:rPr lang="es-ES" b="1" dirty="0" err="1" smtClean="0"/>
              <a:t>Leccion</a:t>
            </a:r>
            <a:r>
              <a:rPr lang="es-ES" b="1" dirty="0" smtClean="0"/>
              <a:t> 4</a:t>
            </a:r>
          </a:p>
          <a:p>
            <a:r>
              <a:rPr lang="es-ES" b="1" dirty="0" smtClean="0"/>
              <a:t>Interpretando </a:t>
            </a:r>
            <a:r>
              <a:rPr lang="es-ES" b="1" dirty="0"/>
              <a:t>tipos y símbolos en la Biblia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Definición de “Tipos”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/>
              <a:t>La doctrina de que personas y eventos en el Nuevo Testamento son profetizados al corresponder a personas, evento y objectos del </a:t>
            </a:r>
            <a:r>
              <a:rPr lang="es-ES" sz="3600" b="1" u="sng">
                <a:solidFill>
                  <a:schemeClr val="hlink"/>
                </a:solidFill>
              </a:rPr>
              <a:t>Antiguo</a:t>
            </a:r>
            <a:r>
              <a:rPr lang="es-ES" sz="3600" b="1"/>
              <a:t> Testamento</a:t>
            </a:r>
            <a:r>
              <a:rPr lang="es-ES" b="1"/>
              <a:t>.</a:t>
            </a:r>
          </a:p>
          <a:p>
            <a:endParaRPr lang="es-ES" sz="1200" b="1"/>
          </a:p>
          <a:p>
            <a:r>
              <a:rPr lang="es-ES" b="1"/>
              <a:t>Nota:  Los “tipos” casi siempre refieren a la persona y obra de </a:t>
            </a:r>
            <a:r>
              <a:rPr lang="es-ES" sz="4000" b="1" u="sng">
                <a:solidFill>
                  <a:schemeClr val="hlink"/>
                </a:solidFill>
              </a:rPr>
              <a:t>Cristo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Elementos de Tipos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Hay una semejanza </a:t>
            </a:r>
            <a:r>
              <a:rPr lang="es-ES" sz="36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clara</a:t>
            </a:r>
            <a:r>
              <a:rPr lang="es-ES"/>
              <a:t>, genuina y sustancial—no imaginaria o casual.</a:t>
            </a:r>
          </a:p>
          <a:p>
            <a:pPr>
              <a:lnSpc>
                <a:spcPct val="90000"/>
              </a:lnSpc>
            </a:pPr>
            <a:endParaRPr lang="es-ES" sz="1000"/>
          </a:p>
          <a:p>
            <a:pPr>
              <a:lnSpc>
                <a:spcPct val="90000"/>
              </a:lnSpc>
            </a:pPr>
            <a:r>
              <a:rPr lang="es-ES"/>
              <a:t>Es </a:t>
            </a:r>
            <a:r>
              <a:rPr lang="es-ES" sz="36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declarada</a:t>
            </a:r>
            <a:r>
              <a:rPr lang="es-ES"/>
              <a:t> de forma directa o indirecta en el N.T.</a:t>
            </a:r>
          </a:p>
          <a:p>
            <a:pPr lvl="2">
              <a:lnSpc>
                <a:spcPct val="90000"/>
              </a:lnSpc>
            </a:pPr>
            <a:r>
              <a:rPr lang="es-ES"/>
              <a:t>Ej. El NT dice que el Tabernáculo en general es un tipo, así hallamos tipos específicos allí</a:t>
            </a:r>
          </a:p>
          <a:p>
            <a:pPr lvl="2">
              <a:lnSpc>
                <a:spcPct val="90000"/>
              </a:lnSpc>
            </a:pPr>
            <a:endParaRPr lang="es-ES" sz="1000"/>
          </a:p>
          <a:p>
            <a:pPr>
              <a:lnSpc>
                <a:spcPct val="90000"/>
              </a:lnSpc>
            </a:pPr>
            <a:r>
              <a:rPr lang="es-ES"/>
              <a:t>El tipo </a:t>
            </a:r>
            <a:r>
              <a:rPr lang="es-ES" u="sng">
                <a:solidFill>
                  <a:schemeClr val="tx2"/>
                </a:solidFill>
              </a:rPr>
              <a:t>no</a:t>
            </a:r>
            <a:r>
              <a:rPr lang="es-ES"/>
              <a:t> corresponde perfectamente</a:t>
            </a:r>
          </a:p>
          <a:p>
            <a:pPr lvl="2">
              <a:lnSpc>
                <a:spcPct val="90000"/>
              </a:lnSpc>
            </a:pPr>
            <a:r>
              <a:rPr lang="es-ES"/>
              <a:t>Ej. No hay tipos en cada comparación de Aarón y Cristo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Advertencia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sz="4400" b="1"/>
              <a:t>No hacer una “</a:t>
            </a:r>
            <a:r>
              <a:rPr lang="es-ES" sz="44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DOCTRINA</a:t>
            </a:r>
            <a:r>
              <a:rPr lang="es-ES" sz="4400" b="1"/>
              <a:t>” de un “tipo” si el Nuevo Testamento no declara esa doctrina especificamente.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Clases de “tipos”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Personas</a:t>
            </a:r>
            <a:r>
              <a:rPr lang="es-ES" sz="2400"/>
              <a:t> como Adán y José para Cristo y de Elías para Juan el Bautista  (Rom. 5:14)</a:t>
            </a:r>
          </a:p>
          <a:p>
            <a:pPr>
              <a:lnSpc>
                <a:spcPct val="80000"/>
              </a:lnSpc>
            </a:pPr>
            <a:endParaRPr lang="es-ES" sz="800"/>
          </a:p>
          <a:p>
            <a:pPr>
              <a:lnSpc>
                <a:spcPct val="80000"/>
              </a:lnSpc>
            </a:pPr>
            <a:r>
              <a:rPr lang="es-ES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Actos</a:t>
            </a:r>
            <a:r>
              <a:rPr lang="es-ES" sz="2400"/>
              <a:t> como sacrificios de corderos o el alzar la serpiente de bronce para la cruz  (Juan 3:14-16)</a:t>
            </a:r>
          </a:p>
          <a:p>
            <a:pPr>
              <a:lnSpc>
                <a:spcPct val="80000"/>
              </a:lnSpc>
            </a:pPr>
            <a:endParaRPr lang="es-ES" sz="1000"/>
          </a:p>
          <a:p>
            <a:pPr>
              <a:lnSpc>
                <a:spcPct val="80000"/>
              </a:lnSpc>
            </a:pPr>
            <a:r>
              <a:rPr lang="es-ES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Oficios</a:t>
            </a:r>
            <a:r>
              <a:rPr lang="es-ES" sz="2400"/>
              <a:t> como el sacerdocio de Aarón y Melquisedec</a:t>
            </a:r>
          </a:p>
          <a:p>
            <a:pPr>
              <a:lnSpc>
                <a:spcPct val="80000"/>
              </a:lnSpc>
            </a:pPr>
            <a:endParaRPr lang="es-ES" sz="1000"/>
          </a:p>
          <a:p>
            <a:pPr>
              <a:lnSpc>
                <a:spcPct val="80000"/>
              </a:lnSpc>
            </a:pPr>
            <a:r>
              <a:rPr lang="es-ES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Eventos</a:t>
            </a:r>
            <a:r>
              <a:rPr lang="es-ES" sz="2400"/>
              <a:t> como los 40 años en el desierto o cruzando el Mar Rojo.</a:t>
            </a:r>
          </a:p>
          <a:p>
            <a:pPr>
              <a:lnSpc>
                <a:spcPct val="80000"/>
              </a:lnSpc>
            </a:pPr>
            <a:endParaRPr lang="es-ES" sz="1000"/>
          </a:p>
          <a:p>
            <a:pPr>
              <a:lnSpc>
                <a:spcPct val="80000"/>
              </a:lnSpc>
            </a:pPr>
            <a:r>
              <a:rPr lang="es-ES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Objectos</a:t>
            </a:r>
            <a:r>
              <a:rPr lang="es-ES" sz="2400"/>
              <a:t> como el incienso para oración o la cortina rota del Tabernáculo para acceso a Dios.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Simbolismo tipológicos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800"/>
              <a:t>Símbolos interpretados por la </a:t>
            </a:r>
            <a:r>
              <a:rPr lang="es-ES" sz="28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Escritura</a:t>
            </a:r>
            <a:r>
              <a:rPr lang="es-ES" sz="2800"/>
              <a:t> muestran el significado de otros textos.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"/>
              <a:t>Ej. La interpretación de las “bestias” en Daniel se aplica al Apocalípsis.</a:t>
            </a:r>
          </a:p>
          <a:p>
            <a:pPr marL="1752600" lvl="3" indent="-381000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endParaRPr lang="es-ES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800"/>
              <a:t>Los símbolos no interpretados: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es-ES" sz="2400"/>
              <a:t>Estudia la lección del </a:t>
            </a:r>
            <a:r>
              <a:rPr lang="es-ES" sz="32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contexto</a:t>
            </a:r>
            <a:r>
              <a:rPr lang="es-ES" sz="2400"/>
              <a:t> o de otros textos que usan el símbolo</a:t>
            </a:r>
          </a:p>
          <a:p>
            <a:pPr marL="1371600" lvl="2" indent="-457200">
              <a:lnSpc>
                <a:spcPct val="90000"/>
              </a:lnSpc>
            </a:pPr>
            <a:r>
              <a:rPr lang="es-ES" sz="1800"/>
              <a:t>Levadura y el árbol de mostaza = crecimiento anormal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es-ES" sz="2400"/>
              <a:t>La naturaleza misma indica el sentido</a:t>
            </a:r>
          </a:p>
          <a:p>
            <a:pPr marL="1371600" lvl="2" indent="-457200">
              <a:lnSpc>
                <a:spcPct val="90000"/>
              </a:lnSpc>
            </a:pPr>
            <a:r>
              <a:rPr lang="es-ES"/>
              <a:t>Ej. Un cordero es manso, blanco,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s-ES" sz="3600" b="1"/>
              <a:t>3.  La cultura del día ayuda</a:t>
            </a:r>
          </a:p>
          <a:p>
            <a:pPr marL="990600" lvl="1" indent="-533400">
              <a:buFont typeface="Wingdings" pitchFamily="2" charset="2"/>
              <a:buBlip>
                <a:blip r:embed="rId3"/>
              </a:buBlip>
            </a:pPr>
            <a:r>
              <a:rPr lang="es-ES" b="1"/>
              <a:t>3 = unos pocos; 40 = una generación; metales; colores</a:t>
            </a:r>
          </a:p>
          <a:p>
            <a:pPr marL="990600" lvl="1" indent="-533400">
              <a:buFont typeface="Wingdings" pitchFamily="2" charset="2"/>
              <a:buBlip>
                <a:blip r:embed="rId3"/>
              </a:buBlip>
            </a:pPr>
            <a:endParaRPr lang="es-ES" sz="3600" b="1"/>
          </a:p>
          <a:p>
            <a:pPr marL="609600" indent="-609600">
              <a:buFont typeface="Wingdings" pitchFamily="2" charset="2"/>
              <a:buNone/>
            </a:pPr>
            <a:r>
              <a:rPr lang="es-ES" sz="3600" b="1"/>
              <a:t>4.  Hay símbolos con doble sentido</a:t>
            </a:r>
          </a:p>
          <a:p>
            <a:pPr marL="990600" lvl="1" indent="-533400">
              <a:buFont typeface="Wingdings" pitchFamily="2" charset="2"/>
              <a:buBlip>
                <a:blip r:embed="rId3"/>
              </a:buBlip>
            </a:pPr>
            <a:r>
              <a:rPr lang="es-ES" b="1"/>
              <a:t>“El león” = Judá, fuerza de un reino o Cristo</a:t>
            </a:r>
            <a:endParaRPr lang="es-E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Hermenéuticas </a:t>
            </a:r>
            <a:r>
              <a:rPr lang="es-ES" dirty="0" smtClean="0"/>
              <a:t>#6</a:t>
            </a:r>
            <a:endParaRPr lang="es-E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Identificando “Tipos” y Símbolos bíblicos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Elementos de un “tipo”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r>
              <a:rPr lang="es-ES" sz="4400"/>
              <a:t>1. Evidente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es-ES" sz="4400"/>
              <a:t>Se ve una semejanza </a:t>
            </a:r>
            <a:r>
              <a:rPr lang="es-ES" sz="4400" b="1" u="sng"/>
              <a:t>NATURAL</a:t>
            </a:r>
            <a:r>
              <a:rPr lang="es-ES" sz="4400" b="1"/>
              <a:t> </a:t>
            </a:r>
          </a:p>
          <a:p>
            <a:pPr marL="609600" indent="-609600"/>
            <a:endParaRPr lang="es-ES" sz="4400"/>
          </a:p>
          <a:p>
            <a:pPr marL="609600" indent="-609600"/>
            <a:r>
              <a:rPr lang="es-ES" sz="4400"/>
              <a:t> no “forzado” o imaginario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s-E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2.  Realidad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s-ES" sz="4000"/>
              <a:t>El tipo es una realidad </a:t>
            </a:r>
            <a:r>
              <a:rPr lang="es-ES" sz="4000" b="1" u="sng"/>
              <a:t>HISTÓRICA</a:t>
            </a:r>
            <a:r>
              <a:rPr lang="es-ES" sz="4000"/>
              <a:t> que tipifica verdades evidentes</a:t>
            </a:r>
          </a:p>
          <a:p>
            <a:pPr marL="990600" lvl="1" indent="-533400"/>
            <a:r>
              <a:rPr lang="es-ES" sz="3600"/>
              <a:t>no buscar significados místicos o escondidos.</a:t>
            </a:r>
          </a:p>
          <a:p>
            <a:pPr marL="990600" lvl="1" indent="-533400">
              <a:buFont typeface="Wingdings" pitchFamily="2" charset="2"/>
              <a:buBlip>
                <a:blip r:embed="rId3"/>
              </a:buBlip>
            </a:pPr>
            <a:r>
              <a:rPr lang="es-ES"/>
              <a:t>Ej. Heb. 8:5 – El tabernáculo es un “tipo” pero cada detalle no es típico.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3. Designio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229600" cy="45307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3"/>
            </a:pPr>
            <a:endParaRPr lang="es-ES" sz="1000" b="1"/>
          </a:p>
          <a:p>
            <a:pPr marL="609600" indent="-609600">
              <a:buFont typeface="Wingdings" pitchFamily="2" charset="2"/>
              <a:buAutoNum type="arabicPeriod" startAt="3"/>
            </a:pPr>
            <a:endParaRPr lang="es-ES" sz="1000" b="1"/>
          </a:p>
          <a:p>
            <a:pPr marL="609600" indent="-609600">
              <a:buFont typeface="Wingdings" pitchFamily="2" charset="2"/>
              <a:buAutoNum type="arabicPeriod" startAt="3"/>
            </a:pPr>
            <a:r>
              <a:rPr lang="es-ES" sz="4400" b="1"/>
              <a:t>El tipo debe dar evidencia de un designio </a:t>
            </a:r>
            <a:r>
              <a:rPr lang="es-ES" sz="4400" b="1" u="sng"/>
              <a:t>DIVINO</a:t>
            </a:r>
            <a:r>
              <a:rPr lang="es-ES" sz="4400" b="1"/>
              <a:t> evidente entre el AT y el 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Hermenéuticas “Especiales”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Poesía hebrea</a:t>
            </a:r>
          </a:p>
          <a:p>
            <a:r>
              <a:rPr lang="es-ES"/>
              <a:t>Lenguaje figurativa (similitudes, hipérboles, ironía, enigmas, etc.)</a:t>
            </a:r>
          </a:p>
          <a:p>
            <a:r>
              <a:rPr lang="es-ES"/>
              <a:t>Citas del Antiguo Testamento</a:t>
            </a:r>
          </a:p>
          <a:p>
            <a:r>
              <a:rPr lang="es-ES"/>
              <a:t>La Revelación progresiva-pero completa</a:t>
            </a:r>
          </a:p>
          <a:p>
            <a:r>
              <a:rPr lang="es-ES"/>
              <a:t>Profecía</a:t>
            </a:r>
          </a:p>
          <a:p>
            <a:r>
              <a:rPr lang="es-ES"/>
              <a:t>Parábolas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4.  Realidad futura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s-ES" sz="4400" b="1"/>
              <a:t>Cada tipo prefigura otra realidad </a:t>
            </a:r>
            <a:r>
              <a:rPr lang="es-ES" sz="4400" b="1" u="sng"/>
              <a:t>FUTURA</a:t>
            </a:r>
            <a:r>
              <a:rPr lang="es-ES" sz="4400" b="1"/>
              <a:t> </a:t>
            </a:r>
          </a:p>
          <a:p>
            <a:pPr marL="609600" indent="-609600" algn="ctr">
              <a:buFont typeface="Wingdings" pitchFamily="2" charset="2"/>
              <a:buNone/>
            </a:pPr>
            <a:endParaRPr lang="es-ES" sz="4400" b="1"/>
          </a:p>
          <a:p>
            <a:pPr marL="609600" indent="-609600" algn="ctr">
              <a:buFont typeface="Wingdings" pitchFamily="2" charset="2"/>
              <a:buNone/>
            </a:pPr>
            <a:r>
              <a:rPr lang="es-ES" sz="4400" b="1"/>
              <a:t>(Heb. 6:20)</a:t>
            </a:r>
          </a:p>
          <a:p>
            <a:pPr marL="609600" indent="-609600"/>
            <a:endParaRPr lang="es-ES" sz="4400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-3128963" y="3160713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 startAt="3"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5.  EL Mayor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s-ES" sz="4800" b="1"/>
              <a:t>El cumplimiento es </a:t>
            </a:r>
            <a:r>
              <a:rPr lang="es-ES" sz="4800" b="1" u="sng"/>
              <a:t>MAYOR</a:t>
            </a:r>
            <a:r>
              <a:rPr lang="es-ES" sz="4800" b="1"/>
              <a:t> que el tipo</a:t>
            </a:r>
          </a:p>
          <a:p>
            <a:pPr marL="990600" lvl="1" indent="-533400">
              <a:buFont typeface="Wingdings" pitchFamily="2" charset="2"/>
              <a:buBlip>
                <a:blip r:embed="rId3"/>
              </a:buBlip>
            </a:pPr>
            <a:endParaRPr lang="es-ES" sz="4400" b="1"/>
          </a:p>
          <a:p>
            <a:pPr marL="990600" lvl="1" indent="-533400">
              <a:buFont typeface="Wingdings" pitchFamily="2" charset="2"/>
              <a:buBlip>
                <a:blip r:embed="rId3"/>
              </a:buBlip>
            </a:pPr>
            <a:r>
              <a:rPr lang="es-ES" sz="4400" b="1"/>
              <a:t>Mateo 12:6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4 Reglas para Interpretar “tipos”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307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s-ES" sz="4400" b="1"/>
              <a:t>Entender el sentido </a:t>
            </a:r>
            <a:r>
              <a:rPr lang="es-ES" sz="4400" b="1" u="sng"/>
              <a:t>LITERAL</a:t>
            </a:r>
            <a:r>
              <a:rPr lang="es-ES" sz="4400" b="1"/>
              <a:t> del tipo en su contexto histórico primero.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s-ES" sz="4400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2. Semejanzas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s-ES" sz="4400" b="1">
                <a:latin typeface="Turkish Tms Roman" pitchFamily="34" charset="0"/>
              </a:rPr>
              <a:t>Notar puntos sobresalientes de </a:t>
            </a:r>
            <a:r>
              <a:rPr lang="es-ES" sz="4400" b="1" u="sng">
                <a:latin typeface="Turkish Tms Roman" pitchFamily="34" charset="0"/>
              </a:rPr>
              <a:t>SEMEJANZA</a:t>
            </a:r>
            <a:r>
              <a:rPr lang="es-ES" sz="4400" b="1">
                <a:latin typeface="Turkish Tms Roman" pitchFamily="34" charset="0"/>
              </a:rPr>
              <a:t> entre el tipo y su cumplimiento</a:t>
            </a:r>
            <a:r>
              <a:rPr lang="es-ES" sz="4000" b="1"/>
              <a:t>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s-ES" sz="1200" b="1"/>
          </a:p>
          <a:p>
            <a:pPr marL="609600" indent="-609600">
              <a:lnSpc>
                <a:spcPct val="80000"/>
              </a:lnSpc>
            </a:pPr>
            <a:r>
              <a:rPr lang="es-ES"/>
              <a:t>Ve si otros textos explican el simbolismo</a:t>
            </a:r>
          </a:p>
          <a:p>
            <a:pPr marL="609600" indent="-609600">
              <a:lnSpc>
                <a:spcPct val="80000"/>
              </a:lnSpc>
            </a:pPr>
            <a:r>
              <a:rPr lang="es-ES"/>
              <a:t>Normalmente hay UN PUNTO de semejanza mayor</a:t>
            </a:r>
          </a:p>
          <a:p>
            <a:pPr marL="609600" indent="-609600">
              <a:lnSpc>
                <a:spcPct val="80000"/>
              </a:lnSpc>
            </a:pPr>
            <a:r>
              <a:rPr lang="es-ES"/>
              <a:t>no fijarse mucho de puntos triviales o nombres o colores si no es claro.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/>
              <a:t>3.  EL NT interpreta el AT</a:t>
            </a: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s-ES" sz="4400"/>
              <a:t>Notar las comparaciones directas que el NT hace con el AT.  (1 Cor. 10)</a:t>
            </a:r>
          </a:p>
          <a:p>
            <a:pPr marL="990600" lvl="1" indent="-533400">
              <a:buFont typeface="Wingdings" pitchFamily="2" charset="2"/>
              <a:buBlip>
                <a:blip r:embed="rId3"/>
              </a:buBlip>
            </a:pPr>
            <a:r>
              <a:rPr lang="es-ES" sz="3600"/>
              <a:t>Un “antitipo” puede ser simbolizado por varios tipos</a:t>
            </a:r>
          </a:p>
          <a:p>
            <a:pPr marL="1371600" lvl="2" indent="-457200"/>
            <a:r>
              <a:rPr lang="es-ES" sz="3600"/>
              <a:t>Ej.  El Espíritu = agua, fuego, aceite, viento,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4.  Contrastes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es-ES" sz="4000" b="1"/>
              <a:t>Notar </a:t>
            </a:r>
            <a:r>
              <a:rPr lang="es-ES" sz="4000" b="1" u="sng"/>
              <a:t>CONTRASTES</a:t>
            </a:r>
            <a:r>
              <a:rPr lang="es-ES" sz="4000" b="1"/>
              <a:t> entre el tipo y su cumplimiento para no atribuir algo malo o trivial al antitipo.</a:t>
            </a:r>
          </a:p>
          <a:p>
            <a:pPr lvl="2">
              <a:lnSpc>
                <a:spcPct val="90000"/>
              </a:lnSpc>
            </a:pPr>
            <a:r>
              <a:rPr lang="es-ES" sz="2800" b="1"/>
              <a:t>Ej. Aaron es un tipo del ministerio sacerdotal de Cristo, pero Aarón fue imperfecto y sus fallos no aplican a Cristo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Ejemplos de Tipos y Símbolos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 b="1" u="sng">
                <a:latin typeface="Turkish Tms Roman" pitchFamily="34" charset="0"/>
              </a:rPr>
              <a:t>Personas</a:t>
            </a:r>
            <a:r>
              <a:rPr lang="es-ES" sz="4000" b="1">
                <a:latin typeface="Turkish Tms Roman" pitchFamily="34" charset="0"/>
              </a:rPr>
              <a:t>:</a:t>
            </a:r>
          </a:p>
          <a:p>
            <a:r>
              <a:rPr lang="es-ES" sz="4000" b="1">
                <a:latin typeface="Turkish Tms Roman" pitchFamily="34" charset="0"/>
              </a:rPr>
              <a:t>Melquisedec –Heb. 7:3</a:t>
            </a:r>
          </a:p>
          <a:p>
            <a:endParaRPr lang="es-ES" sz="4000" b="1">
              <a:latin typeface="Turkish Tms Roman" pitchFamily="34" charset="0"/>
            </a:endParaRPr>
          </a:p>
          <a:p>
            <a:r>
              <a:rPr lang="es-ES" sz="4000" b="1">
                <a:latin typeface="Turkish Tms Roman" pitchFamily="34" charset="0"/>
              </a:rPr>
              <a:t>Jose –Juan 1:11</a:t>
            </a:r>
            <a:endParaRPr lang="es-ES" sz="4000" b="1" u="sng">
              <a:latin typeface="Turkish Tms Roman" pitchFamily="34" charset="0"/>
            </a:endParaRP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s-ES" sz="1600"/>
          </a:p>
          <a:p>
            <a:r>
              <a:rPr lang="es-ES" sz="3600" b="1">
                <a:latin typeface="Turkish Tms Roman" pitchFamily="34" charset="0"/>
              </a:rPr>
              <a:t>Sacerdocio perpetuo de Cristo</a:t>
            </a:r>
          </a:p>
          <a:p>
            <a:endParaRPr lang="es-ES" sz="3600" b="1">
              <a:latin typeface="Turkish Tms Roman" pitchFamily="34" charset="0"/>
            </a:endParaRPr>
          </a:p>
          <a:p>
            <a:r>
              <a:rPr lang="es-ES" sz="3600" b="1">
                <a:latin typeface="Turkish Tms Roman" pitchFamily="34" charset="0"/>
              </a:rPr>
              <a:t>El hermano mayor rechazado y reina</a:t>
            </a:r>
          </a:p>
          <a:p>
            <a:endParaRPr lang="es-ES" sz="1000" b="1">
              <a:latin typeface="Turkish Tms Roma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6000" b="1" u="sng">
                <a:latin typeface="Turkish Tms Roman" pitchFamily="34" charset="0"/>
              </a:rPr>
              <a:t>Eventos</a:t>
            </a:r>
            <a:r>
              <a:rPr lang="es-ES" sz="6000" b="1">
                <a:latin typeface="Turkish Tms Roman" pitchFamily="34" charset="0"/>
              </a:rPr>
              <a:t>: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S" sz="3600" b="1">
                <a:latin typeface="Turkish Tms Roman" pitchFamily="34" charset="0"/>
              </a:rPr>
              <a:t>Pascua </a:t>
            </a:r>
          </a:p>
          <a:p>
            <a:pPr lvl="1"/>
            <a:r>
              <a:rPr lang="es-ES" sz="3200" b="1">
                <a:latin typeface="Turkish Tms Roman" pitchFamily="34" charset="0"/>
              </a:rPr>
              <a:t> 1 Cor 5:7</a:t>
            </a:r>
          </a:p>
          <a:p>
            <a:r>
              <a:rPr lang="es-ES" sz="3600" b="1">
                <a:latin typeface="Turkish Tms Roman" pitchFamily="34" charset="0"/>
              </a:rPr>
              <a:t>Pentecostes</a:t>
            </a:r>
          </a:p>
          <a:p>
            <a:pPr lvl="1"/>
            <a:r>
              <a:rPr lang="es-ES" sz="3200" b="1">
                <a:latin typeface="Turkish Tms Roman" pitchFamily="34" charset="0"/>
              </a:rPr>
              <a:t> Hechos 2</a:t>
            </a:r>
          </a:p>
          <a:p>
            <a:r>
              <a:rPr lang="es-ES" sz="3600" b="1">
                <a:latin typeface="Turkish Tms Roman" pitchFamily="34" charset="0"/>
              </a:rPr>
              <a:t>Sábado </a:t>
            </a:r>
          </a:p>
          <a:p>
            <a:pPr lvl="1"/>
            <a:r>
              <a:rPr lang="es-ES" sz="3200" b="1">
                <a:latin typeface="Turkish Tms Roman" pitchFamily="34" charset="0"/>
              </a:rPr>
              <a:t>Col. 2:17</a:t>
            </a:r>
            <a:endParaRPr lang="es-ES" sz="3200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s-ES" sz="3200" b="1">
              <a:latin typeface="Turkish Tms Roman" pitchFamily="34" charset="0"/>
            </a:endParaRPr>
          </a:p>
          <a:p>
            <a:r>
              <a:rPr lang="es-ES" sz="3200" b="1">
                <a:latin typeface="Turkish Tms Roman" pitchFamily="34" charset="0"/>
              </a:rPr>
              <a:t>Cristo el sacrificio</a:t>
            </a:r>
          </a:p>
          <a:p>
            <a:endParaRPr lang="es-ES" sz="1600" b="1">
              <a:latin typeface="Turkish Tms Roman" pitchFamily="34" charset="0"/>
            </a:endParaRPr>
          </a:p>
          <a:p>
            <a:endParaRPr lang="es-ES" sz="1600" b="1">
              <a:latin typeface="Turkish Tms Roman" pitchFamily="34" charset="0"/>
            </a:endParaRPr>
          </a:p>
          <a:p>
            <a:r>
              <a:rPr lang="es-ES" sz="3200" b="1">
                <a:latin typeface="Turkish Tms Roman" pitchFamily="34" charset="0"/>
              </a:rPr>
              <a:t>La venida del Espiritu</a:t>
            </a:r>
          </a:p>
          <a:p>
            <a:endParaRPr lang="es-ES" sz="1000" b="1">
              <a:latin typeface="Turkish Tms Roman" pitchFamily="34" charset="0"/>
            </a:endParaRPr>
          </a:p>
          <a:p>
            <a:endParaRPr lang="es-ES" sz="1000" b="1">
              <a:latin typeface="Turkish Tms Roman" pitchFamily="34" charset="0"/>
            </a:endParaRPr>
          </a:p>
          <a:p>
            <a:r>
              <a:rPr lang="es-ES" sz="3200" b="1">
                <a:latin typeface="Turkish Tms Roman" pitchFamily="34" charset="0"/>
              </a:rPr>
              <a:t>El descanso eterno del creyente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latin typeface="Turkish Tms Roman" pitchFamily="34" charset="0"/>
              </a:rPr>
              <a:t>Cosas: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S" sz="2400" b="1">
                <a:latin typeface="Turkish Tms Roman" pitchFamily="34" charset="0"/>
              </a:rPr>
              <a:t>Cortina del Tabernáculo</a:t>
            </a:r>
          </a:p>
          <a:p>
            <a:pPr lvl="1"/>
            <a:r>
              <a:rPr lang="es-ES" sz="2000" b="1">
                <a:latin typeface="Turkish Tms Roman" pitchFamily="34" charset="0"/>
              </a:rPr>
              <a:t>Heb. 10:20</a:t>
            </a:r>
          </a:p>
          <a:p>
            <a:pPr lvl="1"/>
            <a:endParaRPr lang="es-ES" sz="2000" b="1">
              <a:latin typeface="Turkish Tms Roman" pitchFamily="34" charset="0"/>
            </a:endParaRPr>
          </a:p>
          <a:p>
            <a:r>
              <a:rPr lang="es-ES" sz="2400" b="1">
                <a:latin typeface="Turkish Tms Roman" pitchFamily="34" charset="0"/>
              </a:rPr>
              <a:t>El holocausto (con sangre)</a:t>
            </a:r>
          </a:p>
          <a:p>
            <a:pPr lvl="1"/>
            <a:r>
              <a:rPr lang="es-ES" sz="2000" b="1">
                <a:latin typeface="Turkish Tms Roman" pitchFamily="34" charset="0"/>
              </a:rPr>
              <a:t>Heb. 10:5-7</a:t>
            </a:r>
          </a:p>
          <a:p>
            <a:endParaRPr lang="es-ES" sz="2400" b="1">
              <a:latin typeface="Turkish Tms Roman" pitchFamily="34" charset="0"/>
            </a:endParaRPr>
          </a:p>
          <a:p>
            <a:r>
              <a:rPr lang="es-ES" sz="2400" b="1">
                <a:latin typeface="Turkish Tms Roman" pitchFamily="34" charset="0"/>
              </a:rPr>
              <a:t>El Scrificio de “Paz” (con trigo)</a:t>
            </a:r>
          </a:p>
          <a:p>
            <a:pPr lvl="1"/>
            <a:r>
              <a:rPr lang="es-ES" b="1">
                <a:latin typeface="Turkish Tms Roman" pitchFamily="34" charset="0"/>
              </a:rPr>
              <a:t>Col. 1:20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/>
              <a:t>Cristo: Nuestro acceso a Dios</a:t>
            </a:r>
          </a:p>
          <a:p>
            <a:endParaRPr lang="es-ES" sz="900"/>
          </a:p>
          <a:p>
            <a:r>
              <a:rPr lang="es-ES"/>
              <a:t>Cristo: El sacrificio/ofrenda perfecta por el pecado</a:t>
            </a:r>
          </a:p>
          <a:p>
            <a:endParaRPr lang="es-ES" sz="900"/>
          </a:p>
          <a:p>
            <a:r>
              <a:rPr lang="es-ES"/>
              <a:t>Cristo: Nuestra comunión con Dios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Practicando con tipos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ES" sz="2000"/>
              <a:t>¿Cuáles son tipos legítimos?</a:t>
            </a:r>
          </a:p>
          <a:p>
            <a:pPr>
              <a:lnSpc>
                <a:spcPct val="80000"/>
              </a:lnSpc>
            </a:pPr>
            <a:r>
              <a:rPr lang="es-ES" sz="2800"/>
              <a:t>La vara de Aarón brota =la resurreccion de Cristo?</a:t>
            </a:r>
          </a:p>
          <a:p>
            <a:pPr>
              <a:lnSpc>
                <a:spcPct val="80000"/>
              </a:lnSpc>
            </a:pPr>
            <a:endParaRPr lang="es-ES" sz="800"/>
          </a:p>
          <a:p>
            <a:pPr>
              <a:lnSpc>
                <a:spcPct val="80000"/>
              </a:lnSpc>
            </a:pPr>
            <a:r>
              <a:rPr lang="es-ES" sz="2800"/>
              <a:t>La parábola del buen samaritano --</a:t>
            </a:r>
            <a:r>
              <a:rPr lang="es-ES" sz="2400"/>
              <a:t> </a:t>
            </a:r>
            <a:r>
              <a:rPr lang="es-ES" sz="2800"/>
              <a:t>el mesón=cristianos cuidando de inmaduros?</a:t>
            </a:r>
          </a:p>
          <a:p>
            <a:pPr>
              <a:lnSpc>
                <a:spcPct val="80000"/>
              </a:lnSpc>
            </a:pPr>
            <a:endParaRPr lang="es-ES" sz="800"/>
          </a:p>
          <a:p>
            <a:pPr>
              <a:lnSpc>
                <a:spcPct val="80000"/>
              </a:lnSpc>
            </a:pPr>
            <a:r>
              <a:rPr lang="es-ES" sz="2800"/>
              <a:t>El siervo de Abraham halla una esposa para Isaac = El Espíritu halla una esposa (la iglesia) para Cristo</a:t>
            </a:r>
          </a:p>
          <a:p>
            <a:pPr>
              <a:lnSpc>
                <a:spcPct val="80000"/>
              </a:lnSpc>
            </a:pPr>
            <a:endParaRPr lang="es-ES" sz="900"/>
          </a:p>
          <a:p>
            <a:pPr>
              <a:lnSpc>
                <a:spcPct val="80000"/>
              </a:lnSpc>
            </a:pPr>
            <a:r>
              <a:rPr lang="es-ES" sz="2800"/>
              <a:t>Sansón vence el leon = Cristo vence la rebelión de Pablo en Damasco?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Tipos: La Unidad del A.T. y el N.T.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El NT es el </a:t>
            </a:r>
            <a:r>
              <a:rPr lang="es-ES" u="sng">
                <a:solidFill>
                  <a:schemeClr val="bg2"/>
                </a:solidFill>
              </a:rPr>
              <a:t>cumplimiento</a:t>
            </a:r>
            <a:r>
              <a:rPr lang="es-ES"/>
              <a:t> y explicación del A.T.</a:t>
            </a:r>
            <a:r>
              <a:rPr lang="es-ES" sz="2800"/>
              <a:t>–</a:t>
            </a:r>
            <a:r>
              <a:rPr lang="es-ES" sz="2800">
                <a:solidFill>
                  <a:schemeClr val="accent2"/>
                </a:solidFill>
              </a:rPr>
              <a:t>Col 2:17;Heb. 8:5</a:t>
            </a:r>
          </a:p>
          <a:p>
            <a:endParaRPr lang="es-ES" sz="2800">
              <a:solidFill>
                <a:schemeClr val="accent2"/>
              </a:solidFill>
            </a:endParaRPr>
          </a:p>
          <a:p>
            <a:r>
              <a:rPr lang="es-ES"/>
              <a:t>Las profecías del A.T. predicen lo que </a:t>
            </a:r>
            <a:r>
              <a:rPr lang="es-ES" u="sng">
                <a:solidFill>
                  <a:schemeClr val="bg2"/>
                </a:solidFill>
              </a:rPr>
              <a:t>Cristo</a:t>
            </a:r>
            <a:r>
              <a:rPr lang="es-ES"/>
              <a:t> haría en el N.T.   Se hace con:</a:t>
            </a:r>
          </a:p>
          <a:p>
            <a:pPr lvl="1"/>
            <a:r>
              <a:rPr lang="es-ES"/>
              <a:t>Explicaciones directas</a:t>
            </a:r>
          </a:p>
          <a:p>
            <a:pPr lvl="1"/>
            <a:r>
              <a:rPr lang="es-ES"/>
              <a:t>Tipos y símbolos</a:t>
            </a:r>
          </a:p>
          <a:p>
            <a:pPr lvl="1"/>
            <a:endParaRPr lang="es-ES" sz="1000"/>
          </a:p>
          <a:p>
            <a:r>
              <a:rPr lang="es-ES"/>
              <a:t>Personas, cosas y eventos son tipos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Tipos: Explicado por Cristo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3600">
                <a:solidFill>
                  <a:schemeClr val="accent2"/>
                </a:solidFill>
              </a:rPr>
              <a:t>Luc 24:44; Jn 5:39</a:t>
            </a:r>
            <a:r>
              <a:rPr lang="es-ES" sz="3600"/>
              <a:t> – El A.T. </a:t>
            </a:r>
            <a:r>
              <a:rPr lang="es-ES" sz="3600" u="sng">
                <a:solidFill>
                  <a:schemeClr val="bg2"/>
                </a:solidFill>
              </a:rPr>
              <a:t>testifica</a:t>
            </a:r>
            <a:r>
              <a:rPr lang="es-ES" sz="3600"/>
              <a:t> de Cristo</a:t>
            </a:r>
          </a:p>
          <a:p>
            <a:endParaRPr lang="es-ES" sz="3600"/>
          </a:p>
          <a:p>
            <a:r>
              <a:rPr lang="es-ES" sz="3600">
                <a:solidFill>
                  <a:schemeClr val="accent2"/>
                </a:solidFill>
              </a:rPr>
              <a:t>Ef 5:2; 1 Cor 10:4</a:t>
            </a:r>
            <a:r>
              <a:rPr lang="es-ES" sz="3600"/>
              <a:t> – Ej.-El </a:t>
            </a:r>
            <a:r>
              <a:rPr lang="es-ES" sz="3600" u="sng">
                <a:solidFill>
                  <a:schemeClr val="bg2"/>
                </a:solidFill>
              </a:rPr>
              <a:t>sacrificio</a:t>
            </a:r>
            <a:r>
              <a:rPr lang="es-ES" sz="3600"/>
              <a:t> de Cristo se ve en el tabernáculo.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Tipos: El Vocabulario del N.T.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>
                <a:solidFill>
                  <a:schemeClr val="accent2"/>
                </a:solidFill>
              </a:rPr>
              <a:t>Heb. 9:9</a:t>
            </a:r>
            <a:r>
              <a:rPr lang="es-ES"/>
              <a:t> – </a:t>
            </a:r>
            <a:r>
              <a:rPr lang="es-ES" u="sng">
                <a:solidFill>
                  <a:schemeClr val="bg2"/>
                </a:solidFill>
              </a:rPr>
              <a:t>Figura</a:t>
            </a:r>
            <a:r>
              <a:rPr lang="es-ES"/>
              <a:t> (“parábola”)</a:t>
            </a:r>
          </a:p>
          <a:p>
            <a:pPr lvl="1">
              <a:lnSpc>
                <a:spcPct val="90000"/>
              </a:lnSpc>
            </a:pPr>
            <a:r>
              <a:rPr lang="es-ES"/>
              <a:t>poner una cosa al lado de otro para comparación</a:t>
            </a:r>
          </a:p>
          <a:p>
            <a:pPr lvl="2">
              <a:lnSpc>
                <a:spcPct val="90000"/>
              </a:lnSpc>
            </a:pPr>
            <a:endParaRPr lang="es-ES"/>
          </a:p>
          <a:p>
            <a:pPr>
              <a:lnSpc>
                <a:spcPct val="90000"/>
              </a:lnSpc>
            </a:pPr>
            <a:r>
              <a:rPr lang="es-ES">
                <a:solidFill>
                  <a:schemeClr val="accent2"/>
                </a:solidFill>
              </a:rPr>
              <a:t>Hech. 7:43,44</a:t>
            </a:r>
            <a:r>
              <a:rPr lang="es-ES"/>
              <a:t> – “</a:t>
            </a:r>
            <a:r>
              <a:rPr lang="es-ES" u="sng">
                <a:solidFill>
                  <a:schemeClr val="bg2"/>
                </a:solidFill>
              </a:rPr>
              <a:t>Modelo</a:t>
            </a:r>
            <a:r>
              <a:rPr lang="es-ES"/>
              <a:t>” (“Tipo”)</a:t>
            </a:r>
          </a:p>
          <a:p>
            <a:pPr lvl="1">
              <a:lnSpc>
                <a:spcPct val="90000"/>
              </a:lnSpc>
            </a:pPr>
            <a:r>
              <a:rPr lang="es-ES"/>
              <a:t>“pegar” y forma una impresión o patrón; modelo (se usa de ídolos o figuras)</a:t>
            </a:r>
          </a:p>
          <a:p>
            <a:pPr lvl="1">
              <a:lnSpc>
                <a:spcPct val="90000"/>
              </a:lnSpc>
            </a:pPr>
            <a:r>
              <a:rPr lang="es-ES">
                <a:solidFill>
                  <a:schemeClr val="accent2"/>
                </a:solidFill>
              </a:rPr>
              <a:t>1 Ped. 3:21</a:t>
            </a:r>
            <a:r>
              <a:rPr lang="es-ES"/>
              <a:t> – Bautismo es “anti-tipo”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709988" y="3246438"/>
            <a:ext cx="1725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u="sng"/>
              <a:t>__________</a:t>
            </a:r>
            <a:r>
              <a:rPr lang="es-E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Vocabulario de Tipos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>
                <a:solidFill>
                  <a:schemeClr val="accent2"/>
                </a:solidFill>
              </a:rPr>
              <a:t>Heb. 9:23; 2a Ped. 2:6 </a:t>
            </a:r>
            <a:r>
              <a:rPr lang="es-ES"/>
              <a:t>– Figura, </a:t>
            </a:r>
            <a:r>
              <a:rPr lang="es-ES" u="sng">
                <a:solidFill>
                  <a:schemeClr val="bg2"/>
                </a:solidFill>
              </a:rPr>
              <a:t>ejemplo</a:t>
            </a:r>
            <a:r>
              <a:rPr lang="es-ES"/>
              <a:t>  (“hipodeigma”)</a:t>
            </a:r>
          </a:p>
          <a:p>
            <a:pPr lvl="1"/>
            <a:r>
              <a:rPr lang="es-ES"/>
              <a:t>“poner debajo de los ojos</a:t>
            </a:r>
          </a:p>
          <a:p>
            <a:endParaRPr lang="es-ES">
              <a:solidFill>
                <a:schemeClr val="accent2"/>
              </a:solidFill>
            </a:endParaRPr>
          </a:p>
          <a:p>
            <a:r>
              <a:rPr lang="es-ES">
                <a:solidFill>
                  <a:schemeClr val="accent2"/>
                </a:solidFill>
              </a:rPr>
              <a:t>Heb. 8:5; 10:1; Col. 2:16-17</a:t>
            </a:r>
            <a:r>
              <a:rPr lang="es-ES"/>
              <a:t>  - “</a:t>
            </a:r>
            <a:r>
              <a:rPr lang="es-ES" u="sng">
                <a:solidFill>
                  <a:schemeClr val="bg2"/>
                </a:solidFill>
              </a:rPr>
              <a:t>Sombra</a:t>
            </a:r>
            <a:r>
              <a:rPr lang="es-ES"/>
              <a:t>” </a:t>
            </a:r>
          </a:p>
          <a:p>
            <a:pPr lvl="1"/>
            <a:r>
              <a:rPr lang="es-ES"/>
              <a:t>lo que no es muy brillante y es transitorio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Extremistas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b="1"/>
              <a:t>Primeros “padres” de la iglesia vieron casi cada palabra y piedra del AT como “típico”</a:t>
            </a:r>
          </a:p>
          <a:p>
            <a:pPr>
              <a:lnSpc>
                <a:spcPct val="90000"/>
              </a:lnSpc>
            </a:pPr>
            <a:endParaRPr lang="es-ES" sz="900" b="1"/>
          </a:p>
          <a:p>
            <a:pPr>
              <a:lnSpc>
                <a:spcPct val="90000"/>
              </a:lnSpc>
            </a:pPr>
            <a:r>
              <a:rPr lang="es-ES" b="1"/>
              <a:t>Los liberales “racionalistas” o “críticas” no creen que NADA es típico o profético.</a:t>
            </a:r>
          </a:p>
          <a:p>
            <a:pPr>
              <a:lnSpc>
                <a:spcPct val="90000"/>
              </a:lnSpc>
            </a:pPr>
            <a:endParaRPr lang="es-ES" sz="900" b="1"/>
          </a:p>
          <a:p>
            <a:pPr>
              <a:lnSpc>
                <a:spcPct val="90000"/>
              </a:lnSpc>
            </a:pPr>
            <a:r>
              <a:rPr lang="es-ES" b="1"/>
              <a:t>Algunos piensan que los únicos “tipos” son los que el N.T. explica.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Tipos contra Alegorías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Interpretaciones “alegóricas” buscan significados místicos, escondidos y sujetivos para comprobar sus doctrinas peculiares.</a:t>
            </a:r>
          </a:p>
          <a:p>
            <a:pPr>
              <a:lnSpc>
                <a:spcPct val="90000"/>
              </a:lnSpc>
            </a:pPr>
            <a:endParaRPr lang="es-ES"/>
          </a:p>
          <a:p>
            <a:pPr>
              <a:lnSpc>
                <a:spcPct val="90000"/>
              </a:lnSpc>
            </a:pPr>
            <a:r>
              <a:rPr lang="es-ES"/>
              <a:t>Interpretaciones “típicos” no buscan los “escondido” o algo raro, sino lo que sale naturalmente del texto y esté de acuerdo con la sana doctrina.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Hermenéuticas </a:t>
            </a:r>
            <a:r>
              <a:rPr lang="es-ES" dirty="0" smtClean="0"/>
              <a:t>#5</a:t>
            </a:r>
            <a:endParaRPr lang="es-E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4000"/>
              <a:t>Tipos y Símbolos</a:t>
            </a:r>
          </a:p>
          <a:p>
            <a:r>
              <a:rPr lang="es-ES" sz="4000"/>
              <a:t>explicados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370</TotalTime>
  <Words>1153</Words>
  <Application>Microsoft Office PowerPoint</Application>
  <PresentationFormat>On-screen Show (4:3)</PresentationFormat>
  <Paragraphs>201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Times New Roman</vt:lpstr>
      <vt:lpstr>Verdana</vt:lpstr>
      <vt:lpstr>Wingdings</vt:lpstr>
      <vt:lpstr>Turkish Tms Roman</vt:lpstr>
      <vt:lpstr>Competition</vt:lpstr>
      <vt:lpstr>Las Hermenéuticas #4-6</vt:lpstr>
      <vt:lpstr>Hermenéuticas “Especiales”</vt:lpstr>
      <vt:lpstr>Tipos: La Unidad del A.T. y el N.T.</vt:lpstr>
      <vt:lpstr>Tipos: Explicado por Cristo</vt:lpstr>
      <vt:lpstr>Tipos: El Vocabulario del N.T.</vt:lpstr>
      <vt:lpstr>Vocabulario de Tipos</vt:lpstr>
      <vt:lpstr>Extremistas</vt:lpstr>
      <vt:lpstr>Tipos contra Alegorías</vt:lpstr>
      <vt:lpstr>Hermenéuticas #5</vt:lpstr>
      <vt:lpstr>Definición de “Tipos”</vt:lpstr>
      <vt:lpstr>Elementos de Tipos</vt:lpstr>
      <vt:lpstr>Advertencia</vt:lpstr>
      <vt:lpstr>Clases de “tipos”</vt:lpstr>
      <vt:lpstr>Simbolismo tipológicos</vt:lpstr>
      <vt:lpstr>PowerPoint Presentation</vt:lpstr>
      <vt:lpstr>Hermenéuticas #6</vt:lpstr>
      <vt:lpstr>Elementos de un “tipo”</vt:lpstr>
      <vt:lpstr>2.  Realidad</vt:lpstr>
      <vt:lpstr>3. Designio</vt:lpstr>
      <vt:lpstr>4.  Realidad futura</vt:lpstr>
      <vt:lpstr>5.  EL Mayor</vt:lpstr>
      <vt:lpstr>4 Reglas para Interpretar “tipos”</vt:lpstr>
      <vt:lpstr>2. Semejanzas</vt:lpstr>
      <vt:lpstr>3.  EL NT interpreta el AT</vt:lpstr>
      <vt:lpstr>4.  Contrastes</vt:lpstr>
      <vt:lpstr>Ejemplos de Tipos y Símbolos</vt:lpstr>
      <vt:lpstr>Eventos:</vt:lpstr>
      <vt:lpstr>Cosas:</vt:lpstr>
      <vt:lpstr>Practicando con tipos</vt:lpstr>
    </vt:vector>
  </TitlesOfParts>
  <Company>Iglesia Biblica Bautista Antioquia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Hermenéuticas #7</dc:title>
  <dc:creator>Rick Armstrong</dc:creator>
  <cp:lastModifiedBy>Iglesia Biblica Bautista Ant</cp:lastModifiedBy>
  <cp:revision>5</cp:revision>
  <dcterms:created xsi:type="dcterms:W3CDTF">2004-11-05T16:46:59Z</dcterms:created>
  <dcterms:modified xsi:type="dcterms:W3CDTF">2011-08-25T21:37:12Z</dcterms:modified>
</cp:coreProperties>
</file>