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71" r:id="rId13"/>
    <p:sldId id="266" r:id="rId14"/>
    <p:sldId id="267" r:id="rId15"/>
    <p:sldId id="268" r:id="rId16"/>
    <p:sldId id="269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7" autoAdjust="0"/>
    <p:restoredTop sz="94693" autoAdjust="0"/>
  </p:normalViewPr>
  <p:slideViewPr>
    <p:cSldViewPr>
      <p:cViewPr varScale="1">
        <p:scale>
          <a:sx n="35" d="100"/>
          <a:sy n="35" d="100"/>
        </p:scale>
        <p:origin x="-84" y="-9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022C328-08AB-49FF-B6FA-2D7A5C434601}" type="datetimeFigureOut">
              <a:rPr lang="en-US"/>
              <a:pPr>
                <a:defRPr/>
              </a:pPr>
              <a:t>8/25/2011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BEE38E8-AB06-447C-B27E-A98949247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094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632B53C-A825-418B-BD14-4FCCCB535608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88CBB7F-3522-4FD3-A1EB-336590522554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F2782BF-8BED-451E-BACB-65AC2D0C7D94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278403-A8B8-402D-8881-CFF80D6A00D1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087E2EE-C6D2-4A48-A718-01B50927273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BB9EF2A-1995-48A0-B43B-4E99565C4BED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B593091-F038-44AB-939C-89414382ED0C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44AE274-0C14-4D74-94CD-35D2B3A93A19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23E2F5E-D9B4-4640-AA42-B6F97EDDD660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65DCCC-600B-46B3-B484-0431C3806E4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61D8DE9-E6FB-4413-8836-24EB3A7AD90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27119CB-41C8-44AB-BCCF-53C10D0505E4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BF50503-4D0A-42B1-A095-F437F8C72F0B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1544CA6-9C7B-4033-B349-7AEA804DC417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D026970-3F04-4F45-BA2F-D96621E30E49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7486421-212F-4E1C-9FF3-A9BE909962A0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AB18070-AE27-4B5E-86D8-11CD6F871DBC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74FF8E3-748E-446C-AC86-A306DC04638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891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8E7248-8420-4281-A7C0-8E576D634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91812"/>
      </p:ext>
    </p:extLst>
  </p:cSld>
  <p:clrMapOvr>
    <a:masterClrMapping/>
  </p:clrMapOvr>
  <p:transition spd="med">
    <p:random/>
    <p:sndAc>
      <p:stSnd>
        <p:snd r:embed="rId1" name="arrow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212F1-8C84-4DA9-BD03-FB4D980241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52599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84B32-CDBE-46A5-969C-D9C492B935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44271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D4B13-57E6-4D0C-9F2B-A7139A1E7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614940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13EFF-BC7F-4EDC-98A7-920E91F583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40138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CD0D3-88FE-4631-B0FE-5AD78FD13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309709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0D48F-77C9-4C05-A063-57EC31342A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02825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86F54-079E-4E94-86B1-BFBC98E32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412049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E9BEA-A47A-4FF0-8A27-505F77EC1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59628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533A2-D394-4FC7-B8C3-AF728B75C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01160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52977-CD71-4866-9748-5097CF583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8541"/>
      </p:ext>
    </p:extLst>
  </p:cSld>
  <p:clrMapOvr>
    <a:masterClrMapping/>
  </p:clrMapOvr>
  <p:transition spd="med">
    <p:random/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62104ACA-2899-434C-B465-F9FADAD10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med">
    <p:random/>
    <p:sndAc>
      <p:stSnd>
        <p:snd r:embed="rId1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7891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789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000" b="1" i="1" smtClean="0">
                <a:solidFill>
                  <a:srgbClr val="CC0000"/>
                </a:solidFill>
              </a:rPr>
              <a:t>Las Hermenéuticas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066800" y="3657600"/>
            <a:ext cx="69342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Principios para las </a:t>
            </a:r>
            <a:br>
              <a:rPr lang="en-US" sz="2800" smtClean="0"/>
            </a:br>
            <a:r>
              <a:rPr lang="en-US" sz="4000" b="1" smtClean="0"/>
              <a:t>Interpretaciones Prácticas</a:t>
            </a:r>
            <a:r>
              <a:rPr lang="en-US" sz="2800" smtClean="0"/>
              <a:t> </a:t>
            </a:r>
          </a:p>
          <a:p>
            <a:pPr eaLnBrk="1" hangingPunct="1">
              <a:defRPr/>
            </a:pPr>
            <a:r>
              <a:rPr lang="en-US" sz="2800" smtClean="0"/>
              <a:t>de la Biblia  -- Lección # 5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3. </a:t>
            </a:r>
            <a:r>
              <a:rPr lang="en-US" b="1" dirty="0" err="1" smtClean="0">
                <a:solidFill>
                  <a:srgbClr val="FFFF00"/>
                </a:solidFill>
              </a:rPr>
              <a:t>Mandatos</a:t>
            </a:r>
            <a:r>
              <a:rPr lang="en-US" b="1" dirty="0" smtClean="0">
                <a:solidFill>
                  <a:srgbClr val="FFFF00"/>
                </a:solidFill>
              </a:rPr>
              <a:t> a </a:t>
            </a:r>
            <a:r>
              <a:rPr lang="en-US" b="1" dirty="0" err="1" smtClean="0">
                <a:solidFill>
                  <a:srgbClr val="FFFF00"/>
                </a:solidFill>
              </a:rPr>
              <a:t>Individuos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419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689975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Aprender lecciones </a:t>
            </a:r>
            <a:r>
              <a:rPr lang="en-US" sz="3600" b="1" u="sng" smtClean="0">
                <a:solidFill>
                  <a:srgbClr val="FFFF00"/>
                </a:solidFill>
              </a:rPr>
              <a:t>ESPIRITUALES</a:t>
            </a:r>
            <a:r>
              <a:rPr lang="en-US" b="1" smtClean="0"/>
              <a:t> de mandatos dados a individuos—pero no debemos siempre aplicar el mandato específico a nuestras acciones literalmente.</a:t>
            </a:r>
          </a:p>
          <a:p>
            <a:pPr eaLnBrk="1" hangingPunct="1">
              <a:defRPr/>
            </a:pPr>
            <a:endParaRPr lang="en-US" sz="1000" b="1" smtClean="0"/>
          </a:p>
          <a:p>
            <a:pPr lvl="1" eaLnBrk="1" hangingPunct="1">
              <a:defRPr/>
            </a:pPr>
            <a:r>
              <a:rPr lang="en-US" smtClean="0"/>
              <a:t>Ej. </a:t>
            </a:r>
            <a:r>
              <a:rPr lang="en-US" smtClean="0">
                <a:solidFill>
                  <a:srgbClr val="CC0000"/>
                </a:solidFill>
              </a:rPr>
              <a:t>Genesis 22:2</a:t>
            </a:r>
            <a:r>
              <a:rPr lang="en-US" smtClean="0"/>
              <a:t> – Cada padre no debe sacrificar a su hijo en un holocausto, pero cada padre debe obedecer a Dios y estar dispuesto a dedicar a su hijo al Señor.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4. </a:t>
            </a:r>
            <a:r>
              <a:rPr lang="en-US" b="1" dirty="0" err="1" smtClean="0">
                <a:solidFill>
                  <a:srgbClr val="FFFF00"/>
                </a:solidFill>
              </a:rPr>
              <a:t>Aplicando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Promesas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430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295400"/>
            <a:ext cx="8613775" cy="5257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b="1" u="sng" smtClean="0">
                <a:solidFill>
                  <a:srgbClr val="CC0000"/>
                </a:solidFill>
              </a:rPr>
              <a:t>2 Pedro 1:4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Aplicar sólo la verdad</a:t>
            </a: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u="sng" smtClean="0">
                <a:solidFill>
                  <a:srgbClr val="FFFF00"/>
                </a:solidFill>
              </a:rPr>
              <a:t>UNIVERSAL</a:t>
            </a:r>
            <a:r>
              <a:rPr lang="en-US" b="1" smtClean="0"/>
              <a:t> y </a:t>
            </a:r>
            <a:r>
              <a:rPr lang="en-US" sz="4000" b="1" u="sng" smtClean="0">
                <a:solidFill>
                  <a:srgbClr val="FFFF00"/>
                </a:solidFill>
              </a:rPr>
              <a:t>ESPIRITUAL</a:t>
            </a:r>
            <a:r>
              <a:rPr lang="en-US" sz="4000" b="1" smtClean="0"/>
              <a:t> </a:t>
            </a:r>
            <a:r>
              <a:rPr lang="en-US" sz="3600" b="1" smtClean="0"/>
              <a:t>de promesas</a:t>
            </a:r>
            <a:r>
              <a:rPr lang="en-US" sz="3600" smtClean="0"/>
              <a:t> </a:t>
            </a:r>
          </a:p>
          <a:p>
            <a:pPr eaLnBrk="1" hangingPunct="1">
              <a:defRPr/>
            </a:pPr>
            <a:r>
              <a:rPr lang="en-US" sz="3600" smtClean="0"/>
              <a:t>Determinar si es “universal”, nacional, personal, temporal o condicional</a:t>
            </a:r>
            <a:r>
              <a:rPr lang="en-US" sz="2800" smtClean="0"/>
              <a:t>.</a:t>
            </a:r>
            <a:endParaRPr lang="en-US" i="1" smtClean="0"/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Principios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Promesas</a:t>
            </a:r>
            <a:endParaRPr lang="en-US" dirty="0" smtClean="0"/>
          </a:p>
        </p:txBody>
      </p:sp>
      <p:sp>
        <p:nvSpPr>
          <p:cNvPr id="491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en-US" b="1" i="1" smtClean="0"/>
              <a:t>Cada promesa está en la Biblia para enseñar una lección espiritual</a:t>
            </a:r>
            <a:r>
              <a:rPr lang="en-US" i="1" smtClean="0"/>
              <a:t>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i="1" smtClean="0"/>
              <a:t>(como la fidelidad de Dios en cumplir sus promesas) 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i="1" smtClean="0"/>
              <a:t>pero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i="1" smtClean="0"/>
              <a:t>no todas la promesas son especificamente para </a:t>
            </a:r>
            <a:r>
              <a:rPr lang="en-US" sz="3600" b="1" i="1" u="sng" smtClean="0">
                <a:solidFill>
                  <a:srgbClr val="FFFF00"/>
                </a:solidFill>
              </a:rPr>
              <a:t>NOSOTROS</a:t>
            </a:r>
            <a:r>
              <a:rPr lang="en-US" i="1" smtClean="0"/>
              <a:t> </a:t>
            </a:r>
          </a:p>
          <a:p>
            <a:pPr lvl="1"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i="1" smtClean="0"/>
              <a:t>pero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b="1" i="1" smtClean="0"/>
              <a:t>El Espíritu Santo puede animar nuestra fe con una promesa que no se nos aplica específicamente.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b="1" smtClean="0"/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4a. </a:t>
            </a:r>
            <a:r>
              <a:rPr lang="en-US" dirty="0" err="1" smtClean="0">
                <a:solidFill>
                  <a:srgbClr val="FFFF00"/>
                </a:solidFill>
              </a:rPr>
              <a:t>Promesas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universales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403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Algunas invitaciones (como las de salvación-apoc. 22:18)) se aplican a todos los hombres, </a:t>
            </a:r>
          </a:p>
          <a:p>
            <a:pPr marL="990600" lvl="1" indent="-533400" eaLnBrk="1" hangingPunct="1">
              <a:buFont typeface="Wingdings" pitchFamily="2" charset="2"/>
              <a:buChar char="§"/>
              <a:defRPr/>
            </a:pPr>
            <a:r>
              <a:rPr lang="en-US" sz="3200" smtClean="0"/>
              <a:t>pero muchas aplicaciones (como las de oración o las bendiciones espirituales como la vida eterna) se aplican sólo a</a:t>
            </a:r>
            <a:r>
              <a:rPr lang="en-US" smtClean="0"/>
              <a:t> </a:t>
            </a:r>
            <a:r>
              <a:rPr lang="en-US" sz="4000" b="1" u="sng" smtClean="0">
                <a:solidFill>
                  <a:srgbClr val="FFFF00"/>
                </a:solidFill>
              </a:rPr>
              <a:t>CREYENTES</a:t>
            </a:r>
            <a:r>
              <a:rPr lang="en-US" smtClean="0"/>
              <a:t>.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4b. </a:t>
            </a:r>
            <a:r>
              <a:rPr lang="en-US" dirty="0" err="1" smtClean="0">
                <a:solidFill>
                  <a:srgbClr val="FFFF00"/>
                </a:solidFill>
              </a:rPr>
              <a:t>Promesas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condicionales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50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/>
              <a:t>Muchas promesas se aplican sólo a los que cumplen ciertas </a:t>
            </a:r>
            <a:r>
              <a:rPr lang="en-US" sz="4400" b="1" u="sng" smtClean="0">
                <a:solidFill>
                  <a:srgbClr val="FFFF00"/>
                </a:solidFill>
              </a:rPr>
              <a:t>CONDICIONES</a:t>
            </a:r>
            <a:r>
              <a:rPr lang="en-US" sz="4000" b="1" smtClean="0"/>
              <a:t> -como la santidad o la oración</a:t>
            </a:r>
          </a:p>
          <a:p>
            <a:pPr lvl="1" eaLnBrk="1" hangingPunct="1">
              <a:defRPr/>
            </a:pPr>
            <a:r>
              <a:rPr lang="en-US" sz="3200" b="1" smtClean="0">
                <a:solidFill>
                  <a:srgbClr val="CC0000"/>
                </a:solidFill>
              </a:rPr>
              <a:t>Mateo 6:33; Rom. 8:28; 1 Ped. 5:8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4c.  </a:t>
            </a:r>
            <a:r>
              <a:rPr lang="en-US" dirty="0" err="1" smtClean="0">
                <a:solidFill>
                  <a:srgbClr val="FFFF00"/>
                </a:solidFill>
              </a:rPr>
              <a:t>Promesas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err="1" smtClean="0">
                <a:solidFill>
                  <a:srgbClr val="FFFF00"/>
                </a:solidFill>
              </a:rPr>
              <a:t>personales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4000" b="1" smtClean="0"/>
              <a:t>La aplicación </a:t>
            </a:r>
            <a:r>
              <a:rPr lang="en-US" sz="4000" b="1" i="1" smtClean="0">
                <a:solidFill>
                  <a:srgbClr val="FFFF00"/>
                </a:solidFill>
              </a:rPr>
              <a:t>principal</a:t>
            </a:r>
            <a:r>
              <a:rPr lang="en-US" sz="4000" b="1" smtClean="0"/>
              <a:t> de muchas promesas es solo para ciertos </a:t>
            </a:r>
            <a:r>
              <a:rPr lang="en-US" sz="4000" b="1" u="sng" smtClean="0">
                <a:solidFill>
                  <a:srgbClr val="FFFF00"/>
                </a:solidFill>
              </a:rPr>
              <a:t>INDIVIDUOS</a:t>
            </a:r>
            <a:r>
              <a:rPr lang="en-US" sz="4000" b="1" smtClean="0"/>
              <a:t> o grupos en un período específico de tiempo.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800" b="1" smtClean="0">
                <a:solidFill>
                  <a:srgbClr val="CC0000"/>
                </a:solidFill>
              </a:rPr>
              <a:t>Hechos 18:9-10</a:t>
            </a:r>
            <a:r>
              <a:rPr lang="en-US" smtClean="0"/>
              <a:t> – </a:t>
            </a:r>
            <a:r>
              <a:rPr lang="en-US" sz="3200" b="1" smtClean="0"/>
              <a:t>La promesa de predicar sin temer daño se aplicó solo a una circunstancia particular en la vida de Pablo.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rgbClr val="FFFF00"/>
                </a:solidFill>
              </a:rPr>
              <a:t>III. El Uso de la Biblia en la Predicación y la Enseñanza</a:t>
            </a:r>
          </a:p>
        </p:txBody>
      </p:sp>
      <p:sp>
        <p:nvSpPr>
          <p:cNvPr id="4710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smtClean="0"/>
              <a:t>Un predicador es un ministro de la </a:t>
            </a:r>
            <a:r>
              <a:rPr lang="en-US" sz="3600" b="1" u="sng" smtClean="0">
                <a:solidFill>
                  <a:srgbClr val="FFFF00"/>
                </a:solidFill>
              </a:rPr>
              <a:t>PALABRA</a:t>
            </a:r>
            <a:r>
              <a:rPr lang="en-US" b="1" smtClean="0"/>
              <a:t> de Dios y de </a:t>
            </a:r>
            <a:r>
              <a:rPr lang="en-US" b="1" u="sng" smtClean="0">
                <a:solidFill>
                  <a:srgbClr val="FFFF00"/>
                </a:solidFill>
              </a:rPr>
              <a:t>JESUCRISTO</a:t>
            </a:r>
            <a:r>
              <a:rPr lang="en-US" b="1" smtClean="0"/>
              <a:t>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smtClean="0">
                <a:solidFill>
                  <a:srgbClr val="CC0000"/>
                </a:solidFill>
              </a:rPr>
              <a:t>(2 Cor. 5:20; 1 Tim. 5:7; 2 Tim. 4:2)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smtClean="0"/>
              <a:t>no de ideas bonitas y morales.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sz="10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smtClean="0"/>
              <a:t>Su tarea es ser </a:t>
            </a:r>
            <a:r>
              <a:rPr lang="en-US" sz="3600" b="1" u="sng" smtClean="0">
                <a:solidFill>
                  <a:srgbClr val="FFFF00"/>
                </a:solidFill>
              </a:rPr>
              <a:t>FIEL</a:t>
            </a:r>
            <a:r>
              <a:rPr lang="en-US" b="1" smtClean="0"/>
              <a:t> a la </a:t>
            </a:r>
            <a:r>
              <a:rPr lang="en-US" b="1" i="1" smtClean="0">
                <a:solidFill>
                  <a:srgbClr val="FFFF00"/>
                </a:solidFill>
              </a:rPr>
              <a:t>Palabra</a:t>
            </a:r>
            <a:r>
              <a:rPr lang="en-US" b="1" smtClean="0"/>
              <a:t> como un mayordomo </a:t>
            </a:r>
            <a:r>
              <a:rPr lang="en-US" b="1" smtClean="0">
                <a:solidFill>
                  <a:srgbClr val="CC0000"/>
                </a:solidFill>
              </a:rPr>
              <a:t>(2 Cor. 4:2),</a:t>
            </a:r>
            <a:r>
              <a:rPr lang="en-US" b="1" smtClean="0"/>
              <a:t> predicando a </a:t>
            </a:r>
            <a:r>
              <a:rPr lang="en-US" b="1" i="1" smtClean="0">
                <a:solidFill>
                  <a:srgbClr val="FFFF00"/>
                </a:solidFill>
              </a:rPr>
              <a:t>Cristo</a:t>
            </a:r>
            <a:r>
              <a:rPr lang="en-US" b="1" smtClean="0"/>
              <a:t> crucificado </a:t>
            </a:r>
            <a:r>
              <a:rPr lang="en-US" b="1" smtClean="0">
                <a:solidFill>
                  <a:srgbClr val="CC0000"/>
                </a:solidFill>
              </a:rPr>
              <a:t>(1 Cor. 1)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smtClean="0"/>
              <a:t>no debe predicar mera ética y política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1. El </a:t>
            </a:r>
            <a:r>
              <a:rPr lang="en-US" b="1" dirty="0" err="1" smtClean="0">
                <a:solidFill>
                  <a:srgbClr val="FFFF00"/>
                </a:solidFill>
              </a:rPr>
              <a:t>Predicador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501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b="1" smtClean="0"/>
              <a:t>El Siervo del Señor y de la Palabra debe reconocer su gran responsalibidad de predicar el mensaje de </a:t>
            </a:r>
            <a:r>
              <a:rPr lang="en-US" b="1" smtClean="0">
                <a:solidFill>
                  <a:srgbClr val="FFFF00"/>
                </a:solidFill>
              </a:rPr>
              <a:t>DIOS</a:t>
            </a:r>
            <a:r>
              <a:rPr lang="en-US" b="1" smtClean="0"/>
              <a:t> de Su </a:t>
            </a:r>
            <a:r>
              <a:rPr lang="en-US" b="1" smtClean="0">
                <a:solidFill>
                  <a:srgbClr val="FFFF00"/>
                </a:solidFill>
              </a:rPr>
              <a:t>Palabra</a:t>
            </a:r>
            <a:r>
              <a:rPr lang="en-US" sz="2800" b="1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 b="1" smtClean="0">
                <a:solidFill>
                  <a:srgbClr val="CC0000"/>
                </a:solidFill>
              </a:rPr>
              <a:t>1 Tim. 4:13; Hech. 17:11; 2 Tim. 2:15</a:t>
            </a:r>
            <a:r>
              <a:rPr lang="en-US" sz="2800" b="1" smtClean="0"/>
              <a:t> – </a:t>
            </a:r>
            <a:r>
              <a:rPr lang="en-US" sz="2800" b="1" smtClean="0">
                <a:solidFill>
                  <a:srgbClr val="FFFF00"/>
                </a:solidFill>
              </a:rPr>
              <a:t>Leer</a:t>
            </a:r>
            <a:r>
              <a:rPr lang="en-US" sz="2800" b="1" smtClean="0"/>
              <a:t> y </a:t>
            </a:r>
            <a:r>
              <a:rPr lang="en-US" sz="2800" b="1" smtClean="0">
                <a:solidFill>
                  <a:srgbClr val="FFFF00"/>
                </a:solidFill>
              </a:rPr>
              <a:t>estudiar</a:t>
            </a:r>
            <a:r>
              <a:rPr lang="en-US" sz="2800" b="1" smtClean="0"/>
              <a:t> la Palabra con </a:t>
            </a:r>
            <a:r>
              <a:rPr lang="en-US" sz="4000" b="1" u="sng" smtClean="0">
                <a:solidFill>
                  <a:srgbClr val="FFFF00"/>
                </a:solidFill>
              </a:rPr>
              <a:t>DILIGENCIA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endParaRPr lang="en-US" sz="800" b="1" u="sng" smtClean="0">
              <a:solidFill>
                <a:srgbClr val="FFFF0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2800" b="1" smtClean="0">
                <a:solidFill>
                  <a:srgbClr val="CC0000"/>
                </a:solidFill>
              </a:rPr>
              <a:t>1 Tim. 3:2; Rom. 12:6-11; Hech. 6:3-4</a:t>
            </a:r>
            <a:r>
              <a:rPr lang="en-US" sz="2800" b="1" smtClean="0"/>
              <a:t> – </a:t>
            </a:r>
            <a:r>
              <a:rPr lang="en-US" b="1" smtClean="0">
                <a:solidFill>
                  <a:srgbClr val="FFFF00"/>
                </a:solidFill>
              </a:rPr>
              <a:t>Llenarse del Espíritu</a:t>
            </a:r>
            <a:r>
              <a:rPr lang="en-US" sz="2800" b="1" smtClean="0"/>
              <a:t> que da el don y </a:t>
            </a:r>
            <a:r>
              <a:rPr lang="en-US" sz="3600" b="1" u="sng" smtClean="0">
                <a:solidFill>
                  <a:srgbClr val="FFFF00"/>
                </a:solidFill>
              </a:rPr>
              <a:t>PREPARARSE</a:t>
            </a:r>
            <a:r>
              <a:rPr lang="en-US" sz="2800" b="1" smtClean="0"/>
              <a:t> lo mejor posible.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2. El </a:t>
            </a:r>
            <a:r>
              <a:rPr lang="en-US" dirty="0" err="1" smtClean="0">
                <a:solidFill>
                  <a:srgbClr val="FFFF00"/>
                </a:solidFill>
              </a:rPr>
              <a:t>Uso</a:t>
            </a:r>
            <a:r>
              <a:rPr lang="en-US" dirty="0" smtClean="0">
                <a:solidFill>
                  <a:srgbClr val="FFFF00"/>
                </a:solidFill>
              </a:rPr>
              <a:t> de la </a:t>
            </a:r>
            <a:r>
              <a:rPr lang="en-US" dirty="0" err="1" smtClean="0">
                <a:solidFill>
                  <a:srgbClr val="FFFF00"/>
                </a:solidFill>
              </a:rPr>
              <a:t>Escritura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512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b="1" smtClean="0"/>
              <a:t>Seguir las reglas de la interpretación bíblica para predicar lo que </a:t>
            </a:r>
            <a:r>
              <a:rPr lang="en-US" sz="3600" b="1" u="sng" smtClean="0">
                <a:solidFill>
                  <a:srgbClr val="FFFF00"/>
                </a:solidFill>
              </a:rPr>
              <a:t>DIOS</a:t>
            </a:r>
            <a:r>
              <a:rPr lang="en-US" b="1" smtClean="0"/>
              <a:t> dice.</a:t>
            </a:r>
          </a:p>
          <a:p>
            <a:pPr marL="990600" lvl="1" indent="-533400" eaLnBrk="1" hangingPunct="1">
              <a:buFont typeface="Wingdings" pitchFamily="2" charset="2"/>
              <a:buChar char="§"/>
              <a:defRPr/>
            </a:pPr>
            <a:r>
              <a:rPr lang="en-US" sz="2400" b="1" smtClean="0"/>
              <a:t>No sacar un texto del contexto solo por su belleza</a:t>
            </a:r>
          </a:p>
          <a:p>
            <a:pPr marL="990600" lvl="1" indent="-533400" eaLnBrk="1" hangingPunct="1">
              <a:buFont typeface="Wingdings" pitchFamily="2" charset="2"/>
              <a:buChar char="§"/>
              <a:defRPr/>
            </a:pPr>
            <a:r>
              <a:rPr lang="en-US" b="1" smtClean="0"/>
              <a:t>No predicar su </a:t>
            </a:r>
            <a:r>
              <a:rPr lang="en-US" sz="3200" b="1" i="1" smtClean="0">
                <a:solidFill>
                  <a:srgbClr val="FFFF00"/>
                </a:solidFill>
              </a:rPr>
              <a:t>propia</a:t>
            </a:r>
            <a:r>
              <a:rPr lang="en-US" b="1" smtClean="0"/>
              <a:t> interpretación</a:t>
            </a:r>
            <a:r>
              <a:rPr lang="en-US" sz="2400" b="1" smtClean="0"/>
              <a:t> del texto y decir que predica la “Palabra de Dios”, solo porque predica palabras que Dios inspiró.</a:t>
            </a:r>
          </a:p>
          <a:p>
            <a:pPr marL="990600" lvl="1" indent="-533400" eaLnBrk="1" hangingPunct="1">
              <a:buFont typeface="Wingdings" pitchFamily="2" charset="2"/>
              <a:buChar char="§"/>
              <a:defRPr/>
            </a:pPr>
            <a:endParaRPr lang="en-US" sz="900" b="1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b="1" smtClean="0"/>
              <a:t>Predicarlo con </a:t>
            </a:r>
            <a:r>
              <a:rPr lang="en-US" b="1" u="sng" smtClean="0">
                <a:solidFill>
                  <a:srgbClr val="FFFF00"/>
                </a:solidFill>
              </a:rPr>
              <a:t>VIDA</a:t>
            </a:r>
            <a:r>
              <a:rPr lang="en-US" b="1" smtClean="0"/>
              <a:t> y fervor</a:t>
            </a:r>
            <a:r>
              <a:rPr lang="en-US" sz="2800" b="1" smtClean="0"/>
              <a:t> (</a:t>
            </a:r>
            <a:r>
              <a:rPr lang="en-US" sz="2800" b="1" smtClean="0">
                <a:solidFill>
                  <a:srgbClr val="CC0000"/>
                </a:solidFill>
              </a:rPr>
              <a:t>2 Cor.3:5-6</a:t>
            </a:r>
            <a:r>
              <a:rPr lang="en-US" sz="2800" b="1" smtClean="0"/>
              <a:t>)</a:t>
            </a:r>
          </a:p>
          <a:p>
            <a:pPr marL="990600" lvl="1" indent="-533400" eaLnBrk="1" hangingPunct="1">
              <a:buFont typeface="Wingdings" pitchFamily="2" charset="2"/>
              <a:buNone/>
              <a:defRPr/>
            </a:pPr>
            <a:r>
              <a:rPr lang="en-US" sz="2400" b="1" smtClean="0"/>
              <a:t>—no como un seco texto académico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I. Los Principios de la BIBLIA</a:t>
            </a:r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657225" y="1524000"/>
            <a:ext cx="7900988" cy="44132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u="sng" smtClean="0">
                <a:solidFill>
                  <a:srgbClr val="CC0000"/>
                </a:solidFill>
              </a:rPr>
              <a:t>2 Timoteo 3:15-17; Salmo 19: 7-11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i="1" smtClean="0"/>
              <a:t>“La intención primaria de la doctrina es el crecimiento (del cristiano) en espiritualidad, santidad y el conocimiento de Dios.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900" b="1" i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b="1" i="1" smtClean="0"/>
              <a:t>“La meta de la teología es convertir a los pecadores en santos y madurar a los crisitanos” en la fe para la alabanza y gloria de Dios.</a:t>
            </a:r>
            <a:r>
              <a:rPr lang="en-US" b="1" smtClean="0"/>
              <a:t>    </a:t>
            </a:r>
            <a:r>
              <a:rPr lang="en-US" sz="1200" b="1" i="1" smtClean="0"/>
              <a:t>(Ramm)</a:t>
            </a:r>
            <a:endParaRPr lang="en-US" b="1" smtClean="0"/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tx1"/>
                </a:solidFill>
              </a:rPr>
              <a:t>1. Interpretaciones y “bendiciones”</a:t>
            </a:r>
          </a:p>
        </p:txBody>
      </p:sp>
      <p:sp>
        <p:nvSpPr>
          <p:cNvPr id="409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u="sng" dirty="0" smtClean="0">
                <a:solidFill>
                  <a:srgbClr val="CC0000"/>
                </a:solidFill>
              </a:rPr>
              <a:t>2 </a:t>
            </a:r>
            <a:r>
              <a:rPr lang="en-US" u="sng" dirty="0" err="1" smtClean="0">
                <a:solidFill>
                  <a:srgbClr val="CC0000"/>
                </a:solidFill>
              </a:rPr>
              <a:t>Timoteo</a:t>
            </a:r>
            <a:r>
              <a:rPr lang="en-US" u="sng" dirty="0" smtClean="0">
                <a:solidFill>
                  <a:srgbClr val="CC0000"/>
                </a:solidFill>
              </a:rPr>
              <a:t> 2:15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err="1" smtClean="0"/>
              <a:t>Basar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aplicaciones</a:t>
            </a:r>
            <a:r>
              <a:rPr lang="en-US" dirty="0" smtClean="0"/>
              <a:t> en la </a:t>
            </a:r>
            <a:r>
              <a:rPr lang="en-US" dirty="0" err="1" smtClean="0"/>
              <a:t>interpretación</a:t>
            </a:r>
            <a:r>
              <a:rPr lang="en-US" dirty="0" smtClean="0"/>
              <a:t> </a:t>
            </a:r>
            <a:r>
              <a:rPr lang="en-US" b="1" u="sng" dirty="0" smtClean="0">
                <a:solidFill>
                  <a:srgbClr val="FFFF00"/>
                </a:solidFill>
              </a:rPr>
              <a:t>CORRECTA</a:t>
            </a:r>
            <a:r>
              <a:rPr lang="en-US" dirty="0" smtClean="0"/>
              <a:t> del </a:t>
            </a:r>
            <a:r>
              <a:rPr lang="en-US" dirty="0" err="1" smtClean="0"/>
              <a:t>texto</a:t>
            </a:r>
            <a:r>
              <a:rPr lang="en-US" dirty="0" smtClean="0"/>
              <a:t> de la </a:t>
            </a:r>
            <a:r>
              <a:rPr lang="en-US" dirty="0" err="1" smtClean="0"/>
              <a:t>Escritura</a:t>
            </a:r>
            <a:r>
              <a:rPr lang="en-US" dirty="0" smtClean="0"/>
              <a:t>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1000" dirty="0" smtClean="0"/>
          </a:p>
          <a:p>
            <a:pPr lvl="1" eaLnBrk="1" hangingPunct="1">
              <a:defRPr/>
            </a:pPr>
            <a:r>
              <a:rPr lang="en-US" i="1" dirty="0" err="1" smtClean="0"/>
              <a:t>Una</a:t>
            </a:r>
            <a:r>
              <a:rPr lang="en-US" i="1" dirty="0" smtClean="0"/>
              <a:t> </a:t>
            </a:r>
            <a:r>
              <a:rPr lang="en-US" i="1" dirty="0" err="1" smtClean="0"/>
              <a:t>interpretación</a:t>
            </a:r>
            <a:r>
              <a:rPr lang="en-US" i="1" dirty="0" smtClean="0"/>
              <a:t> no </a:t>
            </a:r>
            <a:r>
              <a:rPr lang="en-US" i="1" dirty="0" err="1" smtClean="0"/>
              <a:t>es</a:t>
            </a:r>
            <a:r>
              <a:rPr lang="en-US" i="1" dirty="0" smtClean="0"/>
              <a:t> “</a:t>
            </a:r>
            <a:r>
              <a:rPr lang="en-US" i="1" dirty="0" err="1" smtClean="0"/>
              <a:t>biblica</a:t>
            </a:r>
            <a:r>
              <a:rPr lang="en-US" i="1" dirty="0" smtClean="0"/>
              <a:t>” solo </a:t>
            </a:r>
            <a:r>
              <a:rPr lang="en-US" i="1" dirty="0" err="1" smtClean="0"/>
              <a:t>porque</a:t>
            </a:r>
            <a:r>
              <a:rPr lang="en-US" i="1" dirty="0" smtClean="0"/>
              <a:t> “</a:t>
            </a:r>
            <a:r>
              <a:rPr lang="en-US" i="1" dirty="0" err="1" smtClean="0"/>
              <a:t>nos</a:t>
            </a:r>
            <a:r>
              <a:rPr lang="en-US" i="1" dirty="0" smtClean="0"/>
              <a:t> </a:t>
            </a:r>
            <a:r>
              <a:rPr lang="en-US" i="1" dirty="0" err="1" smtClean="0"/>
              <a:t>bendice</a:t>
            </a:r>
            <a:r>
              <a:rPr lang="en-US" i="1" dirty="0" smtClean="0"/>
              <a:t>”.</a:t>
            </a:r>
          </a:p>
          <a:p>
            <a:pPr lvl="2" eaLnBrk="1" hangingPunct="1">
              <a:defRPr/>
            </a:pPr>
            <a:endParaRPr lang="en-US" sz="1200" i="1" dirty="0" smtClean="0"/>
          </a:p>
          <a:p>
            <a:pPr lvl="1" eaLnBrk="1" hangingPunct="1">
              <a:defRPr/>
            </a:pPr>
            <a:r>
              <a:rPr lang="en-US" dirty="0" smtClean="0"/>
              <a:t>Si un </a:t>
            </a:r>
            <a:r>
              <a:rPr lang="en-US" dirty="0" err="1" smtClean="0"/>
              <a:t>texto</a:t>
            </a:r>
            <a:r>
              <a:rPr lang="en-US" dirty="0" smtClean="0"/>
              <a:t> en la </a:t>
            </a:r>
            <a:r>
              <a:rPr lang="en-US" dirty="0" err="1" smtClean="0"/>
              <a:t>Biblia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enseña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verdad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“</a:t>
            </a:r>
            <a:r>
              <a:rPr lang="en-US" dirty="0" err="1" smtClean="0"/>
              <a:t>bendice</a:t>
            </a:r>
            <a:r>
              <a:rPr lang="en-US" dirty="0" smtClean="0"/>
              <a:t>”, </a:t>
            </a:r>
            <a:r>
              <a:rPr lang="en-US" dirty="0" err="1" smtClean="0"/>
              <a:t>debemos</a:t>
            </a:r>
            <a:r>
              <a:rPr lang="en-US" dirty="0" smtClean="0"/>
              <a:t> </a:t>
            </a:r>
            <a:r>
              <a:rPr lang="en-US" dirty="0" err="1" smtClean="0"/>
              <a:t>enseñar</a:t>
            </a:r>
            <a:r>
              <a:rPr lang="en-US" i="1" dirty="0" smtClean="0"/>
              <a:t> </a:t>
            </a:r>
            <a:r>
              <a:rPr lang="en-US" i="1" dirty="0" err="1" smtClean="0"/>
              <a:t>ese</a:t>
            </a:r>
            <a:r>
              <a:rPr lang="en-US" i="1" dirty="0" smtClean="0"/>
              <a:t> </a:t>
            </a:r>
            <a:r>
              <a:rPr lang="en-US" i="1" dirty="0" err="1" smtClean="0"/>
              <a:t>texto</a:t>
            </a:r>
            <a:r>
              <a:rPr lang="en-US" i="1" dirty="0" smtClean="0"/>
              <a:t>, </a:t>
            </a:r>
            <a:r>
              <a:rPr lang="en-US" i="1" dirty="0" err="1" smtClean="0">
                <a:solidFill>
                  <a:srgbClr val="FFFF00"/>
                </a:solidFill>
              </a:rPr>
              <a:t>pero</a:t>
            </a:r>
            <a:r>
              <a:rPr lang="en-US" i="1" dirty="0" smtClean="0">
                <a:solidFill>
                  <a:srgbClr val="FFFF00"/>
                </a:solidFill>
              </a:rPr>
              <a:t> no </a:t>
            </a:r>
            <a:r>
              <a:rPr lang="en-US" i="1" dirty="0" err="1" smtClean="0">
                <a:solidFill>
                  <a:srgbClr val="FFFF00"/>
                </a:solidFill>
              </a:rPr>
              <a:t>debemos</a:t>
            </a:r>
            <a:r>
              <a:rPr lang="en-US" i="1" dirty="0" smtClean="0">
                <a:solidFill>
                  <a:srgbClr val="FFFF00"/>
                </a:solidFill>
              </a:rPr>
              <a:t> mal-</a:t>
            </a:r>
            <a:r>
              <a:rPr lang="en-US" i="1" dirty="0" err="1" smtClean="0">
                <a:solidFill>
                  <a:srgbClr val="FFFF00"/>
                </a:solidFill>
              </a:rPr>
              <a:t>interpretar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i="1" dirty="0" err="1" smtClean="0">
                <a:solidFill>
                  <a:srgbClr val="FFFF00"/>
                </a:solidFill>
              </a:rPr>
              <a:t>otro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i="1" dirty="0" err="1" smtClean="0">
                <a:solidFill>
                  <a:srgbClr val="FFFF00"/>
                </a:solidFill>
              </a:rPr>
              <a:t>texto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i="1" dirty="0" err="1" smtClean="0">
                <a:solidFill>
                  <a:srgbClr val="FFFF00"/>
                </a:solidFill>
              </a:rPr>
              <a:t>para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i="1" dirty="0" err="1" smtClean="0">
                <a:solidFill>
                  <a:srgbClr val="FFFF00"/>
                </a:solidFill>
              </a:rPr>
              <a:t>enseñar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i="1" dirty="0" err="1" smtClean="0">
                <a:solidFill>
                  <a:srgbClr val="FFFF00"/>
                </a:solidFill>
              </a:rPr>
              <a:t>esa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i="1" dirty="0" err="1" smtClean="0">
                <a:solidFill>
                  <a:srgbClr val="FFFF00"/>
                </a:solidFill>
              </a:rPr>
              <a:t>verdad</a:t>
            </a:r>
            <a:r>
              <a:rPr lang="en-US" i="1" dirty="0" smtClean="0">
                <a:solidFill>
                  <a:srgbClr val="FFFF00"/>
                </a:solidFill>
              </a:rPr>
              <a:t>.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>
                <a:solidFill>
                  <a:schemeClr val="tx1"/>
                </a:solidFill>
              </a:rPr>
              <a:t>2. ¿Principios o Reglas Legalistas?</a:t>
            </a:r>
          </a:p>
        </p:txBody>
      </p:sp>
      <p:sp>
        <p:nvSpPr>
          <p:cNvPr id="512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30250" y="1371600"/>
            <a:ext cx="7683500" cy="4565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u="sng" smtClean="0">
                <a:solidFill>
                  <a:srgbClr val="CC0000"/>
                </a:solidFill>
              </a:rPr>
              <a:t>2 Corintios 3:6; Gálatas 5:18</a:t>
            </a:r>
          </a:p>
          <a:p>
            <a:pPr eaLnBrk="1" hangingPunct="1">
              <a:defRPr/>
            </a:pPr>
            <a:r>
              <a:rPr lang="en-US" sz="2800" b="1" smtClean="0"/>
              <a:t>Estudiar la Biblia para hallar </a:t>
            </a:r>
            <a:r>
              <a:rPr lang="en-US" sz="2800" b="1" i="1" smtClean="0"/>
              <a:t>principios</a:t>
            </a:r>
            <a:r>
              <a:rPr lang="en-US" sz="2800" b="1" smtClean="0"/>
              <a:t> </a:t>
            </a:r>
            <a:r>
              <a:rPr lang="en-US" sz="2800" b="1" i="1" u="sng" smtClean="0">
                <a:solidFill>
                  <a:srgbClr val="FFFF00"/>
                </a:solidFill>
              </a:rPr>
              <a:t>ESPIRITUALES</a:t>
            </a:r>
            <a:r>
              <a:rPr lang="en-US" sz="2800" b="1" i="1" smtClean="0"/>
              <a:t> y morales</a:t>
            </a:r>
            <a:r>
              <a:rPr lang="en-US" sz="2800" b="1" smtClean="0"/>
              <a:t> que aplican a cada decisión de </a:t>
            </a:r>
            <a:r>
              <a:rPr lang="en-US" sz="2800" b="1" i="1" smtClean="0"/>
              <a:t>todo el mundo</a:t>
            </a:r>
          </a:p>
          <a:p>
            <a:pPr lvl="2" eaLnBrk="1" hangingPunct="1">
              <a:defRPr/>
            </a:pPr>
            <a:r>
              <a:rPr lang="en-US" sz="2000" b="1" smtClean="0"/>
              <a:t>No buscar listas de reglas que sólo aplicarían a ciertas acciones de ciertos individuos.</a:t>
            </a:r>
          </a:p>
          <a:p>
            <a:pPr eaLnBrk="1" hangingPunct="1">
              <a:defRPr/>
            </a:pPr>
            <a:endParaRPr lang="en-US" sz="900" b="1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u="sng" smtClean="0">
                <a:solidFill>
                  <a:srgbClr val="CC0000"/>
                </a:solidFill>
              </a:rPr>
              <a:t>Ef. 2:9; Col. 2:18</a:t>
            </a:r>
          </a:p>
          <a:p>
            <a:pPr eaLnBrk="1" hangingPunct="1">
              <a:defRPr/>
            </a:pPr>
            <a:r>
              <a:rPr lang="en-US" sz="2800" b="1" smtClean="0"/>
              <a:t>Listas de reglas permite </a:t>
            </a:r>
            <a:r>
              <a:rPr lang="en-US" sz="2800" b="1" u="sng" smtClean="0"/>
              <a:t>hipocresía</a:t>
            </a:r>
            <a:r>
              <a:rPr lang="en-US" sz="2800" b="1" smtClean="0"/>
              <a:t> y una “espiritualidad” artificial.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381000"/>
            <a:ext cx="8510588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chemeClr val="tx1"/>
                </a:solidFill>
              </a:rPr>
              <a:t>3.  ¿Actos o Motivos?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730250" y="1676400"/>
            <a:ext cx="7827963" cy="42608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b="1" u="sng" smtClean="0">
                <a:solidFill>
                  <a:srgbClr val="CC0000"/>
                </a:solidFill>
              </a:rPr>
              <a:t>Mateo 5:20-22; Gal. 5:18-26</a:t>
            </a:r>
          </a:p>
          <a:p>
            <a:pPr eaLnBrk="1" hangingPunct="1">
              <a:defRPr/>
            </a:pPr>
            <a:r>
              <a:rPr lang="en-US" b="1" smtClean="0"/>
              <a:t>Estudia la Biblia enfatizando la pureza de </a:t>
            </a:r>
            <a:r>
              <a:rPr lang="en-US" b="1" u="sng" smtClean="0">
                <a:solidFill>
                  <a:srgbClr val="FFFF00"/>
                </a:solidFill>
              </a:rPr>
              <a:t>MOTIVOS</a:t>
            </a:r>
            <a:r>
              <a:rPr lang="en-US" b="1" smtClean="0"/>
              <a:t> que agradan a Dios, sobre las </a:t>
            </a:r>
            <a:r>
              <a:rPr lang="en-US" b="1" smtClean="0">
                <a:solidFill>
                  <a:srgbClr val="FFFF00"/>
                </a:solidFill>
              </a:rPr>
              <a:t>acciones</a:t>
            </a:r>
            <a:r>
              <a:rPr lang="en-US" b="1" smtClean="0"/>
              <a:t>.</a:t>
            </a:r>
          </a:p>
          <a:p>
            <a:pPr lvl="1" eaLnBrk="1" hangingPunct="1">
              <a:defRPr/>
            </a:pPr>
            <a:endParaRPr lang="en-US" sz="2400" b="1" i="1" smtClean="0"/>
          </a:p>
          <a:p>
            <a:pPr lvl="1" eaLnBrk="1" hangingPunct="1">
              <a:defRPr/>
            </a:pPr>
            <a:r>
              <a:rPr lang="en-US" sz="2400" b="1" i="1" smtClean="0"/>
              <a:t>Pues Dios mira al corazón, aunque </a:t>
            </a:r>
            <a:r>
              <a:rPr lang="en-US" sz="2400" b="1" smtClean="0"/>
              <a:t>condena tanto actos malos como motivos malos.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4.  ¿El Mensaje Espiritual o </a:t>
            </a:r>
            <a:br>
              <a:rPr lang="en-US" sz="4000" smtClean="0"/>
            </a:br>
            <a:r>
              <a:rPr lang="en-US" sz="4000" smtClean="0"/>
              <a:t>el Acto Literal?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b="1" smtClean="0"/>
              <a:t>Hay que interpretar el mensaje </a:t>
            </a:r>
            <a:r>
              <a:rPr lang="en-US" sz="3600" b="1" u="sng" smtClean="0">
                <a:solidFill>
                  <a:srgbClr val="FFFF00"/>
                </a:solidFill>
              </a:rPr>
              <a:t>ESPIRITUAL</a:t>
            </a:r>
            <a:r>
              <a:rPr lang="en-US" sz="3600" b="1" smtClean="0"/>
              <a:t> del texto—no siempre ver su aplicación “hiper-literalista”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2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i="1" smtClean="0">
                <a:solidFill>
                  <a:srgbClr val="CC0000"/>
                </a:solidFill>
              </a:rPr>
              <a:t>Mateo 5:29-30</a:t>
            </a:r>
            <a:r>
              <a:rPr lang="en-US" sz="2800" b="1" i="1" smtClean="0"/>
              <a:t>  ¿Se debe cortar su mano o cambiar su </a:t>
            </a:r>
            <a:r>
              <a:rPr lang="en-US" sz="2800" b="1" i="1" smtClean="0">
                <a:solidFill>
                  <a:srgbClr val="FFFF00"/>
                </a:solidFill>
              </a:rPr>
              <a:t>corazón</a:t>
            </a:r>
            <a:r>
              <a:rPr lang="en-US" sz="2800" b="1" i="1" smtClean="0"/>
              <a:t>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i="1" smtClean="0">
                <a:solidFill>
                  <a:srgbClr val="CC0000"/>
                </a:solidFill>
              </a:rPr>
              <a:t>Mateo 18:21</a:t>
            </a:r>
            <a:r>
              <a:rPr lang="en-US" sz="2800" b="1" i="1" smtClean="0"/>
              <a:t>  ¿Se debe contar a 490 o </a:t>
            </a:r>
            <a:r>
              <a:rPr lang="en-US" sz="2800" b="1" i="1" smtClean="0">
                <a:solidFill>
                  <a:srgbClr val="FFFF00"/>
                </a:solidFill>
              </a:rPr>
              <a:t>siempre</a:t>
            </a:r>
            <a:r>
              <a:rPr lang="en-US" sz="2800" b="1" i="1" smtClean="0"/>
              <a:t> perdonar?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smtClean="0">
                <a:solidFill>
                  <a:srgbClr val="CC0000"/>
                </a:solidFill>
              </a:rPr>
              <a:t>1 Corintios 11:3-5</a:t>
            </a:r>
            <a:r>
              <a:rPr lang="en-US" sz="2800" b="1" smtClean="0"/>
              <a:t>  ¿La mujer debe cubrirse con un velo </a:t>
            </a:r>
            <a:r>
              <a:rPr lang="en-US" sz="2800" b="1" i="1" smtClean="0"/>
              <a:t>(la cultura local)</a:t>
            </a:r>
            <a:r>
              <a:rPr lang="en-US" sz="2800" b="1" smtClean="0"/>
              <a:t> o ser </a:t>
            </a:r>
            <a:r>
              <a:rPr lang="en-US" sz="2800" b="1" smtClean="0">
                <a:solidFill>
                  <a:srgbClr val="FFFF00"/>
                </a:solidFill>
              </a:rPr>
              <a:t>sumisa</a:t>
            </a:r>
            <a:r>
              <a:rPr lang="en-US" sz="2800" b="1" smtClean="0"/>
              <a:t>?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>
                <a:solidFill>
                  <a:srgbClr val="FFFF00"/>
                </a:solidFill>
              </a:rPr>
              <a:t>II. Los Ejemplos en la Biblia</a:t>
            </a:r>
          </a:p>
        </p:txBody>
      </p:sp>
      <p:sp>
        <p:nvSpPr>
          <p:cNvPr id="399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4648200"/>
          </a:xfrm>
        </p:spPr>
        <p:txBody>
          <a:bodyPr/>
          <a:lstStyle/>
          <a:p>
            <a:pPr marL="609600" indent="-609600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4000" b="1" smtClean="0">
                <a:solidFill>
                  <a:srgbClr val="CC0000"/>
                </a:solidFill>
              </a:rPr>
              <a:t>1 Corintios 10:6-12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en-US" sz="4400" b="1" smtClean="0"/>
              <a:t>Aprendamos tanto de los ejemplos </a:t>
            </a:r>
            <a:r>
              <a:rPr lang="en-US" sz="4400" b="1" u="sng" smtClean="0">
                <a:solidFill>
                  <a:srgbClr val="FFFF00"/>
                </a:solidFill>
              </a:rPr>
              <a:t>BUENOS</a:t>
            </a:r>
            <a:r>
              <a:rPr lang="en-US" sz="4400" b="1" smtClean="0"/>
              <a:t> como los malos.</a:t>
            </a:r>
          </a:p>
          <a:p>
            <a:pPr marL="1752600" lvl="3" indent="-381000" eaLnBrk="1" hangingPunct="1">
              <a:lnSpc>
                <a:spcPct val="90000"/>
              </a:lnSpc>
              <a:defRPr/>
            </a:pPr>
            <a:r>
              <a:rPr lang="en-US" sz="3200" b="1" smtClean="0"/>
              <a:t>Mat. 3- Debemos ser bautizados, pero no necesariamente ir a Juan el Bautista para hacerlo en el Rio Jordán</a:t>
            </a:r>
            <a:endParaRPr lang="en-US" sz="3200" b="1" i="1" smtClean="0"/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</a:rPr>
              <a:t>1. </a:t>
            </a:r>
            <a:r>
              <a:rPr lang="en-US" b="1" dirty="0" err="1" smtClean="0">
                <a:solidFill>
                  <a:srgbClr val="FFFF00"/>
                </a:solidFill>
              </a:rPr>
              <a:t>Aprobando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</a:rPr>
              <a:t>acciones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smtClean="0"/>
              <a:t>Juzga actos por la enseñanza </a:t>
            </a:r>
            <a:r>
              <a:rPr lang="en-US" sz="4000" b="1" u="sng" smtClean="0">
                <a:solidFill>
                  <a:srgbClr val="FFFF00"/>
                </a:solidFill>
              </a:rPr>
              <a:t>GENERAL</a:t>
            </a:r>
            <a:r>
              <a:rPr lang="en-US" sz="3600" b="1" smtClean="0"/>
              <a:t> de la Biblia-</a:t>
            </a:r>
          </a:p>
          <a:p>
            <a:pPr lvl="1" eaLnBrk="1" hangingPunct="1">
              <a:defRPr/>
            </a:pPr>
            <a:r>
              <a:rPr lang="en-US" sz="3600" b="1" smtClean="0"/>
              <a:t>no por la </a:t>
            </a:r>
            <a:r>
              <a:rPr lang="en-US" sz="3600" b="1" smtClean="0">
                <a:solidFill>
                  <a:srgbClr val="FFFF00"/>
                </a:solidFill>
              </a:rPr>
              <a:t>falta</a:t>
            </a:r>
            <a:r>
              <a:rPr lang="en-US" sz="3600" b="1" smtClean="0"/>
              <a:t> de condenación aparente o la falta de bendición de un acto específico</a:t>
            </a:r>
          </a:p>
          <a:p>
            <a:pPr lvl="3" eaLnBrk="1" hangingPunct="1">
              <a:defRPr/>
            </a:pPr>
            <a:r>
              <a:rPr lang="en-US" sz="1200" b="1" smtClean="0"/>
              <a:t>Ej</a:t>
            </a:r>
            <a:r>
              <a:rPr lang="en-US" sz="1000" b="1" smtClean="0"/>
              <a:t>.</a:t>
            </a:r>
            <a:r>
              <a:rPr lang="en-US" sz="2400" b="1" smtClean="0"/>
              <a:t> </a:t>
            </a:r>
            <a:r>
              <a:rPr lang="en-US" sz="2400" b="1" i="1" smtClean="0"/>
              <a:t>La mentira de Racab; acusadores de Job, palabras del Diablo; concubinas de Salomón</a:t>
            </a:r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</a:rPr>
              <a:t>2. </a:t>
            </a:r>
            <a:r>
              <a:rPr lang="en-US" b="1" dirty="0" err="1" smtClean="0">
                <a:solidFill>
                  <a:srgbClr val="FFFF00"/>
                </a:solidFill>
              </a:rPr>
              <a:t>Aprobaciones</a:t>
            </a:r>
            <a:r>
              <a:rPr lang="en-US" b="1" dirty="0" smtClean="0">
                <a:solidFill>
                  <a:srgbClr val="FFFF00"/>
                </a:solidFill>
              </a:rPr>
              <a:t> y </a:t>
            </a:r>
            <a:r>
              <a:rPr lang="en-US" b="1" dirty="0" err="1" smtClean="0">
                <a:solidFill>
                  <a:srgbClr val="FFFF00"/>
                </a:solidFill>
              </a:rPr>
              <a:t>censuras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sp>
        <p:nvSpPr>
          <p:cNvPr id="409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4000" b="1" smtClean="0"/>
              <a:t>Si la Biblia censura o aprueba directamente un acto particular, debemos aplicarla como un principio válido para </a:t>
            </a:r>
            <a:r>
              <a:rPr lang="en-US" sz="4000" b="1" u="sng" smtClean="0">
                <a:solidFill>
                  <a:srgbClr val="FFFF00"/>
                </a:solidFill>
              </a:rPr>
              <a:t>TODO</a:t>
            </a:r>
            <a:r>
              <a:rPr lang="en-US" sz="4000" b="1" smtClean="0"/>
              <a:t> el mundo. </a:t>
            </a:r>
          </a:p>
          <a:p>
            <a:pPr eaLnBrk="1" hangingPunct="1">
              <a:defRPr/>
            </a:pPr>
            <a:r>
              <a:rPr lang="en-US" sz="4000" b="1" smtClean="0">
                <a:solidFill>
                  <a:srgbClr val="CC0000"/>
                </a:solidFill>
              </a:rPr>
              <a:t>Mar. 14:6-9</a:t>
            </a:r>
            <a:endParaRPr lang="en-US" sz="4000" b="1" smtClean="0"/>
          </a:p>
        </p:txBody>
      </p:sp>
    </p:spTree>
  </p:cSld>
  <p:clrMapOvr>
    <a:masterClrMapping/>
  </p:clrMapOvr>
  <p:transition spd="med">
    <p:random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570</TotalTime>
  <Words>952</Words>
  <Application>Microsoft Office PowerPoint</Application>
  <PresentationFormat>On-screen Show (4:3)</PresentationFormat>
  <Paragraphs>106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Wingdings</vt:lpstr>
      <vt:lpstr>Calibri</vt:lpstr>
      <vt:lpstr>Clouds</vt:lpstr>
      <vt:lpstr>Las Hermenéuticas</vt:lpstr>
      <vt:lpstr>I. Los Principios de la BIBLIA</vt:lpstr>
      <vt:lpstr>1. Interpretaciones y “bendiciones”</vt:lpstr>
      <vt:lpstr>2. ¿Principios o Reglas Legalistas?</vt:lpstr>
      <vt:lpstr>3.  ¿Actos o Motivos?</vt:lpstr>
      <vt:lpstr>4.  ¿El Mensaje Espiritual o  el Acto Literal?</vt:lpstr>
      <vt:lpstr>II. Los Ejemplos en la Biblia</vt:lpstr>
      <vt:lpstr>1. Aprobando acciones</vt:lpstr>
      <vt:lpstr>2. Aprobaciones y censuras</vt:lpstr>
      <vt:lpstr>3. Mandatos a Individuos</vt:lpstr>
      <vt:lpstr>4. Aplicando Promesas</vt:lpstr>
      <vt:lpstr>Principios para Promesas</vt:lpstr>
      <vt:lpstr>4a. Promesas universales</vt:lpstr>
      <vt:lpstr>4b. Promesas condicionales</vt:lpstr>
      <vt:lpstr>4c.  Promesas personales</vt:lpstr>
      <vt:lpstr>III. El Uso de la Biblia en la Predicación y la Enseñanza</vt:lpstr>
      <vt:lpstr>1. El Predicador</vt:lpstr>
      <vt:lpstr>2. El Uso de la Escritura</vt:lpstr>
    </vt:vector>
  </TitlesOfParts>
  <Company>Iglesia Biblica Bautista Antioquia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Hermenéuticas</dc:title>
  <dc:creator>Rick Armstrong</dc:creator>
  <cp:lastModifiedBy>Iglesia Biblica Bautista Ant</cp:lastModifiedBy>
  <cp:revision>9</cp:revision>
  <dcterms:created xsi:type="dcterms:W3CDTF">2004-10-12T21:04:27Z</dcterms:created>
  <dcterms:modified xsi:type="dcterms:W3CDTF">2011-08-26T00:30:26Z</dcterms:modified>
</cp:coreProperties>
</file>