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29FB9-7A08-4634-B3C6-AD88C5AF4D9B}" type="datetimeFigureOut">
              <a:rPr lang="en-US" smtClean="0"/>
              <a:t>8/24/2011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B5120-8DAF-490F-AF9E-AAF8F5E4B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01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9549C1E-1135-42D7-B655-798A3658D1B0}" type="slidenum">
              <a:rPr lang="es-ES">
                <a:solidFill>
                  <a:prstClr val="black"/>
                </a:solidFill>
              </a:rPr>
              <a:pPr/>
              <a:t>1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E839DD4-CF71-41FE-8336-BA9FFFA91731}" type="slidenum">
              <a:rPr lang="es-ES">
                <a:solidFill>
                  <a:prstClr val="black"/>
                </a:solidFill>
              </a:rPr>
              <a:pPr/>
              <a:t>10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CB908B7-BF06-444E-AA27-BF1D0A80805E}" type="slidenum">
              <a:rPr lang="es-ES">
                <a:solidFill>
                  <a:prstClr val="black"/>
                </a:solidFill>
              </a:rPr>
              <a:pPr/>
              <a:t>11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59A005E-F37B-48A7-AC6E-4896F70A7833}" type="slidenum">
              <a:rPr lang="es-ES">
                <a:solidFill>
                  <a:prstClr val="black"/>
                </a:solidFill>
              </a:rPr>
              <a:pPr/>
              <a:t>2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AFB3581-01C4-4B5A-80FE-E9B30E1371D8}" type="slidenum">
              <a:rPr lang="es-ES">
                <a:solidFill>
                  <a:prstClr val="black"/>
                </a:solidFill>
              </a:rPr>
              <a:pPr/>
              <a:t>3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B92D020-5FF7-4934-9A9A-9C8F6B1AD847}" type="slidenum">
              <a:rPr lang="es-ES">
                <a:solidFill>
                  <a:prstClr val="black"/>
                </a:solidFill>
              </a:rPr>
              <a:pPr/>
              <a:t>4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39004F7-FA9B-40B0-9DE8-BE3193493E31}" type="slidenum">
              <a:rPr lang="es-ES">
                <a:solidFill>
                  <a:prstClr val="black"/>
                </a:solidFill>
              </a:rPr>
              <a:pPr/>
              <a:t>5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5191EF4-1173-4373-B54E-CF360ADB06B1}" type="slidenum">
              <a:rPr lang="es-ES">
                <a:solidFill>
                  <a:prstClr val="black"/>
                </a:solidFill>
              </a:rPr>
              <a:pPr/>
              <a:t>6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3AF1F8C-3A51-472E-90D9-37112093202C}" type="slidenum">
              <a:rPr lang="es-ES">
                <a:solidFill>
                  <a:prstClr val="black"/>
                </a:solidFill>
              </a:rPr>
              <a:pPr/>
              <a:t>7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2C5CF2B-B050-4260-BFBD-665F8F06F4C0}" type="slidenum">
              <a:rPr lang="es-ES">
                <a:solidFill>
                  <a:prstClr val="black"/>
                </a:solidFill>
              </a:rPr>
              <a:pPr/>
              <a:t>8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316D665-84BC-4E3C-8CF9-CD2EE63C6E18}" type="slidenum">
              <a:rPr lang="es-ES">
                <a:solidFill>
                  <a:prstClr val="black"/>
                </a:solidFill>
              </a:rPr>
              <a:pPr/>
              <a:t>9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920 h 2182"/>
                <a:gd name="T4" fmla="*/ 5232 w 4897"/>
                <a:gd name="T5" fmla="*/ 1920 h 2182"/>
                <a:gd name="T6" fmla="*/ 5232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10752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es-ES" noProof="0" smtClean="0"/>
              <a:t>Click to edit Master title style</a:t>
            </a:r>
          </a:p>
        </p:txBody>
      </p:sp>
      <p:sp>
        <p:nvSpPr>
          <p:cNvPr id="10753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s-ES" noProof="0" smtClean="0"/>
              <a:t>Click to edit Master subtitle style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FF9C8B6-EF06-4034-A1FE-734358B334C2}" type="slidenum">
              <a:rPr lang="es-E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185850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D3E2B-21B1-4837-A9E8-0BD17FF45AA3}" type="slidenum">
              <a:rPr lang="es-E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948170"/>
      </p:ext>
    </p:extLst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C4063-80FB-4CC9-876C-A305D3726F31}" type="slidenum">
              <a:rPr lang="es-E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085846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EF83A-E1CC-4A03-BD46-B557DAED72D5}" type="slidenum">
              <a:rPr lang="es-E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932414"/>
      </p:ext>
    </p:extLst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D4247-BCC5-4543-A8E5-0F7DE9EC2452}" type="slidenum">
              <a:rPr lang="es-E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99283"/>
      </p:ext>
    </p:extLst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D1A59-A374-4D41-8E59-D71D34FC4B41}" type="slidenum">
              <a:rPr lang="es-E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605487"/>
      </p:ext>
    </p:extLst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5515D-0B07-4716-97BB-118FE494EEBE}" type="slidenum">
              <a:rPr lang="es-E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354111"/>
      </p:ext>
    </p:extLst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F999B-BE0E-4EFB-B782-459F8930E8DB}" type="slidenum">
              <a:rPr lang="es-E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981056"/>
      </p:ext>
    </p:extLst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6F293-3B44-4812-B44F-91D5C0CA0042}" type="slidenum">
              <a:rPr lang="es-E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430519"/>
      </p:ext>
    </p:extLst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8A541-5437-4E58-9159-82477969DAE5}" type="slidenum">
              <a:rPr lang="es-E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61864"/>
      </p:ext>
    </p:extLst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98E57-FDC1-49BF-9944-F24D6E869EE0}" type="slidenum">
              <a:rPr lang="es-E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844261"/>
      </p:ext>
    </p:extLst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2056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411 h 2182"/>
                <a:gd name="T4" fmla="*/ 5232 w 4897"/>
                <a:gd name="T5" fmla="*/ 1411 h 2182"/>
                <a:gd name="T6" fmla="*/ 5232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57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58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388 h 2182"/>
                <a:gd name="T4" fmla="*/ 5232 w 4897"/>
                <a:gd name="T5" fmla="*/ 1388 h 2182"/>
                <a:gd name="T6" fmla="*/ 5232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6502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6503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6504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6505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6506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1065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1065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1065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7C66E-4AA1-4FA9-A4F6-714D1955C349}" type="slidenum">
              <a:rPr lang="es-E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106510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title style</a:t>
            </a:r>
          </a:p>
        </p:txBody>
      </p:sp>
      <p:sp>
        <p:nvSpPr>
          <p:cNvPr id="106511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3279567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065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065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065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06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06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06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06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6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6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6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6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6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6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6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6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6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6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6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6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6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6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6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10" grpId="0"/>
      <p:bldP spid="106511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6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651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651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0651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6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651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651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0651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6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651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651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0651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6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651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651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0651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6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651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651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065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b="0" u="sng" smtClean="0">
                <a:latin typeface="Times New Roman" pitchFamily="18" charset="0"/>
              </a:rPr>
              <a:t>Las Hermenéuticas Bíblicas</a:t>
            </a:r>
            <a:endParaRPr lang="es-ES" smtClean="0">
              <a:latin typeface="Times New Roman" pitchFamily="18" charset="0"/>
            </a:endParaRPr>
          </a:p>
        </p:txBody>
      </p:sp>
      <p:sp>
        <p:nvSpPr>
          <p:cNvPr id="4096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s-ES" b="1" u="sng" dirty="0" smtClean="0">
                <a:latin typeface="Times New Roman" pitchFamily="18" charset="0"/>
              </a:rPr>
              <a:t>Cómo Interpretar la Biblia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es-ES" b="1" i="1" u="sng" dirty="0" smtClean="0"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s-ES" b="1" i="1" u="sng" dirty="0" smtClean="0">
                <a:latin typeface="Times New Roman" pitchFamily="18" charset="0"/>
              </a:rPr>
              <a:t>Lección </a:t>
            </a:r>
            <a:r>
              <a:rPr lang="es-ES" b="1" i="1" u="sng" dirty="0" smtClean="0">
                <a:latin typeface="Times New Roman" pitchFamily="18" charset="0"/>
              </a:rPr>
              <a:t>2</a:t>
            </a:r>
            <a:endParaRPr lang="es-ES" b="1" i="1" u="sng" dirty="0" smtClean="0"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es-ES" b="1" i="1" u="sng" dirty="0" smtClean="0"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s-ES" b="1" i="1" dirty="0" smtClean="0">
                <a:latin typeface="Times New Roman" pitchFamily="18" charset="0"/>
              </a:rPr>
              <a:t>2ª Pedro 1:19-21; 3:15-18</a:t>
            </a:r>
            <a:endParaRPr lang="en-US" b="1" i="1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76461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Interpretación o Aplicación</a:t>
            </a:r>
          </a:p>
        </p:txBody>
      </p:sp>
      <p:sp>
        <p:nvSpPr>
          <p:cNvPr id="6758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4.  Hay que reconocer la diferencia entre las “</a:t>
            </a:r>
            <a:r>
              <a:rPr lang="es-ES" b="1" i="1" u="sng" smtClean="0">
                <a:latin typeface="Times New Roman" pitchFamily="18" charset="0"/>
              </a:rPr>
              <a:t>aplicaciones</a:t>
            </a:r>
            <a:r>
              <a:rPr lang="es-ES" smtClean="0">
                <a:latin typeface="Times New Roman" pitchFamily="18" charset="0"/>
              </a:rPr>
              <a:t>” (personal) y la </a:t>
            </a:r>
            <a:r>
              <a:rPr lang="es-ES" i="1" smtClean="0">
                <a:latin typeface="Times New Roman" pitchFamily="18" charset="0"/>
              </a:rPr>
              <a:t>interpretación</a:t>
            </a:r>
            <a:r>
              <a:rPr lang="es-ES" smtClean="0">
                <a:latin typeface="Times New Roman" pitchFamily="18" charset="0"/>
              </a:rPr>
              <a:t> del mensaje original.</a:t>
            </a:r>
          </a:p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5.  Hay que considerar la “revelación </a:t>
            </a:r>
            <a:r>
              <a:rPr lang="es-ES" b="1" i="1" u="sng" smtClean="0">
                <a:latin typeface="Times New Roman" pitchFamily="18" charset="0"/>
              </a:rPr>
              <a:t>progresiva</a:t>
            </a:r>
            <a:r>
              <a:rPr lang="es-ES" smtClean="0">
                <a:latin typeface="Times New Roman" pitchFamily="18" charset="0"/>
              </a:rPr>
              <a:t>” de las doctrinas bíblicas.  (Gál. 3:23-26)</a:t>
            </a:r>
          </a:p>
          <a:p>
            <a:pPr eaLnBrk="1" hangingPunct="1">
              <a:defRPr/>
            </a:pPr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096"/>
      </p:ext>
    </p:extLst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1 Jn. 2:27</a:t>
            </a:r>
          </a:p>
        </p:txBody>
      </p:sp>
      <p:sp>
        <p:nvSpPr>
          <p:cNvPr id="6963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6.   La Biblica es clara y solo se necesita la llenura del </a:t>
            </a:r>
            <a:r>
              <a:rPr lang="es-ES" b="1" i="1" u="sng" smtClean="0">
                <a:latin typeface="Times New Roman" pitchFamily="18" charset="0"/>
              </a:rPr>
              <a:t>Espíritu</a:t>
            </a:r>
            <a:r>
              <a:rPr lang="es-ES" smtClean="0">
                <a:latin typeface="Times New Roman" pitchFamily="18" charset="0"/>
              </a:rPr>
              <a:t> Santo y un estudio serio de la Biblia (2 Tim. 2:15) para entenderla – no se necesita intérpretes “oficiales” de una iglesia para entenderla.</a:t>
            </a:r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74816"/>
      </p:ext>
    </p:extLst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b="0" i="1" u="sng" smtClean="0">
                <a:latin typeface="Times New Roman" pitchFamily="18" charset="0"/>
              </a:rPr>
              <a:t>Hermenéutica sana</a:t>
            </a:r>
            <a:r>
              <a:rPr lang="es-ES" smtClean="0">
                <a:latin typeface="Times New Roman" pitchFamily="18" charset="0"/>
              </a:rPr>
              <a:t>:</a:t>
            </a:r>
          </a:p>
        </p:txBody>
      </p:sp>
      <p:sp>
        <p:nvSpPr>
          <p:cNvPr id="4301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1.  </a:t>
            </a:r>
            <a:r>
              <a:rPr lang="es-ES" b="1" i="1" u="sng" smtClean="0">
                <a:latin typeface="Times New Roman" pitchFamily="18" charset="0"/>
              </a:rPr>
              <a:t>Histórica</a:t>
            </a:r>
            <a:r>
              <a:rPr lang="es-ES" smtClean="0">
                <a:latin typeface="Times New Roman" pitchFamily="18" charset="0"/>
              </a:rPr>
              <a:t> </a:t>
            </a:r>
          </a:p>
          <a:p>
            <a:pPr lvl="1" eaLnBrk="1" hangingPunct="1">
              <a:defRPr/>
            </a:pPr>
            <a:r>
              <a:rPr lang="es-ES" smtClean="0">
                <a:latin typeface="Times New Roman" pitchFamily="18" charset="0"/>
              </a:rPr>
              <a:t>– cómo se entendieron por los primeros receptores y lectores</a:t>
            </a:r>
          </a:p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2.  </a:t>
            </a:r>
            <a:r>
              <a:rPr lang="es-ES" b="1" i="1" u="sng" smtClean="0">
                <a:latin typeface="Times New Roman" pitchFamily="18" charset="0"/>
              </a:rPr>
              <a:t>Tipológico</a:t>
            </a:r>
            <a:r>
              <a:rPr lang="es-ES" smtClean="0">
                <a:latin typeface="Times New Roman" pitchFamily="18" charset="0"/>
              </a:rPr>
              <a:t>, Mesiánico, Cristológico </a:t>
            </a:r>
          </a:p>
          <a:p>
            <a:pPr lvl="1" eaLnBrk="1" hangingPunct="1">
              <a:defRPr/>
            </a:pPr>
            <a:r>
              <a:rPr lang="es-ES" smtClean="0">
                <a:latin typeface="Times New Roman" pitchFamily="18" charset="0"/>
              </a:rPr>
              <a:t>– Jesús el Mesías se revela en parte</a:t>
            </a:r>
          </a:p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3.  </a:t>
            </a:r>
            <a:r>
              <a:rPr lang="es-ES" b="1" i="1" u="sng" smtClean="0">
                <a:latin typeface="Times New Roman" pitchFamily="18" charset="0"/>
              </a:rPr>
              <a:t>Doctrinal</a:t>
            </a:r>
            <a:r>
              <a:rPr lang="es-ES" smtClean="0">
                <a:latin typeface="Times New Roman" pitchFamily="18" charset="0"/>
              </a:rPr>
              <a:t> o </a:t>
            </a:r>
            <a:r>
              <a:rPr lang="es-ES" b="1" i="1" u="sng" smtClean="0">
                <a:latin typeface="Times New Roman" pitchFamily="18" charset="0"/>
              </a:rPr>
              <a:t>Evangélico</a:t>
            </a:r>
            <a:r>
              <a:rPr lang="es-ES" smtClean="0">
                <a:latin typeface="Times New Roman" pitchFamily="18" charset="0"/>
              </a:rPr>
              <a:t> </a:t>
            </a:r>
          </a:p>
          <a:p>
            <a:pPr lvl="1" eaLnBrk="1" hangingPunct="1">
              <a:defRPr/>
            </a:pPr>
            <a:r>
              <a:rPr lang="es-ES" smtClean="0">
                <a:latin typeface="Times New Roman" pitchFamily="18" charset="0"/>
              </a:rPr>
              <a:t>– Revela doctrinas que se acuerdan con el evangelio (plan de salvación por fe en la gracia de Dios).</a:t>
            </a:r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642492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b="0" i="1" u="sng" smtClean="0">
                <a:latin typeface="Times New Roman" pitchFamily="18" charset="0"/>
              </a:rPr>
              <a:t>Hermenéutica sana</a:t>
            </a:r>
            <a:r>
              <a:rPr lang="es-ES" smtClean="0">
                <a:latin typeface="Times New Roman" pitchFamily="18" charset="0"/>
              </a:rPr>
              <a:t>:</a:t>
            </a:r>
          </a:p>
        </p:txBody>
      </p:sp>
      <p:sp>
        <p:nvSpPr>
          <p:cNvPr id="4710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4.  </a:t>
            </a:r>
            <a:r>
              <a:rPr lang="es-ES" b="1" i="1" u="sng" smtClean="0">
                <a:latin typeface="Times New Roman" pitchFamily="18" charset="0"/>
              </a:rPr>
              <a:t>Profético</a:t>
            </a:r>
            <a:r>
              <a:rPr lang="es-ES" smtClean="0">
                <a:latin typeface="Times New Roman" pitchFamily="18" charset="0"/>
              </a:rPr>
              <a:t> </a:t>
            </a:r>
          </a:p>
          <a:p>
            <a:pPr lvl="1" eaLnBrk="1" hangingPunct="1">
              <a:defRPr/>
            </a:pPr>
            <a:r>
              <a:rPr lang="es-ES" smtClean="0">
                <a:latin typeface="Times New Roman" pitchFamily="18" charset="0"/>
              </a:rPr>
              <a:t>– Revela algo de la segunda venida de Cristo</a:t>
            </a:r>
          </a:p>
          <a:p>
            <a:pPr eaLnBrk="1" hangingPunct="1">
              <a:defRPr/>
            </a:pPr>
            <a:endParaRPr lang="es-ES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5.  </a:t>
            </a:r>
            <a:r>
              <a:rPr lang="es-ES" b="1" i="1" u="sng" smtClean="0">
                <a:latin typeface="Times New Roman" pitchFamily="18" charset="0"/>
              </a:rPr>
              <a:t>Práctico</a:t>
            </a:r>
            <a:r>
              <a:rPr lang="es-ES" smtClean="0">
                <a:latin typeface="Times New Roman" pitchFamily="18" charset="0"/>
              </a:rPr>
              <a:t> </a:t>
            </a:r>
          </a:p>
          <a:p>
            <a:pPr lvl="1" eaLnBrk="1" hangingPunct="1">
              <a:defRPr/>
            </a:pPr>
            <a:r>
              <a:rPr lang="es-ES" smtClean="0">
                <a:latin typeface="Times New Roman" pitchFamily="18" charset="0"/>
              </a:rPr>
              <a:t>– Cómo vivir la vida cristiana</a:t>
            </a:r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66633"/>
      </p:ext>
    </p:extLst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b="0" i="1" u="sng" smtClean="0">
                <a:latin typeface="Times New Roman" pitchFamily="18" charset="0"/>
              </a:rPr>
              <a:t>La clases reglamentos de interpretación</a:t>
            </a:r>
            <a:r>
              <a:rPr lang="es-ES" smtClean="0">
                <a:latin typeface="Times New Roman" pitchFamily="18" charset="0"/>
              </a:rPr>
              <a:t>:</a:t>
            </a:r>
          </a:p>
        </p:txBody>
      </p:sp>
      <p:sp>
        <p:nvSpPr>
          <p:cNvPr id="5017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1.  </a:t>
            </a:r>
            <a:r>
              <a:rPr lang="es-ES" b="1" i="1" u="sng" smtClean="0">
                <a:latin typeface="Times New Roman" pitchFamily="18" charset="0"/>
              </a:rPr>
              <a:t>General</a:t>
            </a:r>
            <a:r>
              <a:rPr lang="es-ES" smtClean="0">
                <a:latin typeface="Times New Roman" pitchFamily="18" charset="0"/>
              </a:rPr>
              <a:t> – Reglamentos que aplican a toda la Biblia en general</a:t>
            </a:r>
          </a:p>
          <a:p>
            <a:pPr eaLnBrk="1" hangingPunct="1">
              <a:defRPr/>
            </a:pPr>
            <a:endParaRPr lang="es-ES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2.  </a:t>
            </a:r>
            <a:r>
              <a:rPr lang="es-ES" b="1" i="1" u="sng" smtClean="0">
                <a:latin typeface="Times New Roman" pitchFamily="18" charset="0"/>
              </a:rPr>
              <a:t>Especial</a:t>
            </a:r>
            <a:r>
              <a:rPr lang="es-ES" smtClean="0">
                <a:latin typeface="Times New Roman" pitchFamily="18" charset="0"/>
              </a:rPr>
              <a:t> – Reglamentos que aplican a secciones especiales o particulares de la Biblia y a diferentes clases de la literatura de la Biblia: parábolas, profecías, poesía, evangelios, historia del A.T. o en el N.T.</a:t>
            </a:r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721113"/>
      </p:ext>
    </p:extLst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b="0" i="1" u="sng" smtClean="0">
                <a:latin typeface="Times New Roman" pitchFamily="18" charset="0"/>
              </a:rPr>
              <a:t>Principios básicos de la interpretación bíblica</a:t>
            </a:r>
            <a:r>
              <a:rPr lang="es-ES" smtClean="0">
                <a:latin typeface="Times New Roman" pitchFamily="18" charset="0"/>
              </a:rPr>
              <a:t>:</a:t>
            </a:r>
          </a:p>
        </p:txBody>
      </p:sp>
      <p:sp>
        <p:nvSpPr>
          <p:cNvPr id="5427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1.  Interpretar el texto bíblico en su sentido </a:t>
            </a:r>
            <a:r>
              <a:rPr lang="es-ES" b="1" i="1" u="sng" smtClean="0">
                <a:latin typeface="Times New Roman" pitchFamily="18" charset="0"/>
              </a:rPr>
              <a:t>literal</a:t>
            </a:r>
            <a:r>
              <a:rPr lang="es-ES" smtClean="0">
                <a:latin typeface="Times New Roman" pitchFamily="18" charset="0"/>
              </a:rPr>
              <a:t>, salvo cuando es evidente que hay alegorías o símbolos.</a:t>
            </a:r>
          </a:p>
          <a:p>
            <a:pPr eaLnBrk="1" hangingPunct="1">
              <a:defRPr/>
            </a:pPr>
            <a:endParaRPr lang="es-ES" smtClean="0">
              <a:latin typeface="Times New Roman" pitchFamily="18" charset="0"/>
            </a:endParaRPr>
          </a:p>
          <a:p>
            <a:pPr lvl="1" eaLnBrk="1" hangingPunct="1">
              <a:defRPr/>
            </a:pPr>
            <a:r>
              <a:rPr lang="es-ES" smtClean="0">
                <a:latin typeface="Times New Roman" pitchFamily="18" charset="0"/>
              </a:rPr>
              <a:t>* Nota que Dios tenía que “acomodar” sus verdades a lenguas humanas para los hombres y no significa con símbolos como “la mano de Dios” que El tiene una mano literal y humana.</a:t>
            </a:r>
          </a:p>
          <a:p>
            <a:pPr eaLnBrk="1" hangingPunct="1">
              <a:defRPr/>
            </a:pPr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653619"/>
      </p:ext>
    </p:extLst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Interpretación Literal</a:t>
            </a:r>
          </a:p>
        </p:txBody>
      </p:sp>
      <p:sp>
        <p:nvSpPr>
          <p:cNvPr id="5734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* Hay que interpretar cada pasaje según su “estilo literario” (poesía, historia, profecía…)</a:t>
            </a:r>
          </a:p>
          <a:p>
            <a:pPr eaLnBrk="1" hangingPunct="1">
              <a:defRPr/>
            </a:pPr>
            <a:endParaRPr lang="es-ES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* Hay que considerar “figuras de hablar” (metáforas, similitudes, etc.)</a:t>
            </a:r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913127"/>
      </p:ext>
    </p:extLst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Gramatica / Historica</a:t>
            </a:r>
          </a:p>
        </p:txBody>
      </p:sp>
      <p:sp>
        <p:nvSpPr>
          <p:cNvPr id="7475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s-ES" sz="2800" smtClean="0">
                <a:latin typeface="Times New Roman" pitchFamily="18" charset="0"/>
              </a:rPr>
              <a:t>2.  Interpretar la Biblia en su sentido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2800" b="1" i="1" u="sng" smtClean="0">
                <a:latin typeface="Times New Roman" pitchFamily="18" charset="0"/>
              </a:rPr>
              <a:t>gramatical</a:t>
            </a:r>
            <a:r>
              <a:rPr lang="es-ES" sz="2800" smtClean="0">
                <a:latin typeface="Times New Roman" pitchFamily="18" charset="0"/>
              </a:rPr>
              <a:t> y en su contexto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2800" b="1" i="1" u="sng" smtClean="0">
                <a:latin typeface="Times New Roman" pitchFamily="18" charset="0"/>
              </a:rPr>
              <a:t>histórico</a:t>
            </a:r>
            <a:r>
              <a:rPr lang="es-ES" sz="2800" smtClean="0">
                <a:latin typeface="Times New Roman" pitchFamily="18" charset="0"/>
              </a:rPr>
              <a:t>/cultural/geográfico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sz="2800" smtClean="0">
              <a:latin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s-ES" sz="2400" smtClean="0">
                <a:latin typeface="Times New Roman" pitchFamily="18" charset="0"/>
              </a:rPr>
              <a:t>*Asegurar que usas una traducción confiable de la Biblia (como la Reina Valera) y compararla con otras traducciones para ver la exactitud del sentido.  Muchas traducciones “interpretan” las ideas de la Biblia en vez de traducir las palabras que Dios inspiró, y debemos leer lo que Dios inspiró primero antes de dar una interpretación cultural (=“como lo entendían los primeros recipientes”)</a:t>
            </a:r>
            <a:endParaRPr lang="en-US" sz="24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051538"/>
      </p:ext>
    </p:extLst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Interpreta Escritura con Escritura</a:t>
            </a:r>
          </a:p>
        </p:txBody>
      </p:sp>
      <p:sp>
        <p:nvSpPr>
          <p:cNvPr id="6349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3.  Interpretar la Escritura con la </a:t>
            </a:r>
            <a:r>
              <a:rPr lang="es-ES" b="1" i="1" u="sng" smtClean="0">
                <a:latin typeface="Times New Roman" pitchFamily="18" charset="0"/>
              </a:rPr>
              <a:t>Escritura</a:t>
            </a:r>
            <a:r>
              <a:rPr lang="es-ES" smtClean="0">
                <a:latin typeface="Times New Roman" pitchFamily="18" charset="0"/>
              </a:rPr>
              <a:t>.  Interpretar cada porción de la Biblia a la luz de la </a:t>
            </a:r>
            <a:r>
              <a:rPr lang="es-ES" b="1" i="1" u="sng" smtClean="0">
                <a:latin typeface="Times New Roman" pitchFamily="18" charset="0"/>
              </a:rPr>
              <a:t>doctrina</a:t>
            </a:r>
            <a:r>
              <a:rPr lang="es-ES" smtClean="0">
                <a:latin typeface="Times New Roman" pitchFamily="18" charset="0"/>
              </a:rPr>
              <a:t> de toda la Biblia… e interpretar pasajes “oscuros” a la luz de los pasajes </a:t>
            </a:r>
            <a:r>
              <a:rPr lang="es-ES" b="1" i="1" u="sng" smtClean="0">
                <a:latin typeface="Times New Roman" pitchFamily="18" charset="0"/>
              </a:rPr>
              <a:t>claros</a:t>
            </a:r>
            <a:r>
              <a:rPr lang="es-ES" smtClean="0">
                <a:latin typeface="Times New Roman" pitchFamily="18" charset="0"/>
              </a:rPr>
              <a:t>.</a:t>
            </a:r>
          </a:p>
          <a:p>
            <a:pPr eaLnBrk="1" hangingPunct="1">
              <a:defRPr/>
            </a:pPr>
            <a:endParaRPr lang="es-ES" smtClean="0"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ES" i="1" smtClean="0">
                <a:latin typeface="Times New Roman" pitchFamily="18" charset="0"/>
              </a:rPr>
              <a:t>“El mejor comentario de la Biblia es la Biblia misma”</a:t>
            </a:r>
            <a:endParaRPr lang="en-US" i="1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166211"/>
      </p:ext>
    </p:extLst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>
                <a:latin typeface="Times New Roman" pitchFamily="18" charset="0"/>
              </a:rPr>
              <a:t>Cuidado</a:t>
            </a:r>
          </a:p>
        </p:txBody>
      </p:sp>
      <p:sp>
        <p:nvSpPr>
          <p:cNvPr id="6451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" smtClean="0">
                <a:latin typeface="Times New Roman" pitchFamily="18" charset="0"/>
              </a:rPr>
              <a:t>*Cuidado con interpretar la Escritura a la luz de un sistema doctrinal diseñado por un hombre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" smtClean="0">
                <a:latin typeface="Times New Roman" pitchFamily="18" charset="0"/>
              </a:rPr>
              <a:t>(“calvinista”, “arminiano”, etc.)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S" sz="1600" smtClean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s-ES" smtClean="0">
                <a:latin typeface="Times New Roman" pitchFamily="18" charset="0"/>
              </a:rPr>
              <a:t>*Aunque no dependamos de un intérprete en particular puesto que ninguno es infalible,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mtClean="0">
                <a:latin typeface="Times New Roman" pitchFamily="18" charset="0"/>
              </a:rPr>
              <a:t>Debemos consultar a otras autoridades confiables que sepan más que nosotros para ver como ellos interpretan un pasaje.  (</a:t>
            </a:r>
            <a:r>
              <a:rPr lang="es-ES" i="1" smtClean="0">
                <a:latin typeface="Times New Roman" pitchFamily="18" charset="0"/>
              </a:rPr>
              <a:t>Efesios 4:11, 14</a:t>
            </a:r>
            <a:r>
              <a:rPr lang="es-ES" smtClean="0">
                <a:latin typeface="Times New Roman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4803"/>
      </p:ext>
    </p:extLst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Glass Layers">
  <a:themeElements>
    <a:clrScheme name="Glass Layers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Glass Layer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lass Layer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Layer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573</Words>
  <Application>Microsoft Office PowerPoint</Application>
  <PresentationFormat>On-screen Show (4:3)</PresentationFormat>
  <Paragraphs>63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Glass Layers</vt:lpstr>
      <vt:lpstr>Las Hermenéuticas Bíblicas</vt:lpstr>
      <vt:lpstr>Hermenéutica sana:</vt:lpstr>
      <vt:lpstr>Hermenéutica sana:</vt:lpstr>
      <vt:lpstr>La clases reglamentos de interpretación:</vt:lpstr>
      <vt:lpstr>Principios básicos de la interpretación bíblica:</vt:lpstr>
      <vt:lpstr>Interpretación Literal</vt:lpstr>
      <vt:lpstr>Gramatica / Historica</vt:lpstr>
      <vt:lpstr>Interpreta Escritura con Escritura</vt:lpstr>
      <vt:lpstr>Cuidado</vt:lpstr>
      <vt:lpstr>Interpretación o Aplicación</vt:lpstr>
      <vt:lpstr>1 Jn. 2:27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Hermenéuticas Bíblicas</dc:title>
  <dc:creator>Iglesia Biblica Bautista Ant</dc:creator>
  <cp:lastModifiedBy>Iglesia Biblica Bautista Ant</cp:lastModifiedBy>
  <cp:revision>1</cp:revision>
  <dcterms:created xsi:type="dcterms:W3CDTF">2011-08-24T23:07:47Z</dcterms:created>
  <dcterms:modified xsi:type="dcterms:W3CDTF">2011-08-24T23:09:58Z</dcterms:modified>
</cp:coreProperties>
</file>