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257" r:id="rId3"/>
    <p:sldId id="258" r:id="rId4"/>
    <p:sldId id="260" r:id="rId5"/>
    <p:sldId id="269" r:id="rId6"/>
    <p:sldId id="264" r:id="rId7"/>
    <p:sldId id="261" r:id="rId8"/>
    <p:sldId id="262" r:id="rId9"/>
    <p:sldId id="265" r:id="rId10"/>
    <p:sldId id="266" r:id="rId11"/>
    <p:sldId id="267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F57C9C-71DB-466E-B7B4-39621D3ADE7A}" type="datetimeFigureOut">
              <a:rPr lang="en-US" smtClean="0"/>
              <a:t>8/26/2011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B49BCA-D2E2-44D4-9A71-A84C502B5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587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49BCA-D2E2-44D4-9A71-A84C502B56C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834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E78F414-DDAE-418C-A9C4-D3433BA79048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49BCA-D2E2-44D4-9A71-A84C502B56C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988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49BCA-D2E2-44D4-9A71-A84C502B56C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7175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49BCA-D2E2-44D4-9A71-A84C502B56C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596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849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_tradnl"/>
              <a:t>Click to edit Master title style</a:t>
            </a:r>
          </a:p>
        </p:txBody>
      </p:sp>
      <p:sp>
        <p:nvSpPr>
          <p:cNvPr id="14849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_tradnl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AA2DE-AA90-4D24-8E28-A72D84392643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21E03-A328-41DE-88F7-DB5D255786D6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466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C0B33-A359-4A81-90D9-244D81FB7BB3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370CF-F499-44C2-9F15-1B506EBCD4D0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035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1ADC4-3278-4B79-96BC-C947BF3C8472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E2FF8-0F7C-4F1A-8CE5-040FF4C5D849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344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849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_tradnl"/>
              <a:t>Click to edit Master title style</a:t>
            </a:r>
          </a:p>
        </p:txBody>
      </p:sp>
      <p:sp>
        <p:nvSpPr>
          <p:cNvPr id="14849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_tradnl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AA2DE-AA90-4D24-8E28-A72D84392643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21E03-A328-41DE-88F7-DB5D255786D6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6279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87D05-66C6-4A87-A6C7-501BD501FFA9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AF73E-2566-4E97-81B0-F23B26A53FCA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37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7A248-41EA-4050-860B-73DF403ADBBE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CE73-A92B-4461-8EDD-ACFAA05C1CC6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8224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221A0-E671-4972-87E2-24CAFEFF1452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AAE5F-0445-4B2E-8697-F92CFCCD0E02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86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2E6D5-5322-4BE9-AC66-605ABFD72830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B16FC-B128-4999-9CA2-07F4A249826B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92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BCCDC-F3B8-452A-9D89-8D10CB0A28E5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52FB4-52BB-4131-8051-B707FEE11112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3716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7E5DE-5EF5-4603-B78A-0843B44C2A3B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53D11-5071-4779-8F9C-8476894BDB17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0210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7BE63-FFAF-4FFD-BFAD-BEC805E39114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8E30B-4AFD-4CD0-BEC3-F09218704AC0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070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87D05-66C6-4A87-A6C7-501BD501FFA9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AF73E-2566-4E97-81B0-F23B26A53FCA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0222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046CB-2B79-47F7-9DDE-545CC5278205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D310C-65F3-4B63-85F0-5F759AD3B03E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4827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C0B33-A359-4A81-90D9-244D81FB7BB3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370CF-F499-44C2-9F15-1B506EBCD4D0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022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1ADC4-3278-4B79-96BC-C947BF3C8472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E2FF8-0F7C-4F1A-8CE5-040FF4C5D849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967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7A248-41EA-4050-860B-73DF403ADBBE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CE73-A92B-4461-8EDD-ACFAA05C1CC6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613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221A0-E671-4972-87E2-24CAFEFF1452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AAE5F-0445-4B2E-8697-F92CFCCD0E02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650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2E6D5-5322-4BE9-AC66-605ABFD72830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B16FC-B128-4999-9CA2-07F4A249826B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881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BCCDC-F3B8-452A-9D89-8D10CB0A28E5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52FB4-52BB-4131-8051-B707FEE11112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109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7E5DE-5EF5-4603-B78A-0843B44C2A3B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53D11-5071-4779-8F9C-8476894BDB17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263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7BE63-FFAF-4FFD-BFAD-BEC805E39114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8E30B-4AFD-4CD0-BEC3-F09218704AC0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175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046CB-2B79-47F7-9DDE-545CC5278205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D310C-65F3-4B63-85F0-5F759AD3B03E}" type="slidenum">
              <a:rPr lang="es-ES_tradnl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558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4745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746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746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746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7463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7464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7465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746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14746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  <p:sp>
        <p:nvSpPr>
          <p:cNvPr id="14746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D5BF57-48FB-48D5-950E-2193F49567EF}" type="datetimeFigureOut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14746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14747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A0FC84-0356-4989-8F84-95248ABD07DF}" type="slidenum">
              <a:rPr lang="es-ES_tradnl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7711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4745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746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746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746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7463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7464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7465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746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14746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  <p:sp>
        <p:nvSpPr>
          <p:cNvPr id="14746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D5BF57-48FB-48D5-950E-2193F49567EF}" type="datetimeFigureOut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8/26/2011</a:t>
            </a:fld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14746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14747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A0FC84-0356-4989-8F84-95248ABD07DF}" type="slidenum">
              <a:rPr lang="es-ES_tradnl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_trad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58201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04800"/>
            <a:ext cx="84391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533400" y="3886200"/>
            <a:ext cx="7785092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b="1" spc="50" dirty="0" err="1">
                <a:ln w="13500">
                  <a:solidFill>
                    <a:srgbClr val="3399FF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99FF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Apología</a:t>
            </a:r>
            <a:r>
              <a:rPr lang="en-US" sz="4000" b="1" spc="50" dirty="0">
                <a:ln w="13500">
                  <a:solidFill>
                    <a:srgbClr val="3399FF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99FF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, </a:t>
            </a:r>
            <a:r>
              <a:rPr lang="en-US" sz="4000" b="1" spc="50" dirty="0" err="1">
                <a:ln w="13500">
                  <a:solidFill>
                    <a:srgbClr val="3399FF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99FF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Ciencia</a:t>
            </a:r>
            <a:r>
              <a:rPr lang="en-US" sz="4000" b="1" spc="50" dirty="0">
                <a:ln w="13500">
                  <a:solidFill>
                    <a:srgbClr val="3399FF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99FF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en-US" sz="4000" b="1" spc="50" dirty="0" smtClean="0">
                <a:ln w="13500">
                  <a:solidFill>
                    <a:srgbClr val="3399FF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99FF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Cristiana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b="1" spc="50" dirty="0" err="1" smtClean="0">
                <a:ln w="13500">
                  <a:solidFill>
                    <a:srgbClr val="3399FF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99FF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Sesión</a:t>
            </a:r>
            <a:r>
              <a:rPr lang="en-US" sz="4000" b="1" spc="50" dirty="0" smtClean="0">
                <a:ln w="13500">
                  <a:solidFill>
                    <a:srgbClr val="3399FF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99FF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4</a:t>
            </a:r>
            <a:endParaRPr lang="en-US" sz="4000" b="1" spc="50" dirty="0">
              <a:ln w="13500">
                <a:solidFill>
                  <a:srgbClr val="3399FF">
                    <a:shade val="2500"/>
                    <a:alpha val="6500"/>
                  </a:srgbClr>
                </a:solidFill>
                <a:prstDash val="solid"/>
              </a:ln>
              <a:solidFill>
                <a:srgbClr val="3399FF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52800" y="2667000"/>
            <a:ext cx="523412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b="1" spc="50" dirty="0" err="1">
                <a:ln w="13500">
                  <a:solidFill>
                    <a:srgbClr val="3399FF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99FF">
                    <a:tint val="3000"/>
                    <a:alpha val="9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itchFamily="82" charset="0"/>
                <a:cs typeface="Aharoni" pitchFamily="2" charset="-79"/>
              </a:rPr>
              <a:t>Hermenéutica</a:t>
            </a:r>
            <a:r>
              <a:rPr lang="en-US" sz="5400" b="1" spc="50" dirty="0">
                <a:ln w="13500">
                  <a:solidFill>
                    <a:srgbClr val="3399FF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99FF">
                    <a:tint val="3000"/>
                    <a:alpha val="9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itchFamily="82" charset="0"/>
                <a:cs typeface="Aharoni" pitchFamily="2" charset="-79"/>
              </a:rPr>
              <a:t> II</a:t>
            </a:r>
            <a:endParaRPr lang="en-US" sz="5400" b="1" spc="50" dirty="0">
              <a:ln w="13500">
                <a:solidFill>
                  <a:srgbClr val="3399FF">
                    <a:shade val="2500"/>
                    <a:alpha val="6500"/>
                  </a:srgbClr>
                </a:solidFill>
                <a:prstDash val="solid"/>
              </a:ln>
              <a:solidFill>
                <a:srgbClr val="3399FF">
                  <a:tint val="3000"/>
                  <a:alpha val="9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5867400"/>
            <a:ext cx="35974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spc="50" dirty="0">
                <a:ln w="13500">
                  <a:solidFill>
                    <a:srgbClr val="3399FF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99FF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6 de </a:t>
            </a:r>
            <a:r>
              <a:rPr lang="en-US" sz="2800" b="1" spc="50" dirty="0" err="1">
                <a:ln w="13500">
                  <a:solidFill>
                    <a:srgbClr val="3399FF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99FF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marzo</a:t>
            </a:r>
            <a:r>
              <a:rPr lang="en-US" sz="2800" b="1" spc="50" dirty="0">
                <a:ln w="13500">
                  <a:solidFill>
                    <a:srgbClr val="3399FF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99FF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de 2010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633112" y="5867400"/>
            <a:ext cx="4206088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spc="50" dirty="0">
                <a:ln w="13500">
                  <a:solidFill>
                    <a:srgbClr val="3399FF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99FF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Dr. José Luis Torres A.</a:t>
            </a:r>
          </a:p>
        </p:txBody>
      </p:sp>
    </p:spTree>
    <p:extLst>
      <p:ext uri="{BB962C8B-B14F-4D97-AF65-F5344CB8AC3E}">
        <p14:creationId xmlns:p14="http://schemas.microsoft.com/office/powerpoint/2010/main" val="1613887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70" decel="100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770" decel="100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676400"/>
            <a:ext cx="7543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Font typeface="Arial" charset="0"/>
              <a:buChar char="–"/>
              <a:defRPr/>
            </a:pPr>
            <a:r>
              <a:rPr lang="es-MX" sz="40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solamente somos un eslabón en la cadena de la evolución, no tenemos más valor que el águila calva, o la mariposa monarca, o los robles de Big Sur.</a:t>
            </a:r>
          </a:p>
        </p:txBody>
      </p:sp>
    </p:spTree>
    <p:extLst>
      <p:ext uri="{BB962C8B-B14F-4D97-AF65-F5344CB8AC3E}">
        <p14:creationId xmlns:p14="http://schemas.microsoft.com/office/powerpoint/2010/main" val="346764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es-MX" sz="3200">
                <a:latin typeface="Arial Black" pitchFamily="34" charset="0"/>
              </a:rPr>
              <a:t>Comparación entre Lincoln y Darwin</a:t>
            </a:r>
            <a:endParaRPr lang="en-US" sz="3200">
              <a:latin typeface="Arial Black" pitchFamily="34" charset="0"/>
            </a:endParaRPr>
          </a:p>
        </p:txBody>
      </p:sp>
      <p:pic>
        <p:nvPicPr>
          <p:cNvPr id="139267" name="Picture 7" descr="lincoln_abraham_photograph-thumb-425x56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143000"/>
            <a:ext cx="155257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9268" name="Picture 8" descr="Darwi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1219200"/>
            <a:ext cx="1439863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2209800" y="1219200"/>
            <a:ext cx="20574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3038" indent="-173038" fontAlgn="base">
              <a:spcBef>
                <a:spcPct val="50000"/>
              </a:spcBef>
              <a:spcAft>
                <a:spcPct val="0"/>
              </a:spcAft>
              <a:buFontTx/>
              <a:buChar char="•"/>
              <a:defRPr/>
            </a:pPr>
            <a:r>
              <a:rPr lang="es-MX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Nació el 12 de febrero de 1809 en Kentucky en una familia pobre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6324600" y="1219200"/>
            <a:ext cx="22860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3038" indent="-173038" fontAlgn="base">
              <a:spcBef>
                <a:spcPct val="50000"/>
              </a:spcBef>
              <a:spcAft>
                <a:spcPct val="0"/>
              </a:spcAft>
              <a:buFontTx/>
              <a:buChar char="•"/>
              <a:defRPr/>
            </a:pPr>
            <a:r>
              <a:rPr lang="es-MX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Nació el 12 de febrero de 1809 en </a:t>
            </a: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Shrewsbury, </a:t>
            </a:r>
            <a:r>
              <a:rPr lang="en-US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Inglaterra</a:t>
            </a: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una familia rica</a:t>
            </a:r>
          </a:p>
          <a:p>
            <a:pPr marL="173038" indent="-173038" fontAlgn="base">
              <a:spcBef>
                <a:spcPct val="50000"/>
              </a:spcBef>
              <a:spcAft>
                <a:spcPct val="0"/>
              </a:spcAft>
              <a:buFontTx/>
              <a:buChar char="•"/>
              <a:defRPr/>
            </a:pPr>
            <a:r>
              <a:rPr lang="es-MX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457200" y="3276600"/>
            <a:ext cx="3657600" cy="338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3038" indent="-173038" fontAlgn="base">
              <a:spcBef>
                <a:spcPct val="50000"/>
              </a:spcBef>
              <a:spcAft>
                <a:spcPct val="0"/>
              </a:spcAft>
              <a:buFontTx/>
              <a:buChar char="•"/>
              <a:defRPr/>
            </a:pPr>
            <a:r>
              <a:rPr lang="es-MX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muerte de su hijo favorito lo orilló a leer más la Biblia y buscar más a Dios en sus años de adulto</a:t>
            </a:r>
          </a:p>
          <a:p>
            <a:pPr marL="173038" indent="-173038" fontAlgn="base">
              <a:spcBef>
                <a:spcPct val="50000"/>
              </a:spcBef>
              <a:spcAft>
                <a:spcPct val="0"/>
              </a:spcAft>
              <a:buFontTx/>
              <a:buChar char="•"/>
              <a:defRPr/>
            </a:pPr>
            <a:r>
              <a:rPr lang="es-MX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Emancipó a los esclavos y hoy es querido y respetado en esta nación</a:t>
            </a:r>
          </a:p>
          <a:p>
            <a:pPr marL="173038" indent="-173038" fontAlgn="base">
              <a:spcBef>
                <a:spcPct val="50000"/>
              </a:spcBef>
              <a:spcAft>
                <a:spcPct val="0"/>
              </a:spcAft>
              <a:buFontTx/>
              <a:buChar char="•"/>
              <a:defRPr/>
            </a:pPr>
            <a:r>
              <a:rPr lang="es-MX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Biblia que formó el pensamiento de </a:t>
            </a:r>
            <a:r>
              <a:rPr lang="es-MX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Lincoln </a:t>
            </a:r>
            <a:r>
              <a:rPr lang="es-MX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 prohibida en las escuelas hoy en día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4648200" y="3276600"/>
            <a:ext cx="3657600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3038" indent="-173038" fontAlgn="base">
              <a:spcBef>
                <a:spcPct val="50000"/>
              </a:spcBef>
              <a:spcAft>
                <a:spcPct val="0"/>
              </a:spcAft>
              <a:buFontTx/>
              <a:buChar char="•"/>
              <a:defRPr/>
            </a:pPr>
            <a:r>
              <a:rPr lang="es-MX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muerte de su hija favorita lo orilló a abandonar la Biblia y alejarse de Dios en sus años de adulto</a:t>
            </a:r>
          </a:p>
          <a:p>
            <a:pPr marL="173038" indent="-173038" fontAlgn="base">
              <a:spcBef>
                <a:spcPct val="50000"/>
              </a:spcBef>
              <a:spcAft>
                <a:spcPct val="0"/>
              </a:spcAft>
              <a:buFontTx/>
              <a:buChar char="•"/>
              <a:defRPr/>
            </a:pPr>
            <a:r>
              <a:rPr lang="es-MX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Perfeccionó la Teoría de la Evolución</a:t>
            </a:r>
          </a:p>
          <a:p>
            <a:pPr marL="173038" indent="-173038" fontAlgn="base">
              <a:spcBef>
                <a:spcPct val="50000"/>
              </a:spcBef>
              <a:spcAft>
                <a:spcPct val="0"/>
              </a:spcAft>
              <a:buFontTx/>
              <a:buChar char="•"/>
              <a:defRPr/>
            </a:pPr>
            <a:r>
              <a:rPr lang="es-MX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 teoría ha servido para negar a Dios y ahora se enseña como una verdad en todas las escuelas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387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AutoShape 6"/>
          <p:cNvSpPr>
            <a:spLocks noChangeArrowheads="1"/>
          </p:cNvSpPr>
          <p:nvPr/>
        </p:nvSpPr>
        <p:spPr bwMode="gray">
          <a:xfrm>
            <a:off x="609600" y="1905000"/>
            <a:ext cx="8229600" cy="457200"/>
          </a:xfrm>
          <a:prstGeom prst="roundRect">
            <a:avLst>
              <a:gd name="adj" fmla="val 49106"/>
            </a:avLst>
          </a:prstGeom>
          <a:gradFill flip="none" rotWithShape="1">
            <a:path path="rect">
              <a:fillToRect l="100000" t="100000"/>
            </a:path>
            <a:tileRect r="-100000" b="-100000"/>
          </a:gra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2400" b="1" spc="50" dirty="0">
                <a:ln w="13500">
                  <a:solidFill>
                    <a:srgbClr val="3399FF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99FF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Sesión I - Conceptos Básicos</a:t>
            </a:r>
            <a:endParaRPr lang="en-US" sz="2400" b="1" spc="50" dirty="0">
              <a:ln w="13500">
                <a:solidFill>
                  <a:srgbClr val="3399FF">
                    <a:shade val="2500"/>
                    <a:alpha val="6500"/>
                  </a:srgbClr>
                </a:solidFill>
                <a:prstDash val="solid"/>
              </a:ln>
              <a:solidFill>
                <a:srgbClr val="3399FF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gray">
          <a:xfrm>
            <a:off x="609600" y="2667000"/>
            <a:ext cx="8229600" cy="457200"/>
          </a:xfrm>
          <a:prstGeom prst="roundRect">
            <a:avLst>
              <a:gd name="adj" fmla="val 49106"/>
            </a:avLst>
          </a:prstGeom>
          <a:gradFill flip="none" rotWithShape="1">
            <a:path path="rect">
              <a:fillToRect l="100000" t="100000"/>
            </a:path>
            <a:tileRect r="-100000" b="-100000"/>
          </a:gra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2400" b="1" spc="50" dirty="0">
                <a:ln w="13500">
                  <a:solidFill>
                    <a:srgbClr val="3399FF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99FF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Sesión II - Las Teorías de la Creación</a:t>
            </a:r>
            <a:endParaRPr lang="en-US" sz="2400" b="1" spc="50" dirty="0">
              <a:ln w="13500">
                <a:solidFill>
                  <a:srgbClr val="3399FF">
                    <a:shade val="2500"/>
                    <a:alpha val="6500"/>
                  </a:srgbClr>
                </a:solidFill>
                <a:prstDash val="solid"/>
              </a:ln>
              <a:solidFill>
                <a:srgbClr val="3399FF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gray">
          <a:xfrm>
            <a:off x="609600" y="3429000"/>
            <a:ext cx="8229600" cy="457200"/>
          </a:xfrm>
          <a:prstGeom prst="roundRect">
            <a:avLst>
              <a:gd name="adj" fmla="val 49106"/>
            </a:avLst>
          </a:prstGeom>
          <a:gradFill flip="none" rotWithShape="1">
            <a:path path="rect">
              <a:fillToRect l="100000" t="100000"/>
            </a:path>
            <a:tileRect r="-100000" b="-100000"/>
          </a:gra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2400" b="1" spc="50" dirty="0">
                <a:ln w="13500">
                  <a:solidFill>
                    <a:srgbClr val="3399FF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99FF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Sesión III - Problemas Científicos de la Evolución</a:t>
            </a:r>
            <a:endParaRPr lang="en-US" sz="2400" b="1" spc="50" dirty="0">
              <a:ln w="13500">
                <a:solidFill>
                  <a:srgbClr val="3399FF">
                    <a:shade val="2500"/>
                    <a:alpha val="6500"/>
                  </a:srgbClr>
                </a:solidFill>
                <a:prstDash val="solid"/>
              </a:ln>
              <a:solidFill>
                <a:srgbClr val="3399FF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3321" name="AutoShape 9"/>
          <p:cNvSpPr>
            <a:spLocks noChangeArrowheads="1"/>
          </p:cNvSpPr>
          <p:nvPr/>
        </p:nvSpPr>
        <p:spPr bwMode="gray">
          <a:xfrm>
            <a:off x="609600" y="4191000"/>
            <a:ext cx="8229600" cy="457200"/>
          </a:xfrm>
          <a:prstGeom prst="roundRect">
            <a:avLst>
              <a:gd name="adj" fmla="val 50000"/>
            </a:avLst>
          </a:prstGeom>
          <a:gradFill flip="none" rotWithShape="1">
            <a:path path="rect">
              <a:fillToRect l="100000" t="100000"/>
            </a:path>
            <a:tileRect r="-100000" b="-100000"/>
          </a:gra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2400" b="1" spc="50" dirty="0">
                <a:ln w="13500">
                  <a:solidFill>
                    <a:srgbClr val="3399FF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3399FF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Sesión IV - Implicaciones Teológicas de la Evolución</a:t>
            </a:r>
            <a:endParaRPr lang="en-US" sz="2400" b="1" spc="50" dirty="0">
              <a:ln w="13500">
                <a:solidFill>
                  <a:srgbClr val="3399FF">
                    <a:shade val="2500"/>
                    <a:alpha val="6500"/>
                  </a:srgbClr>
                </a:solidFill>
                <a:prstDash val="solid"/>
              </a:ln>
              <a:solidFill>
                <a:srgbClr val="3399FF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10088" y="533400"/>
            <a:ext cx="272382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49362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457200" y="1752600"/>
            <a:ext cx="8229600" cy="4876800"/>
          </a:xfr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buClr>
                <a:schemeClr val="accent2"/>
              </a:buClr>
              <a:buSzTx/>
              <a:buFontTx/>
              <a:buChar char="•"/>
              <a:defRPr/>
            </a:pPr>
            <a:r>
              <a:rPr lang="es-MX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origen del pecado y la salvación. </a:t>
            </a:r>
          </a:p>
          <a:p>
            <a:pPr lvl="1" eaLnBrk="1" hangingPunct="1">
              <a:buSzTx/>
              <a:buFont typeface="Arial" charset="0"/>
              <a:buChar char="–"/>
              <a:defRPr/>
            </a:pPr>
            <a:r>
              <a:rPr lang="es-MX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Romanos 5</a:t>
            </a:r>
          </a:p>
          <a:p>
            <a:pPr lvl="1" eaLnBrk="1" hangingPunct="1">
              <a:buSzTx/>
              <a:buFont typeface="Arial" charset="0"/>
              <a:buChar char="–"/>
              <a:defRPr/>
            </a:pPr>
            <a:r>
              <a:rPr lang="es-MX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Corintios 15:47; 1 Corintios </a:t>
            </a:r>
            <a:r>
              <a:rPr lang="es-MX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15:22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304800"/>
            <a:ext cx="8534400" cy="132343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b="1" spc="50" dirty="0" err="1">
                <a:ln w="11430"/>
                <a:gradFill>
                  <a:gsLst>
                    <a:gs pos="25000">
                      <a:srgbClr val="666699">
                        <a:satMod val="155000"/>
                      </a:srgbClr>
                    </a:gs>
                    <a:gs pos="100000">
                      <a:srgbClr val="666699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lin Sans FB Demi" pitchFamily="34" charset="0"/>
              </a:rPr>
              <a:t>Sesión</a:t>
            </a:r>
            <a:r>
              <a:rPr lang="en-US" sz="4000" b="1" spc="50" dirty="0">
                <a:ln w="11430"/>
                <a:gradFill>
                  <a:gsLst>
                    <a:gs pos="25000">
                      <a:srgbClr val="666699">
                        <a:satMod val="155000"/>
                      </a:srgbClr>
                    </a:gs>
                    <a:gs pos="100000">
                      <a:srgbClr val="666699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lin Sans FB Demi" pitchFamily="34" charset="0"/>
              </a:rPr>
              <a:t> IV - Las </a:t>
            </a:r>
            <a:r>
              <a:rPr lang="en-US" sz="4000" b="1" spc="50" dirty="0" err="1">
                <a:ln w="11430"/>
                <a:gradFill>
                  <a:gsLst>
                    <a:gs pos="25000">
                      <a:srgbClr val="666699">
                        <a:satMod val="155000"/>
                      </a:srgbClr>
                    </a:gs>
                    <a:gs pos="100000">
                      <a:srgbClr val="666699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lin Sans FB Demi" pitchFamily="34" charset="0"/>
              </a:rPr>
              <a:t>Implicaciones</a:t>
            </a:r>
            <a:r>
              <a:rPr lang="en-US" sz="4000" b="1" spc="50" dirty="0">
                <a:ln w="11430"/>
                <a:gradFill>
                  <a:gsLst>
                    <a:gs pos="25000">
                      <a:srgbClr val="666699">
                        <a:satMod val="155000"/>
                      </a:srgbClr>
                    </a:gs>
                    <a:gs pos="100000">
                      <a:srgbClr val="666699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4000" b="1" spc="50" dirty="0" err="1">
                <a:ln w="11430"/>
                <a:gradFill>
                  <a:gsLst>
                    <a:gs pos="25000">
                      <a:srgbClr val="666699">
                        <a:satMod val="155000"/>
                      </a:srgbClr>
                    </a:gs>
                    <a:gs pos="100000">
                      <a:srgbClr val="666699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lin Sans FB Demi" pitchFamily="34" charset="0"/>
              </a:rPr>
              <a:t>Teológicas</a:t>
            </a:r>
            <a:r>
              <a:rPr lang="en-US" sz="4000" b="1" spc="50" dirty="0">
                <a:ln w="11430"/>
                <a:gradFill>
                  <a:gsLst>
                    <a:gs pos="25000">
                      <a:srgbClr val="666699">
                        <a:satMod val="155000"/>
                      </a:srgbClr>
                    </a:gs>
                    <a:gs pos="100000">
                      <a:srgbClr val="666699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lin Sans FB Demi" pitchFamily="34" charset="0"/>
              </a:rPr>
              <a:t> de la </a:t>
            </a:r>
            <a:r>
              <a:rPr lang="en-US" sz="4000" b="1" spc="50" dirty="0" err="1">
                <a:ln w="11430"/>
                <a:gradFill>
                  <a:gsLst>
                    <a:gs pos="25000">
                      <a:srgbClr val="666699">
                        <a:satMod val="155000"/>
                      </a:srgbClr>
                    </a:gs>
                    <a:gs pos="100000">
                      <a:srgbClr val="666699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lin Sans FB Demi" pitchFamily="34" charset="0"/>
              </a:rPr>
              <a:t>Evolución</a:t>
            </a:r>
            <a:endParaRPr lang="en-US" sz="4000" b="1" spc="50" dirty="0">
              <a:ln w="11430"/>
              <a:gradFill>
                <a:gsLst>
                  <a:gs pos="25000">
                    <a:srgbClr val="666699">
                      <a:satMod val="155000"/>
                    </a:srgbClr>
                  </a:gs>
                  <a:gs pos="100000">
                    <a:srgbClr val="666699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7675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1371600"/>
            <a:ext cx="2971800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fósiles demuestran catástrofe, no progresión lenta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8" descr="taylor-3b-overlay-animation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1143000"/>
            <a:ext cx="3262313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taylor-3B-seminar-untouched-human-foot-java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381000"/>
            <a:ext cx="153193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utp-mcfall-all-15-tracks.jpg"/>
          <p:cNvPicPr>
            <a:picLocks noChangeAspect="1"/>
          </p:cNvPicPr>
          <p:nvPr/>
        </p:nvPicPr>
        <p:blipFill>
          <a:blip r:embed="rId5"/>
          <a:srcRect b="21429"/>
          <a:stretch>
            <a:fillRect/>
          </a:stretch>
        </p:blipFill>
        <p:spPr bwMode="auto">
          <a:xfrm>
            <a:off x="304800" y="381000"/>
            <a:ext cx="5181600" cy="592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5867400" y="2971800"/>
            <a:ext cx="28956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vereda de </a:t>
            </a:r>
            <a:r>
              <a:rPr lang="es-MX" sz="28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McFall</a:t>
            </a:r>
            <a:r>
              <a:rPr lang="es-MX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Glen Rose, TX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MX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¡Reveló huellas de dinosaurio y humanas juntas!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9613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7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770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12" grpId="0"/>
      <p:bldP spid="1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5818187"/>
          </a:xfrm>
        </p:spPr>
        <p:txBody>
          <a:bodyPr/>
          <a:lstStyle/>
          <a:p>
            <a:pPr algn="l" eaLnBrk="1" hangingPunct="1">
              <a:defRPr/>
            </a:pP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credibilidad de Jesucristo</a:t>
            </a: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b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MX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 </a:t>
            </a: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la creación. Marcos 13:19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</a:t>
            </a: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matrimonio. Mateo 19:3-6; Marcos 10:2-9; </a:t>
            </a:r>
            <a:b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MX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</a:t>
            </a: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días de Noé. Mateo 24:37-42</a:t>
            </a:r>
            <a:b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MX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Abel</a:t>
            </a: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primer mártir. Mateo 23:35; Lucas 11:51</a:t>
            </a:r>
          </a:p>
        </p:txBody>
      </p:sp>
    </p:spTree>
    <p:extLst>
      <p:ext uri="{BB962C8B-B14F-4D97-AF65-F5344CB8AC3E}">
        <p14:creationId xmlns:p14="http://schemas.microsoft.com/office/powerpoint/2010/main" val="68522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457200" y="838200"/>
            <a:ext cx="8229600" cy="5791200"/>
          </a:xfr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buClr>
                <a:schemeClr val="accent2"/>
              </a:buClr>
              <a:buSzTx/>
              <a:buFontTx/>
              <a:buChar char="•"/>
              <a:defRPr/>
            </a:pPr>
            <a:r>
              <a:rPr lang="es-MX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Problemas éticos y espirituales de la Teoría de la Evolución.</a:t>
            </a:r>
          </a:p>
          <a:p>
            <a:pPr lvl="1" eaLnBrk="1" hangingPunct="1">
              <a:buSzTx/>
              <a:buFont typeface="Arial" charset="0"/>
              <a:buChar char="–"/>
              <a:defRPr/>
            </a:pPr>
            <a:r>
              <a:rPr lang="es-MX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Julian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Huxley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s-MX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“Utilizo la palabra ‘humanista’ para significar al que cree que el hombres es un fenómeno tan natural como un animal o una planta; que su cuerpo, mente y alma no fueron creados en forma sobrenatural sino son productos de la evolución, y que no está en control o la guía de ningún ser sobrenatural, sino que se apoya en sí mismo y sus propios poderes.” </a:t>
            </a:r>
            <a:r>
              <a:rPr lang="es-MX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(Citado por Morris, p. 197)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684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457200" y="838200"/>
            <a:ext cx="8229600" cy="5791200"/>
          </a:xfr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buClr>
                <a:schemeClr val="accent2"/>
              </a:buClr>
              <a:buSzTx/>
              <a:buFontTx/>
              <a:buChar char="•"/>
              <a:defRPr/>
            </a:pPr>
            <a:r>
              <a:rPr lang="es-MX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Problemas sociales de la Teoría de la Evolución.</a:t>
            </a:r>
          </a:p>
          <a:p>
            <a:pPr lvl="1" eaLnBrk="1" hangingPunct="1">
              <a:buSzTx/>
              <a:buFont typeface="Arial" charset="0"/>
              <a:buChar char="–"/>
              <a:defRPr/>
            </a:pPr>
            <a:endParaRPr lang="es-MX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buSzTx/>
              <a:buFont typeface="Arial" charset="0"/>
              <a:buChar char="–"/>
              <a:defRPr/>
            </a:pPr>
            <a:r>
              <a:rPr lang="es-MX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s-MX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Suprema Corte no ha prohibido la enseñanza de la Creación, sino la enseñanza única del origen del universo. </a:t>
            </a:r>
          </a:p>
          <a:p>
            <a:pPr lvl="1" eaLnBrk="1" hangingPunct="1">
              <a:buSzTx/>
              <a:buFont typeface="Arial" charset="0"/>
              <a:buNone/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027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914400"/>
            <a:ext cx="69342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Font typeface="Arial" charset="0"/>
              <a:buChar char="–"/>
              <a:defRPr/>
            </a:pPr>
            <a:r>
              <a:rPr lang="es-MX" sz="44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les ha enseñado a los jóvenes que venimos del mono, no es de extrañarse que se comporten como tales.</a:t>
            </a:r>
          </a:p>
        </p:txBody>
      </p:sp>
    </p:spTree>
    <p:extLst>
      <p:ext uri="{BB962C8B-B14F-4D97-AF65-F5344CB8AC3E}">
        <p14:creationId xmlns:p14="http://schemas.microsoft.com/office/powerpoint/2010/main" val="34642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295400"/>
            <a:ext cx="83058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Arial" charset="0"/>
              <a:buChar char="–"/>
              <a:defRPr/>
            </a:pPr>
            <a:r>
              <a:rPr lang="es-MX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no hay valores morales, no debe sorprender que se promueva la homosexualidad, el divorcio, el aborto, etc.</a:t>
            </a:r>
          </a:p>
        </p:txBody>
      </p:sp>
    </p:spTree>
    <p:extLst>
      <p:ext uri="{BB962C8B-B14F-4D97-AF65-F5344CB8AC3E}">
        <p14:creationId xmlns:p14="http://schemas.microsoft.com/office/powerpoint/2010/main" val="61078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2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2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2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2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450</Words>
  <Application>Microsoft Office PowerPoint</Application>
  <PresentationFormat>On-screen Show (4:3)</PresentationFormat>
  <Paragraphs>41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Orbit</vt:lpstr>
      <vt:lpstr>1_Orbit</vt:lpstr>
      <vt:lpstr>PowerPoint Presentation</vt:lpstr>
      <vt:lpstr>PowerPoint Presentation</vt:lpstr>
      <vt:lpstr>PowerPoint Presentation</vt:lpstr>
      <vt:lpstr>PowerPoint Presentation</vt:lpstr>
      <vt:lpstr>La credibilidad de Jesucristo.   Principio de la creación. Marcos 13:19  El matrimonio. Mateo 19:3-6; Marcos 10:2-9;   Los días de Noé. Mateo 24:37-42  Abel, primer mártir. Mateo 23:35; Lucas 11:51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Comparación entre Lincoln y Darwin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Iglesia Biblica Bautista Ant</dc:creator>
  <cp:lastModifiedBy>Iglesia Biblica Bautista Ant</cp:lastModifiedBy>
  <cp:revision>3</cp:revision>
  <dcterms:created xsi:type="dcterms:W3CDTF">2011-08-26T17:41:29Z</dcterms:created>
  <dcterms:modified xsi:type="dcterms:W3CDTF">2011-08-26T18:01:16Z</dcterms:modified>
</cp:coreProperties>
</file>