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2561AC-2005-48A8-9A8B-E8116E3358FD}" type="datetimeFigureOut">
              <a:rPr lang="en-US" smtClean="0"/>
              <a:t>8/26/2011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F9D7C-9D8C-44B2-9FFA-2E940EAB6408}" type="slidenum">
              <a:rPr lang="en-US" smtClean="0"/>
              <a:t>‹#›</a:t>
            </a:fld>
            <a:endParaRPr lang="en-US"/>
          </a:p>
        </p:txBody>
      </p:sp>
    </p:spTree>
    <p:extLst>
      <p:ext uri="{BB962C8B-B14F-4D97-AF65-F5344CB8AC3E}">
        <p14:creationId xmlns:p14="http://schemas.microsoft.com/office/powerpoint/2010/main" val="120064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p:spPr>
      </p:sp>
      <p:sp>
        <p:nvSpPr>
          <p:cNvPr id="93186"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p:spPr>
      </p:sp>
      <p:sp>
        <p:nvSpPr>
          <p:cNvPr id="95234"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TextEdit="1"/>
          </p:cNvSpPr>
          <p:nvPr>
            <p:ph type="sldImg"/>
          </p:nvPr>
        </p:nvSpPr>
        <p:spPr bwMode="auto">
          <a:noFill/>
          <a:ln>
            <a:solidFill>
              <a:srgbClr val="000000"/>
            </a:solidFill>
            <a:miter lim="800000"/>
            <a:headEnd/>
            <a:tailEnd/>
          </a:ln>
        </p:spPr>
      </p:sp>
      <p:sp>
        <p:nvSpPr>
          <p:cNvPr id="97282"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TextEdit="1"/>
          </p:cNvSpPr>
          <p:nvPr>
            <p:ph type="sldImg"/>
          </p:nvPr>
        </p:nvSpPr>
        <p:spPr bwMode="auto">
          <a:noFill/>
          <a:ln>
            <a:solidFill>
              <a:srgbClr val="000000"/>
            </a:solidFill>
            <a:miter lim="800000"/>
            <a:headEnd/>
            <a:tailEnd/>
          </a:ln>
        </p:spPr>
      </p:sp>
      <p:sp>
        <p:nvSpPr>
          <p:cNvPr id="103426"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TextEdit="1"/>
          </p:cNvSpPr>
          <p:nvPr>
            <p:ph type="sldImg"/>
          </p:nvPr>
        </p:nvSpPr>
        <p:spPr bwMode="auto">
          <a:noFill/>
          <a:ln>
            <a:solidFill>
              <a:srgbClr val="000000"/>
            </a:solidFill>
            <a:miter lim="800000"/>
            <a:headEnd/>
            <a:tailEnd/>
          </a:ln>
        </p:spPr>
      </p:sp>
      <p:sp>
        <p:nvSpPr>
          <p:cNvPr id="105474"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TextEdit="1"/>
          </p:cNvSpPr>
          <p:nvPr>
            <p:ph type="sldImg"/>
          </p:nvPr>
        </p:nvSpPr>
        <p:spPr bwMode="auto">
          <a:noFill/>
          <a:ln>
            <a:solidFill>
              <a:srgbClr val="000000"/>
            </a:solidFill>
            <a:miter lim="800000"/>
            <a:headEnd/>
            <a:tailEnd/>
          </a:ln>
        </p:spPr>
      </p:sp>
      <p:sp>
        <p:nvSpPr>
          <p:cNvPr id="109570"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TextEdit="1"/>
          </p:cNvSpPr>
          <p:nvPr>
            <p:ph type="sldImg"/>
          </p:nvPr>
        </p:nvSpPr>
        <p:spPr bwMode="auto">
          <a:noFill/>
          <a:ln>
            <a:solidFill>
              <a:srgbClr val="000000"/>
            </a:solidFill>
            <a:miter lim="800000"/>
            <a:headEnd/>
            <a:tailEnd/>
          </a:ln>
        </p:spPr>
      </p:sp>
      <p:sp>
        <p:nvSpPr>
          <p:cNvPr id="111618"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TextEdit="1"/>
          </p:cNvSpPr>
          <p:nvPr>
            <p:ph type="sldImg"/>
          </p:nvPr>
        </p:nvSpPr>
        <p:spPr bwMode="auto">
          <a:noFill/>
          <a:ln>
            <a:solidFill>
              <a:srgbClr val="000000"/>
            </a:solidFill>
            <a:miter lim="800000"/>
            <a:headEnd/>
            <a:tailEnd/>
          </a:ln>
        </p:spPr>
      </p:sp>
      <p:sp>
        <p:nvSpPr>
          <p:cNvPr id="113666"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TextEdit="1"/>
          </p:cNvSpPr>
          <p:nvPr>
            <p:ph type="sldImg"/>
          </p:nvPr>
        </p:nvSpPr>
        <p:spPr bwMode="auto">
          <a:noFill/>
          <a:ln>
            <a:solidFill>
              <a:srgbClr val="000000"/>
            </a:solidFill>
            <a:miter lim="800000"/>
            <a:headEnd/>
            <a:tailEnd/>
          </a:ln>
        </p:spPr>
      </p:sp>
      <p:sp>
        <p:nvSpPr>
          <p:cNvPr id="115714"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TextEdit="1"/>
          </p:cNvSpPr>
          <p:nvPr>
            <p:ph type="sldImg"/>
          </p:nvPr>
        </p:nvSpPr>
        <p:spPr bwMode="auto">
          <a:noFill/>
          <a:ln>
            <a:solidFill>
              <a:srgbClr val="000000"/>
            </a:solidFill>
            <a:miter lim="800000"/>
            <a:headEnd/>
            <a:tailEnd/>
          </a:ln>
        </p:spPr>
      </p:sp>
      <p:sp>
        <p:nvSpPr>
          <p:cNvPr id="119810"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TextEdit="1"/>
          </p:cNvSpPr>
          <p:nvPr>
            <p:ph type="sldImg"/>
          </p:nvPr>
        </p:nvSpPr>
        <p:spPr bwMode="auto">
          <a:noFill/>
          <a:ln>
            <a:solidFill>
              <a:srgbClr val="000000"/>
            </a:solidFill>
            <a:miter lim="800000"/>
            <a:headEnd/>
            <a:tailEnd/>
          </a:ln>
        </p:spPr>
      </p:sp>
      <p:sp>
        <p:nvSpPr>
          <p:cNvPr id="121858"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TextEdit="1"/>
          </p:cNvSpPr>
          <p:nvPr>
            <p:ph type="sldImg"/>
          </p:nvPr>
        </p:nvSpPr>
        <p:spPr bwMode="auto">
          <a:noFill/>
          <a:ln>
            <a:solidFill>
              <a:srgbClr val="000000"/>
            </a:solidFill>
            <a:miter lim="800000"/>
            <a:headEnd/>
            <a:tailEnd/>
          </a:ln>
        </p:spPr>
      </p:sp>
      <p:sp>
        <p:nvSpPr>
          <p:cNvPr id="123906"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bwMode="auto">
          <a:noFill/>
          <a:ln>
            <a:solidFill>
              <a:srgbClr val="000000"/>
            </a:solidFill>
            <a:miter lim="800000"/>
            <a:headEnd/>
            <a:tailEnd/>
          </a:ln>
        </p:spPr>
      </p:sp>
      <p:sp>
        <p:nvSpPr>
          <p:cNvPr id="125954"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TextEdit="1"/>
          </p:cNvSpPr>
          <p:nvPr>
            <p:ph type="sldImg"/>
          </p:nvPr>
        </p:nvSpPr>
        <p:spPr bwMode="auto">
          <a:noFill/>
          <a:ln>
            <a:solidFill>
              <a:srgbClr val="000000"/>
            </a:solidFill>
            <a:miter lim="800000"/>
            <a:headEnd/>
            <a:tailEnd/>
          </a:ln>
        </p:spPr>
      </p:sp>
      <p:sp>
        <p:nvSpPr>
          <p:cNvPr id="132098"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p:spPr>
      </p:sp>
      <p:sp>
        <p:nvSpPr>
          <p:cNvPr id="78850"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48490" name="Rectangle 10"/>
          <p:cNvSpPr>
            <a:spLocks noGrp="1" noChangeArrowheads="1"/>
          </p:cNvSpPr>
          <p:nvPr>
            <p:ph type="ctrTitle" sz="quarter"/>
          </p:nvPr>
        </p:nvSpPr>
        <p:spPr>
          <a:xfrm>
            <a:off x="685800" y="1873250"/>
            <a:ext cx="7772400" cy="1555750"/>
          </a:xfrm>
        </p:spPr>
        <p:txBody>
          <a:bodyPr/>
          <a:lstStyle>
            <a:lvl1pPr>
              <a:defRPr sz="4800"/>
            </a:lvl1pPr>
          </a:lstStyle>
          <a:p>
            <a:r>
              <a:rPr lang="es-ES_tradnl"/>
              <a:t>Click to edit Master title style</a:t>
            </a:r>
          </a:p>
        </p:txBody>
      </p:sp>
      <p:sp>
        <p:nvSpPr>
          <p:cNvPr id="1484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_tradnl"/>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fld id="{2DEAA2DE-AA90-4D24-8E28-A72D84392643}" type="datetimeFigureOut">
              <a:rPr lang="en-US">
                <a:solidFill>
                  <a:srgbClr val="FFFFFF"/>
                </a:solidFill>
              </a:rPr>
              <a:pPr>
                <a:defRPr/>
              </a:pPr>
              <a:t>8/26/2011</a:t>
            </a:fld>
            <a:endParaRPr lang="es-ES_tradnl">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s-ES_tradnl">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1D321E03-A328-41DE-88F7-DB5D255786D6}"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158446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DE1C0B33-A359-4A81-90D9-244D81FB7BB3}" type="datetimeFigureOut">
              <a:rPr lang="en-US">
                <a:solidFill>
                  <a:srgbClr val="FFFFFF"/>
                </a:solidFill>
              </a:rPr>
              <a:pPr>
                <a:defRPr/>
              </a:pPr>
              <a:t>8/26/2011</a:t>
            </a:fld>
            <a:endParaRPr lang="es-ES_tradnl">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7A370CF-F499-44C2-9F15-1B506EBCD4D0}"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323703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B7E1ADC4-3278-4B79-96BC-C947BF3C8472}" type="datetimeFigureOut">
              <a:rPr lang="en-US">
                <a:solidFill>
                  <a:srgbClr val="FFFFFF"/>
                </a:solidFill>
              </a:rPr>
              <a:pPr>
                <a:defRPr/>
              </a:pPr>
              <a:t>8/26/2011</a:t>
            </a:fld>
            <a:endParaRPr lang="es-ES_tradnl">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3CE2FF8-0F7C-4F1A-8CE5-040FF4C5D849}"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2185344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48490" name="Rectangle 10"/>
          <p:cNvSpPr>
            <a:spLocks noGrp="1" noChangeArrowheads="1"/>
          </p:cNvSpPr>
          <p:nvPr>
            <p:ph type="ctrTitle" sz="quarter"/>
          </p:nvPr>
        </p:nvSpPr>
        <p:spPr>
          <a:xfrm>
            <a:off x="685800" y="1873250"/>
            <a:ext cx="7772400" cy="1555750"/>
          </a:xfrm>
        </p:spPr>
        <p:txBody>
          <a:bodyPr/>
          <a:lstStyle>
            <a:lvl1pPr>
              <a:defRPr sz="4800"/>
            </a:lvl1pPr>
          </a:lstStyle>
          <a:p>
            <a:r>
              <a:rPr lang="es-ES_tradnl"/>
              <a:t>Click to edit Master title style</a:t>
            </a:r>
          </a:p>
        </p:txBody>
      </p:sp>
      <p:sp>
        <p:nvSpPr>
          <p:cNvPr id="1484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_tradnl"/>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fld id="{2DEAA2DE-AA90-4D24-8E28-A72D84392643}" type="datetimeFigureOut">
              <a:rPr lang="en-US">
                <a:solidFill>
                  <a:srgbClr val="FFFFFF"/>
                </a:solidFill>
              </a:rPr>
              <a:pPr>
                <a:defRPr/>
              </a:pPr>
              <a:t>8/26/2011</a:t>
            </a:fld>
            <a:endParaRPr lang="es-ES_tradnl">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s-ES_tradnl">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1D321E03-A328-41DE-88F7-DB5D255786D6}"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2868766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3BE87D05-66C6-4A87-A6C7-501BD501FFA9}" type="datetimeFigureOut">
              <a:rPr lang="en-US">
                <a:solidFill>
                  <a:srgbClr val="FFFFFF"/>
                </a:solidFill>
              </a:rPr>
              <a:pPr>
                <a:defRPr/>
              </a:pPr>
              <a:t>8/26/2011</a:t>
            </a:fld>
            <a:endParaRPr lang="es-ES_tradnl">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CAF73E-2566-4E97-81B0-F23B26A53FCA}"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248940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A587A248-41EA-4050-860B-73DF403ADBBE}" type="datetimeFigureOut">
              <a:rPr lang="en-US">
                <a:solidFill>
                  <a:srgbClr val="FFFFFF"/>
                </a:solidFill>
              </a:rPr>
              <a:pPr>
                <a:defRPr/>
              </a:pPr>
              <a:t>8/26/2011</a:t>
            </a:fld>
            <a:endParaRPr lang="es-ES_tradnl">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A6ECE73-A92B-4461-8EDD-ACFAA05C1CC6}"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83782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FE5221A0-E671-4972-87E2-24CAFEFF1452}" type="datetimeFigureOut">
              <a:rPr lang="en-US">
                <a:solidFill>
                  <a:srgbClr val="FFFFFF"/>
                </a:solidFill>
              </a:rPr>
              <a:pPr>
                <a:defRPr/>
              </a:pPr>
              <a:t>8/26/2011</a:t>
            </a:fld>
            <a:endParaRPr lang="es-ES_tradnl">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0BAAE5F-0445-4B2E-8697-F92CFCCD0E02}"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182509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fld id="{5262E6D5-5322-4BE9-AC66-605ABFD72830}" type="datetimeFigureOut">
              <a:rPr lang="en-US">
                <a:solidFill>
                  <a:srgbClr val="FFFFFF"/>
                </a:solidFill>
              </a:rPr>
              <a:pPr>
                <a:defRPr/>
              </a:pPr>
              <a:t>8/26/2011</a:t>
            </a:fld>
            <a:endParaRPr lang="es-ES_tradnl">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20AB16FC-B128-4999-9CA2-07F4A249826B}"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2467486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fld id="{57FBCCDC-F3B8-452A-9D89-8D10CB0A28E5}" type="datetimeFigureOut">
              <a:rPr lang="en-US">
                <a:solidFill>
                  <a:srgbClr val="FFFFFF"/>
                </a:solidFill>
              </a:rPr>
              <a:pPr>
                <a:defRPr/>
              </a:pPr>
              <a:t>8/26/2011</a:t>
            </a:fld>
            <a:endParaRPr lang="es-ES_tradnl">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B6252FB4-52BB-4131-8051-B707FEE11112}"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3227105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FA27E5DE-5EF5-4603-B78A-0843B44C2A3B}" type="datetimeFigureOut">
              <a:rPr lang="en-US">
                <a:solidFill>
                  <a:srgbClr val="FFFFFF"/>
                </a:solidFill>
              </a:rPr>
              <a:pPr>
                <a:defRPr/>
              </a:pPr>
              <a:t>8/26/2011</a:t>
            </a:fld>
            <a:endParaRPr lang="es-ES_tradnl">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08253D11-5071-4779-8F9C-8476894BDB17}"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963841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B267BE63-FFAF-4FFD-BFAD-BEC805E39114}" type="datetimeFigureOut">
              <a:rPr lang="en-US">
                <a:solidFill>
                  <a:srgbClr val="FFFFFF"/>
                </a:solidFill>
              </a:rPr>
              <a:pPr>
                <a:defRPr/>
              </a:pPr>
              <a:t>8/26/2011</a:t>
            </a:fld>
            <a:endParaRPr lang="es-ES_tradnl">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4B8E30B-4AFD-4CD0-BEC3-F09218704AC0}"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134735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3BE87D05-66C6-4A87-A6C7-501BD501FFA9}" type="datetimeFigureOut">
              <a:rPr lang="en-US">
                <a:solidFill>
                  <a:srgbClr val="FFFFFF"/>
                </a:solidFill>
              </a:rPr>
              <a:pPr>
                <a:defRPr/>
              </a:pPr>
              <a:t>8/26/2011</a:t>
            </a:fld>
            <a:endParaRPr lang="es-ES_tradnl">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CAF73E-2566-4E97-81B0-F23B26A53FCA}"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1621022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4DF046CB-2B79-47F7-9DDE-545CC5278205}" type="datetimeFigureOut">
              <a:rPr lang="en-US">
                <a:solidFill>
                  <a:srgbClr val="FFFFFF"/>
                </a:solidFill>
              </a:rPr>
              <a:pPr>
                <a:defRPr/>
              </a:pPr>
              <a:t>8/26/2011</a:t>
            </a:fld>
            <a:endParaRPr lang="es-ES_tradnl">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CFD310C-65F3-4B63-85F0-5F759AD3B03E}"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2963618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DE1C0B33-A359-4A81-90D9-244D81FB7BB3}" type="datetimeFigureOut">
              <a:rPr lang="en-US">
                <a:solidFill>
                  <a:srgbClr val="FFFFFF"/>
                </a:solidFill>
              </a:rPr>
              <a:pPr>
                <a:defRPr/>
              </a:pPr>
              <a:t>8/26/2011</a:t>
            </a:fld>
            <a:endParaRPr lang="es-ES_tradnl">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7A370CF-F499-44C2-9F15-1B506EBCD4D0}"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936327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fld id="{B7E1ADC4-3278-4B79-96BC-C947BF3C8472}" type="datetimeFigureOut">
              <a:rPr lang="en-US">
                <a:solidFill>
                  <a:srgbClr val="FFFFFF"/>
                </a:solidFill>
              </a:rPr>
              <a:pPr>
                <a:defRPr/>
              </a:pPr>
              <a:t>8/26/2011</a:t>
            </a:fld>
            <a:endParaRPr lang="es-ES_tradnl">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3CE2FF8-0F7C-4F1A-8CE5-040FF4C5D849}"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255006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A587A248-41EA-4050-860B-73DF403ADBBE}" type="datetimeFigureOut">
              <a:rPr lang="en-US">
                <a:solidFill>
                  <a:srgbClr val="FFFFFF"/>
                </a:solidFill>
              </a:rPr>
              <a:pPr>
                <a:defRPr/>
              </a:pPr>
              <a:t>8/26/2011</a:t>
            </a:fld>
            <a:endParaRPr lang="es-ES_tradnl">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CA6ECE73-A92B-4461-8EDD-ACFAA05C1CC6}"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85161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fld id="{FE5221A0-E671-4972-87E2-24CAFEFF1452}" type="datetimeFigureOut">
              <a:rPr lang="en-US">
                <a:solidFill>
                  <a:srgbClr val="FFFFFF"/>
                </a:solidFill>
              </a:rPr>
              <a:pPr>
                <a:defRPr/>
              </a:pPr>
              <a:t>8/26/2011</a:t>
            </a:fld>
            <a:endParaRPr lang="es-ES_tradnl">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0BAAE5F-0445-4B2E-8697-F92CFCCD0E02}"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3716650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fld id="{5262E6D5-5322-4BE9-AC66-605ABFD72830}" type="datetimeFigureOut">
              <a:rPr lang="en-US">
                <a:solidFill>
                  <a:srgbClr val="FFFFFF"/>
                </a:solidFill>
              </a:rPr>
              <a:pPr>
                <a:defRPr/>
              </a:pPr>
              <a:t>8/26/2011</a:t>
            </a:fld>
            <a:endParaRPr lang="es-ES_tradnl">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20AB16FC-B128-4999-9CA2-07F4A249826B}"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318588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fld id="{57FBCCDC-F3B8-452A-9D89-8D10CB0A28E5}" type="datetimeFigureOut">
              <a:rPr lang="en-US">
                <a:solidFill>
                  <a:srgbClr val="FFFFFF"/>
                </a:solidFill>
              </a:rPr>
              <a:pPr>
                <a:defRPr/>
              </a:pPr>
              <a:t>8/26/2011</a:t>
            </a:fld>
            <a:endParaRPr lang="es-ES_tradnl">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B6252FB4-52BB-4131-8051-B707FEE11112}"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406110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FA27E5DE-5EF5-4603-B78A-0843B44C2A3B}" type="datetimeFigureOut">
              <a:rPr lang="en-US">
                <a:solidFill>
                  <a:srgbClr val="FFFFFF"/>
                </a:solidFill>
              </a:rPr>
              <a:pPr>
                <a:defRPr/>
              </a:pPr>
              <a:t>8/26/2011</a:t>
            </a:fld>
            <a:endParaRPr lang="es-ES_tradnl">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08253D11-5071-4779-8F9C-8476894BDB17}"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299126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B267BE63-FFAF-4FFD-BFAD-BEC805E39114}" type="datetimeFigureOut">
              <a:rPr lang="en-US">
                <a:solidFill>
                  <a:srgbClr val="FFFFFF"/>
                </a:solidFill>
              </a:rPr>
              <a:pPr>
                <a:defRPr/>
              </a:pPr>
              <a:t>8/26/2011</a:t>
            </a:fld>
            <a:endParaRPr lang="es-ES_tradnl">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4B8E30B-4AFD-4CD0-BEC3-F09218704AC0}"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165217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4DF046CB-2B79-47F7-9DDE-545CC5278205}" type="datetimeFigureOut">
              <a:rPr lang="en-US">
                <a:solidFill>
                  <a:srgbClr val="FFFFFF"/>
                </a:solidFill>
              </a:rPr>
              <a:pPr>
                <a:defRPr/>
              </a:pPr>
              <a:t>8/26/2011</a:t>
            </a:fld>
            <a:endParaRPr lang="es-ES_tradnl">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s-ES_tradnl">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1CFD310C-65F3-4B63-85F0-5F759AD3B03E}" type="slidenum">
              <a:rPr lang="es-ES_tradnl">
                <a:solidFill>
                  <a:srgbClr val="FFFFFF"/>
                </a:solidFill>
              </a:rPr>
              <a:pPr>
                <a:defRPr/>
              </a:pPr>
              <a:t>‹#›</a:t>
            </a:fld>
            <a:endParaRPr lang="es-ES_tradnl">
              <a:solidFill>
                <a:srgbClr val="FFFFFF"/>
              </a:solidFill>
            </a:endParaRPr>
          </a:p>
        </p:txBody>
      </p:sp>
    </p:spTree>
    <p:extLst>
      <p:ext uri="{BB962C8B-B14F-4D97-AF65-F5344CB8AC3E}">
        <p14:creationId xmlns:p14="http://schemas.microsoft.com/office/powerpoint/2010/main" val="1647558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474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74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74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74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74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474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474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474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_tradnl" smtClean="0"/>
              <a:t>Click to edit Master title style</a:t>
            </a:r>
          </a:p>
        </p:txBody>
      </p:sp>
      <p:sp>
        <p:nvSpPr>
          <p:cNvPr id="1474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1474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fontAlgn="base">
              <a:spcBef>
                <a:spcPct val="0"/>
              </a:spcBef>
              <a:spcAft>
                <a:spcPct val="0"/>
              </a:spcAft>
              <a:defRPr/>
            </a:pPr>
            <a:fld id="{9CD5BF57-48FB-48D5-950E-2193F49567EF}" type="datetimeFigureOut">
              <a:rPr lang="en-US">
                <a:solidFill>
                  <a:srgbClr val="FFFFFF"/>
                </a:solidFill>
              </a:rPr>
              <a:pPr fontAlgn="base">
                <a:spcBef>
                  <a:spcPct val="0"/>
                </a:spcBef>
                <a:spcAft>
                  <a:spcPct val="0"/>
                </a:spcAft>
                <a:defRPr/>
              </a:pPr>
              <a:t>8/26/2011</a:t>
            </a:fld>
            <a:endParaRPr lang="es-ES_tradnl">
              <a:solidFill>
                <a:srgbClr val="FFFFFF"/>
              </a:solidFill>
            </a:endParaRPr>
          </a:p>
        </p:txBody>
      </p:sp>
      <p:sp>
        <p:nvSpPr>
          <p:cNvPr id="1474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fontAlgn="base">
              <a:spcBef>
                <a:spcPct val="0"/>
              </a:spcBef>
              <a:spcAft>
                <a:spcPct val="0"/>
              </a:spcAft>
              <a:defRPr/>
            </a:pPr>
            <a:endParaRPr lang="es-ES_tradnl">
              <a:solidFill>
                <a:srgbClr val="FFFFFF"/>
              </a:solidFill>
            </a:endParaRPr>
          </a:p>
        </p:txBody>
      </p:sp>
      <p:sp>
        <p:nvSpPr>
          <p:cNvPr id="1474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fontAlgn="base">
              <a:spcBef>
                <a:spcPct val="0"/>
              </a:spcBef>
              <a:spcAft>
                <a:spcPct val="0"/>
              </a:spcAft>
              <a:defRPr/>
            </a:pPr>
            <a:fld id="{62A0FC84-0356-4989-8F84-95248ABD07DF}" type="slidenum">
              <a:rPr lang="es-ES_tradnl">
                <a:solidFill>
                  <a:srgbClr val="FFFFFF"/>
                </a:solidFill>
              </a:rPr>
              <a:pPr fontAlgn="base">
                <a:spcBef>
                  <a:spcPct val="0"/>
                </a:spcBef>
                <a:spcAft>
                  <a:spcPct val="0"/>
                </a:spcAft>
                <a:defRPr/>
              </a:pPr>
              <a:t>‹#›</a:t>
            </a:fld>
            <a:endParaRPr lang="es-ES_tradnl">
              <a:solidFill>
                <a:srgbClr val="FFFFFF"/>
              </a:solidFill>
            </a:endParaRPr>
          </a:p>
        </p:txBody>
      </p:sp>
    </p:spTree>
    <p:extLst>
      <p:ext uri="{BB962C8B-B14F-4D97-AF65-F5344CB8AC3E}">
        <p14:creationId xmlns:p14="http://schemas.microsoft.com/office/powerpoint/2010/main" val="5607711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474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74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74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74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1474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474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1474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grpSp>
      <p:sp>
        <p:nvSpPr>
          <p:cNvPr id="1474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s-ES_tradnl" smtClean="0"/>
              <a:t>Click to edit Master title style</a:t>
            </a:r>
          </a:p>
        </p:txBody>
      </p:sp>
      <p:sp>
        <p:nvSpPr>
          <p:cNvPr id="1474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1474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pPr fontAlgn="base">
              <a:spcBef>
                <a:spcPct val="0"/>
              </a:spcBef>
              <a:spcAft>
                <a:spcPct val="0"/>
              </a:spcAft>
              <a:defRPr/>
            </a:pPr>
            <a:fld id="{9CD5BF57-48FB-48D5-950E-2193F49567EF}" type="datetimeFigureOut">
              <a:rPr lang="en-US">
                <a:solidFill>
                  <a:srgbClr val="FFFFFF"/>
                </a:solidFill>
              </a:rPr>
              <a:pPr fontAlgn="base">
                <a:spcBef>
                  <a:spcPct val="0"/>
                </a:spcBef>
                <a:spcAft>
                  <a:spcPct val="0"/>
                </a:spcAft>
                <a:defRPr/>
              </a:pPr>
              <a:t>8/26/2011</a:t>
            </a:fld>
            <a:endParaRPr lang="es-ES_tradnl">
              <a:solidFill>
                <a:srgbClr val="FFFFFF"/>
              </a:solidFill>
            </a:endParaRPr>
          </a:p>
        </p:txBody>
      </p:sp>
      <p:sp>
        <p:nvSpPr>
          <p:cNvPr id="1474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pPr fontAlgn="base">
              <a:spcBef>
                <a:spcPct val="0"/>
              </a:spcBef>
              <a:spcAft>
                <a:spcPct val="0"/>
              </a:spcAft>
              <a:defRPr/>
            </a:pPr>
            <a:endParaRPr lang="es-ES_tradnl">
              <a:solidFill>
                <a:srgbClr val="FFFFFF"/>
              </a:solidFill>
            </a:endParaRPr>
          </a:p>
        </p:txBody>
      </p:sp>
      <p:sp>
        <p:nvSpPr>
          <p:cNvPr id="1474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pPr fontAlgn="base">
              <a:spcBef>
                <a:spcPct val="0"/>
              </a:spcBef>
              <a:spcAft>
                <a:spcPct val="0"/>
              </a:spcAft>
              <a:defRPr/>
            </a:pPr>
            <a:fld id="{62A0FC84-0356-4989-8F84-95248ABD07DF}" type="slidenum">
              <a:rPr lang="es-ES_tradnl">
                <a:solidFill>
                  <a:srgbClr val="FFFFFF"/>
                </a:solidFill>
              </a:rPr>
              <a:pPr fontAlgn="base">
                <a:spcBef>
                  <a:spcPct val="0"/>
                </a:spcBef>
                <a:spcAft>
                  <a:spcPct val="0"/>
                </a:spcAft>
                <a:defRPr/>
              </a:pPr>
              <a:t>‹#›</a:t>
            </a:fld>
            <a:endParaRPr lang="es-ES_tradnl">
              <a:solidFill>
                <a:srgbClr val="FFFFFF"/>
              </a:solidFill>
            </a:endParaRPr>
          </a:p>
        </p:txBody>
      </p:sp>
    </p:spTree>
    <p:extLst>
      <p:ext uri="{BB962C8B-B14F-4D97-AF65-F5344CB8AC3E}">
        <p14:creationId xmlns:p14="http://schemas.microsoft.com/office/powerpoint/2010/main" val="156925585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srcRect/>
          <a:stretch>
            <a:fillRect/>
          </a:stretch>
        </p:blipFill>
        <p:spPr bwMode="auto">
          <a:xfrm>
            <a:off x="381000" y="304800"/>
            <a:ext cx="8439150" cy="1828800"/>
          </a:xfrm>
          <a:prstGeom prst="rect">
            <a:avLst/>
          </a:prstGeom>
          <a:noFill/>
          <a:ln w="9525">
            <a:noFill/>
            <a:miter lim="800000"/>
            <a:headEnd/>
            <a:tailEnd/>
          </a:ln>
        </p:spPr>
      </p:pic>
      <p:sp>
        <p:nvSpPr>
          <p:cNvPr id="11" name="Rectangle 10"/>
          <p:cNvSpPr/>
          <p:nvPr/>
        </p:nvSpPr>
        <p:spPr>
          <a:xfrm>
            <a:off x="533400" y="3886200"/>
            <a:ext cx="7785092" cy="1323439"/>
          </a:xfrm>
          <a:prstGeom prst="rect">
            <a:avLst/>
          </a:prstGeom>
          <a:noFill/>
        </p:spPr>
        <p:txBody>
          <a:bodyPr>
            <a:spAutoFit/>
          </a:bodyPr>
          <a:lstStyle/>
          <a:p>
            <a:pPr algn="r" fontAlgn="base">
              <a:spcBef>
                <a:spcPct val="0"/>
              </a:spcBef>
              <a:spcAft>
                <a:spcPct val="0"/>
              </a:spcAft>
              <a:defRPr/>
            </a:pPr>
            <a:r>
              <a:rPr lang="en-US" sz="4000"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Apología</a:t>
            </a:r>
            <a:r>
              <a:rPr lang="en-US" sz="40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 </a:t>
            </a:r>
            <a:r>
              <a:rPr lang="en-US" sz="4000"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Ciencia</a:t>
            </a:r>
            <a:r>
              <a:rPr lang="en-US" sz="40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 </a:t>
            </a:r>
            <a:r>
              <a:rPr lang="en-US" sz="4000" b="1" spc="50" dirty="0" smtClean="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Cristiana</a:t>
            </a:r>
          </a:p>
          <a:p>
            <a:pPr algn="r" fontAlgn="base">
              <a:spcBef>
                <a:spcPct val="0"/>
              </a:spcBef>
              <a:spcAft>
                <a:spcPct val="0"/>
              </a:spcAft>
              <a:defRPr/>
            </a:pPr>
            <a:r>
              <a:rPr lang="en-US" sz="4000" b="1" spc="50" dirty="0" err="1" smtClean="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Sesión</a:t>
            </a:r>
            <a:r>
              <a:rPr lang="en-US" sz="4000" b="1" spc="50" dirty="0" smtClean="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 3</a:t>
            </a:r>
            <a:endParaRPr lang="en-US" sz="40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endParaRPr>
          </a:p>
        </p:txBody>
      </p:sp>
      <p:sp>
        <p:nvSpPr>
          <p:cNvPr id="12" name="Rectangle 11"/>
          <p:cNvSpPr/>
          <p:nvPr/>
        </p:nvSpPr>
        <p:spPr>
          <a:xfrm>
            <a:off x="3352800" y="2667000"/>
            <a:ext cx="5234126" cy="923330"/>
          </a:xfrm>
          <a:prstGeom prst="rect">
            <a:avLst/>
          </a:prstGeom>
          <a:noFill/>
        </p:spPr>
        <p:txBody>
          <a:bodyPr wrap="none">
            <a:spAutoFit/>
          </a:bodyPr>
          <a:lstStyle/>
          <a:p>
            <a:pPr algn="ctr" fontAlgn="base">
              <a:spcBef>
                <a:spcPct val="0"/>
              </a:spcBef>
              <a:spcAft>
                <a:spcPct val="0"/>
              </a:spcAft>
              <a:defRPr/>
            </a:pPr>
            <a:r>
              <a:rPr lang="en-US" sz="5400" b="1" spc="50" dirty="0" err="1">
                <a:ln w="13500">
                  <a:solidFill>
                    <a:srgbClr val="3399FF">
                      <a:shade val="2500"/>
                      <a:alpha val="6500"/>
                    </a:srgbClr>
                  </a:solidFill>
                  <a:prstDash val="solid"/>
                </a:ln>
                <a:solidFill>
                  <a:srgbClr val="3399FF">
                    <a:tint val="3000"/>
                    <a:alpha val="95000"/>
                  </a:srgbClr>
                </a:solidFill>
                <a:effectLst>
                  <a:outerShdw blurRad="38100" dist="38100" dir="2700000" algn="tl">
                    <a:srgbClr val="000000">
                      <a:alpha val="43137"/>
                    </a:srgbClr>
                  </a:outerShdw>
                </a:effectLst>
                <a:latin typeface="Bauhaus 93" pitchFamily="82" charset="0"/>
                <a:cs typeface="Aharoni" pitchFamily="2" charset="-79"/>
              </a:rPr>
              <a:t>Hermenéutica</a:t>
            </a:r>
            <a:r>
              <a:rPr lang="en-US" sz="5400" b="1" spc="50" dirty="0">
                <a:ln w="13500">
                  <a:solidFill>
                    <a:srgbClr val="3399FF">
                      <a:shade val="2500"/>
                      <a:alpha val="6500"/>
                    </a:srgbClr>
                  </a:solidFill>
                  <a:prstDash val="solid"/>
                </a:ln>
                <a:solidFill>
                  <a:srgbClr val="3399FF">
                    <a:tint val="3000"/>
                    <a:alpha val="95000"/>
                  </a:srgbClr>
                </a:solidFill>
                <a:effectLst>
                  <a:outerShdw blurRad="38100" dist="38100" dir="2700000" algn="tl">
                    <a:srgbClr val="000000">
                      <a:alpha val="43137"/>
                    </a:srgbClr>
                  </a:outerShdw>
                </a:effectLst>
                <a:latin typeface="Bauhaus 93" pitchFamily="82" charset="0"/>
                <a:cs typeface="Aharoni" pitchFamily="2" charset="-79"/>
              </a:rPr>
              <a:t> II</a:t>
            </a:r>
            <a:endParaRPr lang="en-US" sz="5400" b="1" spc="50" dirty="0">
              <a:ln w="13500">
                <a:solidFill>
                  <a:srgbClr val="3399FF">
                    <a:shade val="2500"/>
                    <a:alpha val="6500"/>
                  </a:srgbClr>
                </a:solidFill>
                <a:prstDash val="solid"/>
              </a:ln>
              <a:solidFill>
                <a:srgbClr val="3399FF">
                  <a:tint val="3000"/>
                  <a:alpha val="95000"/>
                </a:srgbClr>
              </a:solidFill>
              <a:effectLst>
                <a:outerShdw blurRad="38100" dist="38100" dir="2700000" algn="tl">
                  <a:srgbClr val="000000">
                    <a:alpha val="43137"/>
                  </a:srgbClr>
                </a:outerShdw>
              </a:effectLst>
            </a:endParaRPr>
          </a:p>
        </p:txBody>
      </p:sp>
      <p:sp>
        <p:nvSpPr>
          <p:cNvPr id="15" name="Rectangle 14"/>
          <p:cNvSpPr/>
          <p:nvPr/>
        </p:nvSpPr>
        <p:spPr>
          <a:xfrm>
            <a:off x="228600" y="5867400"/>
            <a:ext cx="3597460" cy="523220"/>
          </a:xfrm>
          <a:prstGeom prst="rect">
            <a:avLst/>
          </a:prstGeom>
          <a:noFill/>
        </p:spPr>
        <p:txBody>
          <a:bodyPr wrap="none">
            <a:spAutoFit/>
          </a:bodyPr>
          <a:lstStyle/>
          <a:p>
            <a:pPr fontAlgn="base">
              <a:spcBef>
                <a:spcPct val="0"/>
              </a:spcBef>
              <a:spcAft>
                <a:spcPct val="0"/>
              </a:spcAft>
              <a:defRPr/>
            </a:pPr>
            <a:r>
              <a:rPr lang="en-US" sz="28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6 de </a:t>
            </a:r>
            <a:r>
              <a:rPr lang="en-US" sz="2800"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marzo</a:t>
            </a:r>
            <a:r>
              <a:rPr lang="en-US" sz="28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 de 2010</a:t>
            </a:r>
          </a:p>
        </p:txBody>
      </p:sp>
      <p:sp>
        <p:nvSpPr>
          <p:cNvPr id="16" name="Rectangle 15"/>
          <p:cNvSpPr/>
          <p:nvPr/>
        </p:nvSpPr>
        <p:spPr>
          <a:xfrm>
            <a:off x="4633112" y="5867400"/>
            <a:ext cx="4206088" cy="523220"/>
          </a:xfrm>
          <a:prstGeom prst="rect">
            <a:avLst/>
          </a:prstGeom>
          <a:noFill/>
        </p:spPr>
        <p:txBody>
          <a:bodyPr wrap="none">
            <a:spAutoFit/>
          </a:bodyPr>
          <a:lstStyle/>
          <a:p>
            <a:pPr algn="r" fontAlgn="base">
              <a:spcBef>
                <a:spcPct val="0"/>
              </a:spcBef>
              <a:spcAft>
                <a:spcPct val="0"/>
              </a:spcAft>
              <a:defRPr/>
            </a:pPr>
            <a:r>
              <a:rPr lang="en-US" sz="28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Dr. José Luis Torres A.</a:t>
            </a:r>
          </a:p>
        </p:txBody>
      </p:sp>
    </p:spTree>
    <p:extLst>
      <p:ext uri="{BB962C8B-B14F-4D97-AF65-F5344CB8AC3E}">
        <p14:creationId xmlns:p14="http://schemas.microsoft.com/office/powerpoint/2010/main" val="161388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strVal val="#ppt_w*0.05"/>
                                          </p:val>
                                        </p:tav>
                                        <p:tav tm="100000">
                                          <p:val>
                                            <p:strVal val="#ppt_w"/>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anim calcmode="lin" valueType="num">
                                      <p:cBhvr>
                                        <p:cTn id="17" dur="2000" fill="hold"/>
                                        <p:tgtEl>
                                          <p:spTgt spid="12"/>
                                        </p:tgtEl>
                                        <p:attrNameLst>
                                          <p:attrName>ppt_x</p:attrName>
                                        </p:attrNameLst>
                                      </p:cBhvr>
                                      <p:tavLst>
                                        <p:tav tm="0">
                                          <p:val>
                                            <p:strVal val="#ppt_x-.2"/>
                                          </p:val>
                                        </p:tav>
                                        <p:tav tm="100000">
                                          <p:val>
                                            <p:strVal val="#ppt_x"/>
                                          </p:val>
                                        </p:tav>
                                      </p:tavLst>
                                    </p:anim>
                                    <p:anim calcmode="lin" valueType="num">
                                      <p:cBhvr>
                                        <p:cTn id="18" dur="2000" fill="hold"/>
                                        <p:tgtEl>
                                          <p:spTgt spid="12"/>
                                        </p:tgtEl>
                                        <p:attrNameLst>
                                          <p:attrName>ppt_y</p:attrName>
                                        </p:attrNameLst>
                                      </p:cBhvr>
                                      <p:tavLst>
                                        <p:tav tm="0">
                                          <p:val>
                                            <p:strVal val="#ppt_y"/>
                                          </p:val>
                                        </p:tav>
                                        <p:tav tm="100000">
                                          <p:val>
                                            <p:strVal val="#ppt_y"/>
                                          </p:val>
                                        </p:tav>
                                      </p:tavLst>
                                    </p:anim>
                                    <p:animEffect transition="in" filter="fad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anim calcmode="lin" valueType="num">
                                      <p:cBhvr>
                                        <p:cTn id="25" dur="2000" fill="hold"/>
                                        <p:tgtEl>
                                          <p:spTgt spid="11"/>
                                        </p:tgtEl>
                                        <p:attrNameLst>
                                          <p:attrName>style.rotation</p:attrName>
                                        </p:attrNameLst>
                                      </p:cBhvr>
                                      <p:tavLst>
                                        <p:tav tm="0">
                                          <p:val>
                                            <p:fltVal val="720"/>
                                          </p:val>
                                        </p:tav>
                                        <p:tav tm="100000">
                                          <p:val>
                                            <p:fltVal val="0"/>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 calcmode="lin" valueType="num">
                                      <p:cBhvr>
                                        <p:cTn id="27"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p:cTn id="32" dur="2000" fill="hold"/>
                                        <p:tgtEl>
                                          <p:spTgt spid="15">
                                            <p:txEl>
                                              <p:pRg st="0" end="0"/>
                                            </p:txEl>
                                          </p:spTgt>
                                        </p:tgtEl>
                                        <p:attrNameLst>
                                          <p:attrName>ppt_w</p:attrName>
                                        </p:attrNameLst>
                                      </p:cBhvr>
                                      <p:tavLst>
                                        <p:tav tm="0">
                                          <p:val>
                                            <p:strVal val="#ppt_w*0.05"/>
                                          </p:val>
                                        </p:tav>
                                        <p:tav tm="100000">
                                          <p:val>
                                            <p:strVal val="#ppt_w"/>
                                          </p:val>
                                        </p:tav>
                                      </p:tavLst>
                                    </p:anim>
                                    <p:anim calcmode="lin" valueType="num">
                                      <p:cBhvr>
                                        <p:cTn id="33" dur="2000" fill="hold"/>
                                        <p:tgtEl>
                                          <p:spTgt spid="15">
                                            <p:txEl>
                                              <p:pRg st="0" end="0"/>
                                            </p:txEl>
                                          </p:spTgt>
                                        </p:tgtEl>
                                        <p:attrNameLst>
                                          <p:attrName>ppt_h</p:attrName>
                                        </p:attrNameLst>
                                      </p:cBhvr>
                                      <p:tavLst>
                                        <p:tav tm="0">
                                          <p:val>
                                            <p:strVal val="#ppt_h"/>
                                          </p:val>
                                        </p:tav>
                                        <p:tav tm="100000">
                                          <p:val>
                                            <p:strVal val="#ppt_h"/>
                                          </p:val>
                                        </p:tav>
                                      </p:tavLst>
                                    </p:anim>
                                    <p:anim calcmode="lin" valueType="num">
                                      <p:cBhvr>
                                        <p:cTn id="34" dur="2000" fill="hold"/>
                                        <p:tgtEl>
                                          <p:spTgt spid="15">
                                            <p:txEl>
                                              <p:pRg st="0" end="0"/>
                                            </p:txEl>
                                          </p:spTgt>
                                        </p:tgtEl>
                                        <p:attrNameLst>
                                          <p:attrName>ppt_x</p:attrName>
                                        </p:attrNameLst>
                                      </p:cBhvr>
                                      <p:tavLst>
                                        <p:tav tm="0">
                                          <p:val>
                                            <p:strVal val="#ppt_x-.2"/>
                                          </p:val>
                                        </p:tav>
                                        <p:tav tm="100000">
                                          <p:val>
                                            <p:strVal val="#ppt_x"/>
                                          </p:val>
                                        </p:tav>
                                      </p:tavLst>
                                    </p:anim>
                                    <p:anim calcmode="lin" valueType="num">
                                      <p:cBhvr>
                                        <p:cTn id="35" dur="2000" fill="hold"/>
                                        <p:tgtEl>
                                          <p:spTgt spid="15">
                                            <p:txEl>
                                              <p:pRg st="0" end="0"/>
                                            </p:txEl>
                                          </p:spTgt>
                                        </p:tgtEl>
                                        <p:attrNameLst>
                                          <p:attrName>ppt_y</p:attrName>
                                        </p:attrNameLst>
                                      </p:cBhvr>
                                      <p:tavLst>
                                        <p:tav tm="0">
                                          <p:val>
                                            <p:strVal val="#ppt_y"/>
                                          </p:val>
                                        </p:tav>
                                        <p:tav tm="100000">
                                          <p:val>
                                            <p:strVal val="#ppt_y"/>
                                          </p:val>
                                        </p:tav>
                                      </p:tavLst>
                                    </p:anim>
                                    <p:animEffect transition="in" filter="fade">
                                      <p:cBhvr>
                                        <p:cTn id="36" dur="20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fade">
                                      <p:cBhvr>
                                        <p:cTn id="41" dur="770" decel="100000"/>
                                        <p:tgtEl>
                                          <p:spTgt spid="16">
                                            <p:txEl>
                                              <p:pRg st="0" end="0"/>
                                            </p:txEl>
                                          </p:spTgt>
                                        </p:tgtEl>
                                      </p:cBhvr>
                                    </p:animEffect>
                                    <p:animScale>
                                      <p:cBhvr>
                                        <p:cTn id="42" dur="770" decel="100000"/>
                                        <p:tgtEl>
                                          <p:spTgt spid="16">
                                            <p:txEl>
                                              <p:pRg st="0" end="0"/>
                                            </p:txEl>
                                          </p:spTgt>
                                        </p:tgtEl>
                                      </p:cBhvr>
                                      <p:from x="10000" y="10000"/>
                                      <p:to x="200000" y="450000"/>
                                    </p:animScale>
                                    <p:animScale>
                                      <p:cBhvr>
                                        <p:cTn id="43" dur="1230" accel="100000" fill="hold">
                                          <p:stCondLst>
                                            <p:cond delay="770"/>
                                          </p:stCondLst>
                                        </p:cTn>
                                        <p:tgtEl>
                                          <p:spTgt spid="16">
                                            <p:txEl>
                                              <p:pRg st="0" end="0"/>
                                            </p:txEl>
                                          </p:spTgt>
                                        </p:tgtEl>
                                      </p:cBhvr>
                                      <p:from x="200000" y="450000"/>
                                      <p:to x="100000" y="100000"/>
                                    </p:animScale>
                                    <p:set>
                                      <p:cBhvr>
                                        <p:cTn id="44" dur="770" fill="hold"/>
                                        <p:tgtEl>
                                          <p:spTgt spid="16">
                                            <p:txEl>
                                              <p:pRg st="0" end="0"/>
                                            </p:txEl>
                                          </p:spTgt>
                                        </p:tgtEl>
                                        <p:attrNameLst>
                                          <p:attrName>ppt_x</p:attrName>
                                        </p:attrNameLst>
                                      </p:cBhvr>
                                      <p:to>
                                        <p:strVal val="(0.5)"/>
                                      </p:to>
                                    </p:set>
                                    <p:anim from="(0.5)" to="(#ppt_x)" calcmode="lin" valueType="num">
                                      <p:cBhvr>
                                        <p:cTn id="45" dur="1230" accel="100000" fill="hold">
                                          <p:stCondLst>
                                            <p:cond delay="770"/>
                                          </p:stCondLst>
                                        </p:cTn>
                                        <p:tgtEl>
                                          <p:spTgt spid="16">
                                            <p:txEl>
                                              <p:pRg st="0" end="0"/>
                                            </p:txEl>
                                          </p:spTgt>
                                        </p:tgtEl>
                                        <p:attrNameLst>
                                          <p:attrName>ppt_x</p:attrName>
                                        </p:attrNameLst>
                                      </p:cBhvr>
                                    </p:anim>
                                    <p:set>
                                      <p:cBhvr>
                                        <p:cTn id="46" dur="770" fill="hold"/>
                                        <p:tgtEl>
                                          <p:spTgt spid="16">
                                            <p:txEl>
                                              <p:pRg st="0" end="0"/>
                                            </p:txEl>
                                          </p:spTgt>
                                        </p:tgtEl>
                                        <p:attrNameLst>
                                          <p:attrName>ppt_y</p:attrName>
                                        </p:attrNameLst>
                                      </p:cBhvr>
                                      <p:to>
                                        <p:strVal val="(#ppt_y+0.4)"/>
                                      </p:to>
                                    </p:set>
                                    <p:anim from="(#ppt_y+0.4)" to="(#ppt_y)" calcmode="lin" valueType="num">
                                      <p:cBhvr>
                                        <p:cTn id="47" dur="1230" accel="100000" fill="hold">
                                          <p:stCondLst>
                                            <p:cond delay="770"/>
                                          </p:stCondLst>
                                        </p:cTn>
                                        <p:tgtEl>
                                          <p:spTgt spid="16">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ras de acuerdo a los estratos.jpg"/>
          <p:cNvPicPr>
            <a:picLocks noChangeAspect="1"/>
          </p:cNvPicPr>
          <p:nvPr/>
        </p:nvPicPr>
        <p:blipFill>
          <a:blip r:embed="rId3"/>
          <a:srcRect/>
          <a:stretch>
            <a:fillRect/>
          </a:stretch>
        </p:blipFill>
        <p:spPr bwMode="auto">
          <a:xfrm>
            <a:off x="4724400" y="152400"/>
            <a:ext cx="4114800" cy="6581775"/>
          </a:xfrm>
          <a:prstGeom prst="rect">
            <a:avLst/>
          </a:prstGeom>
          <a:noFill/>
          <a:ln w="9525">
            <a:noFill/>
            <a:miter lim="800000"/>
            <a:headEnd/>
            <a:tailEnd/>
          </a:ln>
        </p:spPr>
      </p:pic>
      <p:sp>
        <p:nvSpPr>
          <p:cNvPr id="6" name="TextBox 5"/>
          <p:cNvSpPr txBox="1"/>
          <p:nvPr/>
        </p:nvSpPr>
        <p:spPr>
          <a:xfrm>
            <a:off x="609600" y="990600"/>
            <a:ext cx="3429000" cy="2862263"/>
          </a:xfrm>
          <a:prstGeom prst="rect">
            <a:avLst/>
          </a:prstGeom>
          <a:noFill/>
        </p:spPr>
        <p:txBody>
          <a:bodyPr>
            <a:spAutoFit/>
          </a:bodyPr>
          <a:lstStyle/>
          <a:p>
            <a:pPr algn="ctr" fontAlgn="base">
              <a:spcBef>
                <a:spcPct val="0"/>
              </a:spcBef>
              <a:spcAft>
                <a:spcPct val="0"/>
              </a:spcAft>
              <a:defRPr/>
            </a:pPr>
            <a:r>
              <a:rPr lang="es-MX" sz="3600" dirty="0">
                <a:solidFill>
                  <a:srgbClr val="FFFFFF"/>
                </a:solidFill>
                <a:effectLst>
                  <a:outerShdw blurRad="38100" dist="38100" dir="2700000" algn="tl">
                    <a:srgbClr val="000000">
                      <a:alpha val="43137"/>
                    </a:srgbClr>
                  </a:outerShdw>
                </a:effectLst>
              </a:rPr>
              <a:t>Eras de acuerdo a los estratos</a:t>
            </a:r>
          </a:p>
          <a:p>
            <a:pPr algn="ctr" fontAlgn="base">
              <a:spcBef>
                <a:spcPct val="0"/>
              </a:spcBef>
              <a:spcAft>
                <a:spcPct val="0"/>
              </a:spcAft>
              <a:defRPr/>
            </a:pPr>
            <a:r>
              <a:rPr lang="es-MX" sz="3600" dirty="0">
                <a:solidFill>
                  <a:srgbClr val="FFFFFF"/>
                </a:solidFill>
                <a:effectLst>
                  <a:outerShdw blurRad="38100" dist="38100" dir="2700000" algn="tl">
                    <a:srgbClr val="000000">
                      <a:alpha val="43137"/>
                    </a:srgbClr>
                  </a:outerShdw>
                </a:effectLst>
              </a:rPr>
              <a:t>(según los evolucionistas)</a:t>
            </a:r>
            <a:endParaRPr lang="en-US" sz="36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6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67400" y="533400"/>
            <a:ext cx="2971800" cy="2678113"/>
          </a:xfrm>
          <a:prstGeom prst="rect">
            <a:avLst/>
          </a:prstGeom>
          <a:noFill/>
        </p:spPr>
        <p:txBody>
          <a:bodyPr>
            <a:spAutoFit/>
          </a:bodyPr>
          <a:lstStyle/>
          <a:p>
            <a:pPr algn="ctr" fontAlgn="base">
              <a:spcBef>
                <a:spcPct val="0"/>
              </a:spcBef>
              <a:spcAft>
                <a:spcPct val="0"/>
              </a:spcAft>
              <a:defRPr/>
            </a:pPr>
            <a:r>
              <a:rPr lang="es-MX" sz="2800" dirty="0">
                <a:solidFill>
                  <a:srgbClr val="FFFFFF"/>
                </a:solidFill>
                <a:effectLst>
                  <a:outerShdw blurRad="38100" dist="38100" dir="2700000" algn="tl">
                    <a:srgbClr val="000000">
                      <a:alpha val="43137"/>
                    </a:srgbClr>
                  </a:outerShdw>
                </a:effectLst>
              </a:rPr>
              <a:t>Supuesta columna vertical de correspondencia entre los fósiles y los estratos</a:t>
            </a:r>
            <a:endParaRPr lang="en-US" sz="2800" dirty="0">
              <a:solidFill>
                <a:srgbClr val="FFFFFF"/>
              </a:solidFill>
              <a:effectLst>
                <a:outerShdw blurRad="38100" dist="38100" dir="2700000" algn="tl">
                  <a:srgbClr val="000000">
                    <a:alpha val="43137"/>
                  </a:srgbClr>
                </a:outerShdw>
              </a:effectLst>
            </a:endParaRPr>
          </a:p>
        </p:txBody>
      </p:sp>
      <p:pic>
        <p:nvPicPr>
          <p:cNvPr id="4" name="Picture 3" descr="strata image158.jpg"/>
          <p:cNvPicPr>
            <a:picLocks noChangeAspect="1"/>
          </p:cNvPicPr>
          <p:nvPr/>
        </p:nvPicPr>
        <p:blipFill>
          <a:blip r:embed="rId3"/>
          <a:srcRect/>
          <a:stretch>
            <a:fillRect/>
          </a:stretch>
        </p:blipFill>
        <p:spPr bwMode="auto">
          <a:xfrm>
            <a:off x="609600" y="457200"/>
            <a:ext cx="4970463" cy="6096000"/>
          </a:xfrm>
          <a:prstGeom prst="rect">
            <a:avLst/>
          </a:prstGeom>
          <a:noFill/>
          <a:ln w="9525">
            <a:noFill/>
            <a:miter lim="800000"/>
            <a:headEnd/>
            <a:tailEnd/>
          </a:ln>
        </p:spPr>
      </p:pic>
    </p:spTree>
    <p:extLst>
      <p:ext uri="{BB962C8B-B14F-4D97-AF65-F5344CB8AC3E}">
        <p14:creationId xmlns:p14="http://schemas.microsoft.com/office/powerpoint/2010/main" val="79083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791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sistema de fechado de los fósiles y los estratos de la tierra</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sz="2400" i="1" dirty="0">
                <a:effectLst>
                  <a:outerShdw blurRad="38100" dist="38100" dir="2700000" algn="tl">
                    <a:srgbClr val="000000">
                      <a:alpha val="43137"/>
                    </a:srgbClr>
                  </a:outerShdw>
                </a:effectLst>
              </a:rPr>
              <a:t>“La investigación geológica no nos brinda las infinitas detalladas gradaciones entre las especias pasadas y las especies actuales, tal cual lo requiere la teoría …” Darwin (Las Monerías de Darwin, p. 62)</a:t>
            </a:r>
            <a:endParaRPr lang="en-US" sz="2400" i="1" dirty="0">
              <a:effectLst>
                <a:outerShdw blurRad="38100" dist="38100" dir="2700000" algn="tl">
                  <a:srgbClr val="000000">
                    <a:alpha val="43137"/>
                  </a:srgbClr>
                </a:outerShdw>
              </a:effectLst>
            </a:endParaRPr>
          </a:p>
          <a:p>
            <a:pPr lvl="1" eaLnBrk="1" hangingPunct="1">
              <a:buSzTx/>
              <a:buFont typeface="Arial" charset="0"/>
              <a:buChar char="–"/>
              <a:defRPr/>
            </a:pPr>
            <a:r>
              <a:rPr lang="es-MX" sz="2400" i="1" dirty="0">
                <a:effectLst>
                  <a:outerShdw blurRad="38100" dist="38100" dir="2700000" algn="tl">
                    <a:srgbClr val="000000">
                      <a:alpha val="43137"/>
                    </a:srgbClr>
                  </a:outerShdw>
                </a:effectLst>
              </a:rPr>
              <a:t>“. . . todas las columnas locales son diferentes de la columna estándar – siempre seriamente incompleta, frecuentemente con edades faltantes, a menudo con las edades invertidas, y a veces hasta con las edades (según deducidas de los fósiles mismos) intercambiadas completamente.” (Morris, p. xi)</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887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4800600"/>
            <a:ext cx="2971800" cy="1384300"/>
          </a:xfrm>
          <a:prstGeom prst="rect">
            <a:avLst/>
          </a:prstGeom>
          <a:noFill/>
        </p:spPr>
        <p:txBody>
          <a:bodyPr>
            <a:spAutoFit/>
          </a:bodyPr>
          <a:lstStyle/>
          <a:p>
            <a:pPr algn="ctr" fontAlgn="base">
              <a:spcBef>
                <a:spcPct val="0"/>
              </a:spcBef>
              <a:spcAft>
                <a:spcPct val="0"/>
              </a:spcAft>
              <a:defRPr/>
            </a:pPr>
            <a:r>
              <a:rPr lang="es-MX" sz="2800" dirty="0">
                <a:solidFill>
                  <a:srgbClr val="FFFFFF"/>
                </a:solidFill>
                <a:effectLst>
                  <a:outerShdw blurRad="38100" dist="38100" dir="2700000" algn="tl">
                    <a:srgbClr val="000000">
                      <a:alpha val="43137"/>
                    </a:srgbClr>
                  </a:outerShdw>
                </a:effectLst>
              </a:rPr>
              <a:t>Cortes transversales de estratos</a:t>
            </a:r>
            <a:endParaRPr lang="en-US" sz="2800" dirty="0">
              <a:solidFill>
                <a:srgbClr val="FFFFFF"/>
              </a:solidFill>
              <a:effectLst>
                <a:outerShdw blurRad="38100" dist="38100" dir="2700000" algn="tl">
                  <a:srgbClr val="000000">
                    <a:alpha val="43137"/>
                  </a:srgbClr>
                </a:outerShdw>
              </a:effectLst>
            </a:endParaRPr>
          </a:p>
        </p:txBody>
      </p:sp>
      <p:pic>
        <p:nvPicPr>
          <p:cNvPr id="5" name="Picture 4" descr="strata en oregon.jpg"/>
          <p:cNvPicPr>
            <a:picLocks noChangeAspect="1"/>
          </p:cNvPicPr>
          <p:nvPr/>
        </p:nvPicPr>
        <p:blipFill>
          <a:blip r:embed="rId3"/>
          <a:srcRect/>
          <a:stretch>
            <a:fillRect/>
          </a:stretch>
        </p:blipFill>
        <p:spPr bwMode="auto">
          <a:xfrm>
            <a:off x="4419600" y="304800"/>
            <a:ext cx="4267200" cy="6400800"/>
          </a:xfrm>
          <a:prstGeom prst="rect">
            <a:avLst/>
          </a:prstGeom>
          <a:noFill/>
          <a:ln w="9525">
            <a:noFill/>
            <a:miter lim="800000"/>
            <a:headEnd/>
            <a:tailEnd/>
          </a:ln>
        </p:spPr>
      </p:pic>
    </p:spTree>
    <p:extLst>
      <p:ext uri="{BB962C8B-B14F-4D97-AF65-F5344CB8AC3E}">
        <p14:creationId xmlns:p14="http://schemas.microsoft.com/office/powerpoint/2010/main" val="35779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70" decel="100000"/>
                                        <p:tgtEl>
                                          <p:spTgt spid="5"/>
                                        </p:tgtEl>
                                      </p:cBhvr>
                                    </p:animEffect>
                                    <p:animScale>
                                      <p:cBhvr>
                                        <p:cTn id="15" dur="770" decel="100000"/>
                                        <p:tgtEl>
                                          <p:spTgt spid="5"/>
                                        </p:tgtEl>
                                      </p:cBhvr>
                                      <p:from x="10000" y="10000"/>
                                      <p:to x="200000" y="450000"/>
                                    </p:animScale>
                                    <p:animScale>
                                      <p:cBhvr>
                                        <p:cTn id="16" dur="1230" accel="100000" fill="hold">
                                          <p:stCondLst>
                                            <p:cond delay="770"/>
                                          </p:stCondLst>
                                        </p:cTn>
                                        <p:tgtEl>
                                          <p:spTgt spid="5"/>
                                        </p:tgtEl>
                                      </p:cBhvr>
                                      <p:from x="200000" y="450000"/>
                                      <p:to x="100000" y="100000"/>
                                    </p:animScale>
                                    <p:set>
                                      <p:cBhvr>
                                        <p:cTn id="17" dur="770" fill="hold"/>
                                        <p:tgtEl>
                                          <p:spTgt spid="5"/>
                                        </p:tgtEl>
                                        <p:attrNameLst>
                                          <p:attrName>ppt_x</p:attrName>
                                        </p:attrNameLst>
                                      </p:cBhvr>
                                      <p:to>
                                        <p:strVal val="(0.5)"/>
                                      </p:to>
                                    </p:set>
                                    <p:anim from="(0.5)" to="(#ppt_x)" calcmode="lin" valueType="num">
                                      <p:cBhvr>
                                        <p:cTn id="18" dur="1230" accel="100000" fill="hold">
                                          <p:stCondLst>
                                            <p:cond delay="770"/>
                                          </p:stCondLst>
                                        </p:cTn>
                                        <p:tgtEl>
                                          <p:spTgt spid="5"/>
                                        </p:tgtEl>
                                        <p:attrNameLst>
                                          <p:attrName>ppt_x</p:attrName>
                                        </p:attrNameLst>
                                      </p:cBhvr>
                                    </p:anim>
                                    <p:set>
                                      <p:cBhvr>
                                        <p:cTn id="19" dur="770" fill="hold"/>
                                        <p:tgtEl>
                                          <p:spTgt spid="5"/>
                                        </p:tgtEl>
                                        <p:attrNameLst>
                                          <p:attrName>ppt_y</p:attrName>
                                        </p:attrNameLst>
                                      </p:cBhvr>
                                      <p:to>
                                        <p:strVal val="(#ppt_y+0.4)"/>
                                      </p:to>
                                    </p:set>
                                    <p:anim from="(#ppt_y+0.4)" to="(#ppt_y)" calcmode="lin" valueType="num">
                                      <p:cBhvr>
                                        <p:cTn id="20"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llobatrachus-sanyanensis1024 Fosil frog.jpg"/>
          <p:cNvPicPr>
            <a:picLocks noChangeAspect="1"/>
          </p:cNvPicPr>
          <p:nvPr/>
        </p:nvPicPr>
        <p:blipFill>
          <a:blip r:embed="rId3"/>
          <a:srcRect/>
          <a:stretch>
            <a:fillRect/>
          </a:stretch>
        </p:blipFill>
        <p:spPr bwMode="auto">
          <a:xfrm>
            <a:off x="685800" y="304800"/>
            <a:ext cx="5943600" cy="4457700"/>
          </a:xfrm>
          <a:prstGeom prst="rect">
            <a:avLst/>
          </a:prstGeom>
          <a:noFill/>
          <a:ln w="9525">
            <a:noFill/>
            <a:miter lim="800000"/>
            <a:headEnd/>
            <a:tailEnd/>
          </a:ln>
        </p:spPr>
      </p:pic>
      <p:sp>
        <p:nvSpPr>
          <p:cNvPr id="5" name="TextBox 4"/>
          <p:cNvSpPr txBox="1"/>
          <p:nvPr/>
        </p:nvSpPr>
        <p:spPr>
          <a:xfrm>
            <a:off x="609600" y="5800725"/>
            <a:ext cx="8001000" cy="523875"/>
          </a:xfrm>
          <a:prstGeom prst="rect">
            <a:avLst/>
          </a:prstGeom>
          <a:noFill/>
        </p:spPr>
        <p:txBody>
          <a:bodyPr>
            <a:spAutoFit/>
          </a:bodyPr>
          <a:lstStyle/>
          <a:p>
            <a:pPr algn="ctr" fontAlgn="base">
              <a:spcBef>
                <a:spcPct val="0"/>
              </a:spcBef>
              <a:spcAft>
                <a:spcPct val="0"/>
              </a:spcAft>
              <a:defRPr/>
            </a:pPr>
            <a:r>
              <a:rPr lang="es-MX" sz="2800" dirty="0">
                <a:solidFill>
                  <a:srgbClr val="FFFFFF"/>
                </a:solidFill>
                <a:effectLst>
                  <a:outerShdw blurRad="38100" dist="38100" dir="2700000" algn="tl">
                    <a:srgbClr val="000000">
                      <a:alpha val="43137"/>
                    </a:srgbClr>
                  </a:outerShdw>
                </a:effectLst>
              </a:rPr>
              <a:t>Fósiles testigos falsos y verdaderos</a:t>
            </a:r>
            <a:endParaRPr lang="en-US" sz="2800" dirty="0">
              <a:solidFill>
                <a:srgbClr val="FFFFFF"/>
              </a:solidFill>
              <a:effectLst>
                <a:outerShdw blurRad="38100" dist="38100" dir="2700000" algn="tl">
                  <a:srgbClr val="000000">
                    <a:alpha val="43137"/>
                  </a:srgbClr>
                </a:outerShdw>
              </a:effectLst>
            </a:endParaRPr>
          </a:p>
        </p:txBody>
      </p:sp>
      <p:pic>
        <p:nvPicPr>
          <p:cNvPr id="6" name="Picture 5" descr="fish_florissant_fossil_beds_wide.jpg"/>
          <p:cNvPicPr>
            <a:picLocks noChangeAspect="1"/>
          </p:cNvPicPr>
          <p:nvPr/>
        </p:nvPicPr>
        <p:blipFill>
          <a:blip r:embed="rId4"/>
          <a:srcRect/>
          <a:stretch>
            <a:fillRect/>
          </a:stretch>
        </p:blipFill>
        <p:spPr bwMode="auto">
          <a:xfrm>
            <a:off x="141288" y="914400"/>
            <a:ext cx="8926512" cy="3162300"/>
          </a:xfrm>
          <a:prstGeom prst="rect">
            <a:avLst/>
          </a:prstGeom>
          <a:noFill/>
          <a:ln w="9525">
            <a:noFill/>
            <a:miter lim="800000"/>
            <a:headEnd/>
            <a:tailEnd/>
          </a:ln>
        </p:spPr>
      </p:pic>
      <p:pic>
        <p:nvPicPr>
          <p:cNvPr id="8" name="Picture 7" descr="fossil_spider_wide.jpg"/>
          <p:cNvPicPr>
            <a:picLocks noChangeAspect="1"/>
          </p:cNvPicPr>
          <p:nvPr/>
        </p:nvPicPr>
        <p:blipFill>
          <a:blip r:embed="rId5"/>
          <a:srcRect/>
          <a:stretch>
            <a:fillRect/>
          </a:stretch>
        </p:blipFill>
        <p:spPr bwMode="auto">
          <a:xfrm>
            <a:off x="96838" y="381000"/>
            <a:ext cx="8818562" cy="3124200"/>
          </a:xfrm>
          <a:prstGeom prst="rect">
            <a:avLst/>
          </a:prstGeom>
          <a:noFill/>
          <a:ln w="9525">
            <a:noFill/>
            <a:miter lim="800000"/>
            <a:headEnd/>
            <a:tailEnd/>
          </a:ln>
        </p:spPr>
      </p:pic>
      <p:pic>
        <p:nvPicPr>
          <p:cNvPr id="9" name="Picture 8" descr="wollemi_pine_fossil_usbg_wide.jpg"/>
          <p:cNvPicPr>
            <a:picLocks noChangeAspect="1"/>
          </p:cNvPicPr>
          <p:nvPr/>
        </p:nvPicPr>
        <p:blipFill>
          <a:blip r:embed="rId6"/>
          <a:srcRect/>
          <a:stretch>
            <a:fillRect/>
          </a:stretch>
        </p:blipFill>
        <p:spPr bwMode="auto">
          <a:xfrm>
            <a:off x="457200" y="838200"/>
            <a:ext cx="8280400" cy="2933700"/>
          </a:xfrm>
          <a:prstGeom prst="rect">
            <a:avLst/>
          </a:prstGeom>
          <a:noFill/>
          <a:ln w="9525">
            <a:noFill/>
            <a:miter lim="800000"/>
            <a:headEnd/>
            <a:tailEnd/>
          </a:ln>
        </p:spPr>
      </p:pic>
      <p:pic>
        <p:nvPicPr>
          <p:cNvPr id="10" name="Picture 9" descr="fossil_ammonite_wide.jpg"/>
          <p:cNvPicPr>
            <a:picLocks noChangeAspect="1"/>
          </p:cNvPicPr>
          <p:nvPr/>
        </p:nvPicPr>
        <p:blipFill>
          <a:blip r:embed="rId7"/>
          <a:srcRect/>
          <a:stretch>
            <a:fillRect/>
          </a:stretch>
        </p:blipFill>
        <p:spPr bwMode="auto">
          <a:xfrm>
            <a:off x="1000125" y="2247900"/>
            <a:ext cx="7143750" cy="2362200"/>
          </a:xfrm>
          <a:prstGeom prst="rect">
            <a:avLst/>
          </a:prstGeom>
          <a:noFill/>
          <a:ln w="9525">
            <a:noFill/>
            <a:miter lim="800000"/>
            <a:headEnd/>
            <a:tailEnd/>
          </a:ln>
        </p:spPr>
      </p:pic>
    </p:spTree>
    <p:extLst>
      <p:ext uri="{BB962C8B-B14F-4D97-AF65-F5344CB8AC3E}">
        <p14:creationId xmlns:p14="http://schemas.microsoft.com/office/powerpoint/2010/main" val="803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8"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48" presetClass="entr" presetSubtype="0" accel="5000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55"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55"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strVal val="#ppt_w*0.70"/>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Effect transition="in" filter="fade">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791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sistema de fechado de los fósiles y los estratos de la tierra</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sz="2400" i="1" dirty="0">
                <a:effectLst>
                  <a:outerShdw blurRad="38100" dist="38100" dir="2700000" algn="tl">
                    <a:srgbClr val="000000">
                      <a:alpha val="43137"/>
                    </a:srgbClr>
                  </a:outerShdw>
                </a:effectLst>
              </a:rPr>
              <a:t>“El criterio para asignar los fósiles a los lugares específicos de la cronología es la supuesta progresión de la vida en la evolución, y la supuesta progresión de la evolución está basada en el récord de fósiles.” (Morris, p. 136)</a:t>
            </a:r>
            <a:endParaRPr lang="en-US" sz="2400" i="1" dirty="0">
              <a:effectLst>
                <a:outerShdw blurRad="38100" dist="38100" dir="2700000" algn="tl">
                  <a:srgbClr val="000000">
                    <a:alpha val="43137"/>
                  </a:srgbClr>
                </a:outerShdw>
              </a:effectLst>
            </a:endParaRPr>
          </a:p>
          <a:p>
            <a:pPr lvl="1" eaLnBrk="1" hangingPunct="1">
              <a:buSzTx/>
              <a:buFont typeface="Arial" charset="0"/>
              <a:buChar char="–"/>
              <a:defRPr/>
            </a:pPr>
            <a:r>
              <a:rPr lang="es-MX" sz="2400" dirty="0">
                <a:effectLst>
                  <a:outerShdw blurRad="38100" dist="38100" dir="2700000" algn="tl">
                    <a:srgbClr val="000000">
                      <a:alpha val="43137"/>
                    </a:srgbClr>
                  </a:outerShdw>
                </a:effectLst>
              </a:rPr>
              <a:t>J. A. </a:t>
            </a:r>
            <a:r>
              <a:rPr lang="es-MX" sz="2400" dirty="0" err="1">
                <a:effectLst>
                  <a:outerShdw blurRad="38100" dist="38100" dir="2700000" algn="tl">
                    <a:srgbClr val="000000">
                      <a:alpha val="43137"/>
                    </a:srgbClr>
                  </a:outerShdw>
                </a:effectLst>
              </a:rPr>
              <a:t>Jelestzsky</a:t>
            </a:r>
            <a:r>
              <a:rPr lang="es-MX" sz="2400" dirty="0">
                <a:effectLst>
                  <a:outerShdw blurRad="38100" dist="38100" dir="2700000" algn="tl">
                    <a:srgbClr val="000000">
                      <a:alpha val="43137"/>
                    </a:srgbClr>
                  </a:outerShdw>
                </a:effectLst>
              </a:rPr>
              <a:t>: “</a:t>
            </a:r>
            <a:r>
              <a:rPr lang="es-MX" sz="2400" i="1" dirty="0">
                <a:effectLst>
                  <a:outerShdw blurRad="38100" dist="38100" dir="2700000" algn="tl">
                    <a:srgbClr val="000000">
                      <a:alpha val="43137"/>
                    </a:srgbClr>
                  </a:outerShdw>
                </a:effectLst>
              </a:rPr>
              <a:t>Es, en verdad, un hecho bien establecido que las unidades (físico-estratigráficas) de roca y sus límites a menudo transgreden los planos de tiempo geológicos en una manera de lo más irregular aún dentro de distancias muy pequeñas.” </a:t>
            </a:r>
            <a:r>
              <a:rPr lang="en-US" sz="2400" i="1" dirty="0">
                <a:effectLst>
                  <a:outerShdw blurRad="38100" dist="38100" dir="2700000" algn="tl">
                    <a:srgbClr val="000000">
                      <a:alpha val="43137"/>
                    </a:srgbClr>
                  </a:outerShdw>
                </a:effectLst>
              </a:rPr>
              <a:t>(Paleontology, Basis of Practical Geochronology, Bulletin, American Association of Petroleum Geologists, </a:t>
            </a:r>
            <a:r>
              <a:rPr lang="en-US" sz="2400" dirty="0">
                <a:effectLst>
                  <a:outerShdw blurRad="38100" dist="38100" dir="2700000" algn="tl">
                    <a:srgbClr val="000000">
                      <a:alpha val="43137"/>
                    </a:srgbClr>
                  </a:outerShdw>
                </a:effectLst>
              </a:rPr>
              <a:t>Vol. 40, p. 685</a:t>
            </a:r>
            <a:r>
              <a:rPr lang="en-US" sz="2400" i="1" dirty="0">
                <a:effectLst>
                  <a:outerShdw blurRad="38100" dist="38100" dir="2700000" algn="tl">
                    <a:srgbClr val="000000">
                      <a:alpha val="43137"/>
                    </a:srgbClr>
                  </a:outerShdw>
                </a:effectLst>
              </a:rPr>
              <a:t>. </a:t>
            </a:r>
            <a:r>
              <a:rPr lang="es-MX" sz="2400" dirty="0">
                <a:effectLst>
                  <a:outerShdw blurRad="38100" dist="38100" dir="2700000" algn="tl">
                    <a:srgbClr val="000000">
                      <a:alpha val="43137"/>
                    </a:srgbClr>
                  </a:outerShdw>
                </a:effectLst>
              </a:rPr>
              <a:t>Citado por Morris, p. 132)</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427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Freeform 5"/>
          <p:cNvSpPr>
            <a:spLocks noEditPoints="1"/>
          </p:cNvSpPr>
          <p:nvPr/>
        </p:nvSpPr>
        <p:spPr bwMode="gray">
          <a:xfrm rot="20241944">
            <a:off x="1047750" y="722313"/>
            <a:ext cx="6853238" cy="5837237"/>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accent2">
                  <a:gamma/>
                  <a:tint val="9412"/>
                  <a:invGamma/>
                </a:schemeClr>
              </a:gs>
              <a:gs pos="100000">
                <a:schemeClr val="accent2"/>
              </a:gs>
            </a:gsLst>
            <a:lin ang="0" scaled="1"/>
          </a:gradFill>
          <a:ln w="0">
            <a:noFill/>
            <a:prstDash val="solid"/>
            <a:round/>
            <a:headEnd/>
            <a:tailEnd/>
          </a:ln>
        </p:spPr>
        <p:txBody>
          <a:bodyPr/>
          <a:lstStyle/>
          <a:p>
            <a:pPr fontAlgn="base">
              <a:spcBef>
                <a:spcPct val="0"/>
              </a:spcBef>
              <a:spcAft>
                <a:spcPct val="0"/>
              </a:spcAft>
              <a:defRPr/>
            </a:pPr>
            <a:endParaRPr lang="en-US">
              <a:solidFill>
                <a:srgbClr val="FFFFFF"/>
              </a:solidFill>
            </a:endParaRPr>
          </a:p>
        </p:txBody>
      </p:sp>
      <p:sp>
        <p:nvSpPr>
          <p:cNvPr id="15370" name="Oval 10"/>
          <p:cNvSpPr>
            <a:spLocks noChangeArrowheads="1"/>
          </p:cNvSpPr>
          <p:nvPr/>
        </p:nvSpPr>
        <p:spPr bwMode="gray">
          <a:xfrm>
            <a:off x="2438400" y="152400"/>
            <a:ext cx="2427288" cy="2409825"/>
          </a:xfrm>
          <a:prstGeom prst="ellipse">
            <a:avLst/>
          </a:prstGeom>
          <a:gradFill rotWithShape="1">
            <a:gsLst>
              <a:gs pos="0">
                <a:schemeClr val="accent1"/>
              </a:gs>
              <a:gs pos="100000">
                <a:schemeClr val="accent1">
                  <a:gamma/>
                  <a:shade val="31373"/>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base">
              <a:spcBef>
                <a:spcPct val="0"/>
              </a:spcBef>
              <a:spcAft>
                <a:spcPct val="0"/>
              </a:spcAft>
              <a:defRPr/>
            </a:pPr>
            <a:endParaRPr lang="en-US">
              <a:solidFill>
                <a:srgbClr val="FFFFFF"/>
              </a:solidFill>
            </a:endParaRPr>
          </a:p>
        </p:txBody>
      </p:sp>
      <p:sp>
        <p:nvSpPr>
          <p:cNvPr id="15373" name="Oval 13"/>
          <p:cNvSpPr>
            <a:spLocks noChangeArrowheads="1"/>
          </p:cNvSpPr>
          <p:nvPr/>
        </p:nvSpPr>
        <p:spPr bwMode="gray">
          <a:xfrm>
            <a:off x="457200" y="4038600"/>
            <a:ext cx="2514600" cy="2498725"/>
          </a:xfrm>
          <a:prstGeom prst="ellipse">
            <a:avLst/>
          </a:prstGeom>
          <a:gradFill rotWithShape="1">
            <a:gsLst>
              <a:gs pos="0">
                <a:schemeClr val="accent2"/>
              </a:gs>
              <a:gs pos="100000">
                <a:schemeClr val="accent2">
                  <a:gamma/>
                  <a:shade val="35686"/>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base">
              <a:spcBef>
                <a:spcPct val="0"/>
              </a:spcBef>
              <a:spcAft>
                <a:spcPct val="0"/>
              </a:spcAft>
              <a:defRPr/>
            </a:pPr>
            <a:endParaRPr lang="en-US">
              <a:solidFill>
                <a:srgbClr val="FFFFFF"/>
              </a:solidFill>
            </a:endParaRPr>
          </a:p>
        </p:txBody>
      </p:sp>
      <p:sp>
        <p:nvSpPr>
          <p:cNvPr id="15376" name="Oval 16"/>
          <p:cNvSpPr>
            <a:spLocks noChangeArrowheads="1"/>
          </p:cNvSpPr>
          <p:nvPr/>
        </p:nvSpPr>
        <p:spPr bwMode="gray">
          <a:xfrm>
            <a:off x="6248400" y="2590800"/>
            <a:ext cx="2533650" cy="2514600"/>
          </a:xfrm>
          <a:prstGeom prst="ellipse">
            <a:avLst/>
          </a:prstGeom>
          <a:gradFill rotWithShape="1">
            <a:gsLst>
              <a:gs pos="0">
                <a:schemeClr val="tx2"/>
              </a:gs>
              <a:gs pos="100000">
                <a:schemeClr val="tx2">
                  <a:gamma/>
                  <a:shade val="35686"/>
                  <a:invGamma/>
                </a:schemeClr>
              </a:gs>
            </a:gsLst>
            <a:path path="shape">
              <a:fillToRect l="50000" t="50000" r="50000" b="50000"/>
            </a:path>
          </a:gradFill>
          <a:ln w="9525">
            <a:noFill/>
            <a:round/>
            <a:headEnd/>
            <a:tailEnd/>
          </a:ln>
          <a:effectLst>
            <a:prstShdw prst="shdw12" dist="76200" dir="10800000">
              <a:srgbClr val="001D3A">
                <a:alpha val="50000"/>
              </a:srgbClr>
            </a:prstShdw>
          </a:effectLst>
        </p:spPr>
        <p:txBody>
          <a:bodyPr wrap="none" anchor="ctr"/>
          <a:lstStyle/>
          <a:p>
            <a:pPr algn="ctr" fontAlgn="base">
              <a:spcBef>
                <a:spcPct val="0"/>
              </a:spcBef>
              <a:spcAft>
                <a:spcPct val="0"/>
              </a:spcAft>
              <a:defRPr/>
            </a:pPr>
            <a:endParaRPr lang="en-US">
              <a:solidFill>
                <a:srgbClr val="FFFFFF"/>
              </a:solidFill>
            </a:endParaRPr>
          </a:p>
        </p:txBody>
      </p:sp>
      <p:sp>
        <p:nvSpPr>
          <p:cNvPr id="5129" name="Text Box 21"/>
          <p:cNvSpPr txBox="1">
            <a:spLocks noChangeArrowheads="1"/>
          </p:cNvSpPr>
          <p:nvPr/>
        </p:nvSpPr>
        <p:spPr bwMode="gray">
          <a:xfrm>
            <a:off x="2743200" y="685800"/>
            <a:ext cx="1752600" cy="1477328"/>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La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tierra</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debe</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tener</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miles de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millones</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de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años</a:t>
            </a:r>
            <a:endPar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endParaRPr>
          </a:p>
        </p:txBody>
      </p:sp>
      <p:sp>
        <p:nvSpPr>
          <p:cNvPr id="5132" name="Text Box 24"/>
          <p:cNvSpPr txBox="1">
            <a:spLocks noChangeArrowheads="1"/>
          </p:cNvSpPr>
          <p:nvPr/>
        </p:nvSpPr>
        <p:spPr bwMode="gray">
          <a:xfrm>
            <a:off x="6329155" y="3122474"/>
            <a:ext cx="2438400" cy="1754326"/>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Los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fósiles</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nos</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dan</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la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fecha</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de los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estratos</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en los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que</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se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encuentran</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éstos</a:t>
            </a:r>
            <a:endParaRPr lang="en-US" dirty="0">
              <a:solidFill>
                <a:srgbClr val="FFFFFF"/>
              </a:solidFill>
              <a:latin typeface="Verdana" pitchFamily="34" charset="0"/>
            </a:endParaRPr>
          </a:p>
        </p:txBody>
      </p:sp>
      <p:sp>
        <p:nvSpPr>
          <p:cNvPr id="5133" name="Text Box 25"/>
          <p:cNvSpPr txBox="1">
            <a:spLocks noChangeArrowheads="1"/>
          </p:cNvSpPr>
          <p:nvPr/>
        </p:nvSpPr>
        <p:spPr bwMode="gray">
          <a:xfrm>
            <a:off x="685800" y="4461416"/>
            <a:ext cx="2133601" cy="1754326"/>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Los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estratos</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nos</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dan</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la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fecha</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de los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fósiles</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que</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se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encuentran</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en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ellos</a:t>
            </a:r>
            <a:endPar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endParaRPr>
          </a:p>
        </p:txBody>
      </p:sp>
      <p:sp>
        <p:nvSpPr>
          <p:cNvPr id="15386" name="Text Box 26"/>
          <p:cNvSpPr txBox="1">
            <a:spLocks noChangeArrowheads="1"/>
          </p:cNvSpPr>
          <p:nvPr/>
        </p:nvSpPr>
        <p:spPr bwMode="auto">
          <a:xfrm>
            <a:off x="2590800" y="2895600"/>
            <a:ext cx="3200400" cy="1200150"/>
          </a:xfrm>
          <a:prstGeom prst="rect">
            <a:avLst/>
          </a:prstGeom>
          <a:noFill/>
          <a:ln w="9525">
            <a:noFill/>
            <a:miter lim="800000"/>
            <a:headEnd/>
            <a:tailEnd/>
          </a:ln>
          <a:effectLst>
            <a:outerShdw dist="35921" dir="2700000" algn="ctr" rotWithShape="0">
              <a:srgbClr val="000000"/>
            </a:outerShdw>
          </a:effectLst>
        </p:spPr>
        <p:txBody>
          <a:bodyPr>
            <a:spAutoFit/>
          </a:bodyPr>
          <a:lstStyle/>
          <a:p>
            <a:pPr algn="ctr" eaLnBrk="0" fontAlgn="base" hangingPunct="0">
              <a:spcBef>
                <a:spcPct val="0"/>
              </a:spcBef>
              <a:spcAft>
                <a:spcPct val="0"/>
              </a:spcAft>
              <a:defRPr/>
            </a:pPr>
            <a:r>
              <a:rPr lang="en-US" sz="2400" b="1" dirty="0" err="1">
                <a:solidFill>
                  <a:srgbClr val="FFFFFF"/>
                </a:solidFill>
              </a:rPr>
              <a:t>Fechado</a:t>
            </a:r>
            <a:r>
              <a:rPr lang="en-US" sz="2400" b="1" dirty="0">
                <a:solidFill>
                  <a:srgbClr val="FFFFFF"/>
                </a:solidFill>
              </a:rPr>
              <a:t> de los </a:t>
            </a:r>
            <a:r>
              <a:rPr lang="en-US" sz="2400" b="1" dirty="0" err="1">
                <a:solidFill>
                  <a:srgbClr val="FFFFFF"/>
                </a:solidFill>
              </a:rPr>
              <a:t>fósiles</a:t>
            </a:r>
            <a:r>
              <a:rPr lang="en-US" sz="2400" b="1" dirty="0">
                <a:solidFill>
                  <a:srgbClr val="FFFFFF"/>
                </a:solidFill>
              </a:rPr>
              <a:t> y los </a:t>
            </a:r>
            <a:r>
              <a:rPr lang="en-US" sz="2400" b="1" dirty="0" err="1">
                <a:solidFill>
                  <a:srgbClr val="FFFFFF"/>
                </a:solidFill>
              </a:rPr>
              <a:t>Estratos</a:t>
            </a:r>
            <a:r>
              <a:rPr lang="en-US" sz="2400" b="1" dirty="0">
                <a:solidFill>
                  <a:srgbClr val="FFFFFF"/>
                </a:solidFill>
              </a:rPr>
              <a:t> de la </a:t>
            </a:r>
            <a:r>
              <a:rPr lang="en-US" sz="2400" b="1" dirty="0" err="1">
                <a:solidFill>
                  <a:srgbClr val="FFFFFF"/>
                </a:solidFill>
              </a:rPr>
              <a:t>tierra</a:t>
            </a:r>
            <a:endParaRPr lang="en-US" sz="2400" b="1" dirty="0">
              <a:solidFill>
                <a:srgbClr val="FFFFFF"/>
              </a:solidFill>
            </a:endParaRPr>
          </a:p>
        </p:txBody>
      </p:sp>
      <p:sp>
        <p:nvSpPr>
          <p:cNvPr id="5135" name="Line 27"/>
          <p:cNvSpPr>
            <a:spLocks noChangeShapeType="1"/>
          </p:cNvSpPr>
          <p:nvPr/>
        </p:nvSpPr>
        <p:spPr bwMode="black">
          <a:xfrm>
            <a:off x="1447800" y="1219200"/>
            <a:ext cx="2819400" cy="2133600"/>
          </a:xfrm>
          <a:prstGeom prst="line">
            <a:avLst/>
          </a:prstGeom>
          <a:noFill/>
          <a:ln w="9525">
            <a:solidFill>
              <a:schemeClr val="tx1"/>
            </a:solidFill>
            <a:round/>
            <a:headEnd/>
            <a:tailEnd type="triangle" w="med" len="med"/>
          </a:ln>
        </p:spPr>
        <p:txBody>
          <a:bodyPr wrap="none" anchor="ctr"/>
          <a:lstStyle/>
          <a:p>
            <a:pPr fontAlgn="base">
              <a:spcBef>
                <a:spcPct val="0"/>
              </a:spcBef>
              <a:spcAft>
                <a:spcPct val="0"/>
              </a:spcAft>
            </a:pPr>
            <a:endParaRPr lang="en-US">
              <a:solidFill>
                <a:srgbClr val="FFFFFF"/>
              </a:solidFill>
            </a:endParaRPr>
          </a:p>
        </p:txBody>
      </p:sp>
      <p:cxnSp>
        <p:nvCxnSpPr>
          <p:cNvPr id="5136" name="AutoShape 28"/>
          <p:cNvCxnSpPr>
            <a:cxnSpLocks noChangeShapeType="1"/>
          </p:cNvCxnSpPr>
          <p:nvPr/>
        </p:nvCxnSpPr>
        <p:spPr bwMode="black">
          <a:xfrm flipH="1">
            <a:off x="228600" y="1219200"/>
            <a:ext cx="2016125" cy="0"/>
          </a:xfrm>
          <a:prstGeom prst="straightConnector1">
            <a:avLst/>
          </a:prstGeom>
          <a:noFill/>
          <a:ln w="9525">
            <a:solidFill>
              <a:schemeClr val="tx1"/>
            </a:solidFill>
            <a:round/>
            <a:headEnd/>
            <a:tailEnd/>
          </a:ln>
        </p:spPr>
      </p:cxnSp>
      <p:sp>
        <p:nvSpPr>
          <p:cNvPr id="5137" name="Text Box 29"/>
          <p:cNvSpPr txBox="1">
            <a:spLocks noChangeArrowheads="1"/>
          </p:cNvSpPr>
          <p:nvPr/>
        </p:nvSpPr>
        <p:spPr bwMode="auto">
          <a:xfrm>
            <a:off x="152400" y="533400"/>
            <a:ext cx="2133601" cy="646331"/>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Razonamiento</a:t>
            </a:r>
            <a:r>
              <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 en </a:t>
            </a:r>
            <a:r>
              <a:rPr lang="en-US" b="1" spc="50" dirty="0" err="1">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rPr>
              <a:t>círculos</a:t>
            </a:r>
            <a:endParaRPr lang="en-US"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latin typeface="Verdana" pitchFamily="34" charset="0"/>
            </a:endParaRPr>
          </a:p>
        </p:txBody>
      </p:sp>
    </p:spTree>
    <p:extLst>
      <p:ext uri="{BB962C8B-B14F-4D97-AF65-F5344CB8AC3E}">
        <p14:creationId xmlns:p14="http://schemas.microsoft.com/office/powerpoint/2010/main" val="14227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135"/>
                                        </p:tgtEl>
                                        <p:attrNameLst>
                                          <p:attrName>style.visibility</p:attrName>
                                        </p:attrNameLst>
                                      </p:cBhvr>
                                      <p:to>
                                        <p:strVal val="visible"/>
                                      </p:to>
                                    </p:set>
                                    <p:animEffect transition="in" filter="fade">
                                      <p:cBhvr>
                                        <p:cTn id="11" dur="2000"/>
                                        <p:tgtEl>
                                          <p:spTgt spid="5135"/>
                                        </p:tgtEl>
                                      </p:cBhvr>
                                    </p:animEffect>
                                  </p:childTnLst>
                                </p:cTn>
                              </p:par>
                              <p:par>
                                <p:cTn id="12" presetID="10" presetClass="entr" presetSubtype="0" fill="hold" nodeType="withEffect">
                                  <p:stCondLst>
                                    <p:cond delay="0"/>
                                  </p:stCondLst>
                                  <p:childTnLst>
                                    <p:set>
                                      <p:cBhvr>
                                        <p:cTn id="13" dur="1" fill="hold">
                                          <p:stCondLst>
                                            <p:cond delay="0"/>
                                          </p:stCondLst>
                                        </p:cTn>
                                        <p:tgtEl>
                                          <p:spTgt spid="5136"/>
                                        </p:tgtEl>
                                        <p:attrNameLst>
                                          <p:attrName>style.visibility</p:attrName>
                                        </p:attrNameLst>
                                      </p:cBhvr>
                                      <p:to>
                                        <p:strVal val="visible"/>
                                      </p:to>
                                    </p:set>
                                    <p:animEffect transition="in" filter="fade">
                                      <p:cBhvr>
                                        <p:cTn id="14" dur="2000"/>
                                        <p:tgtEl>
                                          <p:spTgt spid="513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386"/>
                                        </p:tgtEl>
                                        <p:attrNameLst>
                                          <p:attrName>style.visibility</p:attrName>
                                        </p:attrNameLst>
                                      </p:cBhvr>
                                      <p:to>
                                        <p:strVal val="visible"/>
                                      </p:to>
                                    </p:set>
                                    <p:animEffect transition="in" filter="fade">
                                      <p:cBhvr>
                                        <p:cTn id="19" dur="2000"/>
                                        <p:tgtEl>
                                          <p:spTgt spid="1538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9"/>
                                        </p:tgtEl>
                                        <p:attrNameLst>
                                          <p:attrName>style.visibility</p:attrName>
                                        </p:attrNameLst>
                                      </p:cBhvr>
                                      <p:to>
                                        <p:strVal val="visible"/>
                                      </p:to>
                                    </p:set>
                                    <p:animEffect transition="in" filter="fade">
                                      <p:cBhvr>
                                        <p:cTn id="24" dur="2000"/>
                                        <p:tgtEl>
                                          <p:spTgt spid="51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33"/>
                                        </p:tgtEl>
                                        <p:attrNameLst>
                                          <p:attrName>style.visibility</p:attrName>
                                        </p:attrNameLst>
                                      </p:cBhvr>
                                      <p:to>
                                        <p:strVal val="visible"/>
                                      </p:to>
                                    </p:set>
                                    <p:animEffect transition="in" filter="fade">
                                      <p:cBhvr>
                                        <p:cTn id="29" dur="2000"/>
                                        <p:tgtEl>
                                          <p:spTgt spid="51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32"/>
                                        </p:tgtEl>
                                        <p:attrNameLst>
                                          <p:attrName>style.visibility</p:attrName>
                                        </p:attrNameLst>
                                      </p:cBhvr>
                                      <p:to>
                                        <p:strVal val="visible"/>
                                      </p:to>
                                    </p:set>
                                    <p:animEffect transition="in" filter="fade">
                                      <p:cBhvr>
                                        <p:cTn id="34" dur="2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6" grpId="0"/>
      <p:bldP spid="51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57200"/>
            <a:ext cx="2438400" cy="2678113"/>
          </a:xfrm>
          <a:prstGeom prst="rect">
            <a:avLst/>
          </a:prstGeom>
          <a:noFill/>
        </p:spPr>
        <p:txBody>
          <a:bodyPr>
            <a:spAutoFit/>
          </a:bodyPr>
          <a:lstStyle/>
          <a:p>
            <a:pPr algn="ctr" fontAlgn="base">
              <a:spcBef>
                <a:spcPct val="0"/>
              </a:spcBef>
              <a:spcAft>
                <a:spcPct val="0"/>
              </a:spcAft>
              <a:defRPr/>
            </a:pPr>
            <a:r>
              <a:rPr lang="es-MX" sz="2800" dirty="0" err="1">
                <a:solidFill>
                  <a:srgbClr val="FFFFFF"/>
                </a:solidFill>
                <a:effectLst>
                  <a:outerShdw blurRad="38100" dist="38100" dir="2700000" algn="tl">
                    <a:srgbClr val="000000">
                      <a:alpha val="43137"/>
                    </a:srgbClr>
                  </a:outerShdw>
                </a:effectLst>
              </a:rPr>
              <a:t>Polistrato</a:t>
            </a:r>
            <a:r>
              <a:rPr lang="es-MX" sz="2800" dirty="0">
                <a:solidFill>
                  <a:srgbClr val="FFFFFF"/>
                </a:solidFill>
                <a:effectLst>
                  <a:outerShdw blurRad="38100" dist="38100" dir="2700000" algn="tl">
                    <a:srgbClr val="000000">
                      <a:alpha val="43137"/>
                    </a:srgbClr>
                  </a:outerShdw>
                </a:effectLst>
              </a:rPr>
              <a:t>.</a:t>
            </a:r>
          </a:p>
          <a:p>
            <a:pPr algn="ctr" fontAlgn="base">
              <a:spcBef>
                <a:spcPct val="0"/>
              </a:spcBef>
              <a:spcAft>
                <a:spcPct val="0"/>
              </a:spcAft>
              <a:defRPr/>
            </a:pPr>
            <a:r>
              <a:rPr lang="es-MX" sz="2800" dirty="0">
                <a:solidFill>
                  <a:srgbClr val="FFFFFF"/>
                </a:solidFill>
                <a:effectLst>
                  <a:outerShdw blurRad="38100" dist="38100" dir="2700000" algn="tl">
                    <a:srgbClr val="000000">
                      <a:alpha val="43137"/>
                    </a:srgbClr>
                  </a:outerShdw>
                </a:effectLst>
              </a:rPr>
              <a:t>Árbol petrificado que cubre varias “etapas geológicas”</a:t>
            </a:r>
            <a:endParaRPr lang="en-US" sz="2800" dirty="0">
              <a:solidFill>
                <a:srgbClr val="FFFFFF"/>
              </a:solidFill>
              <a:effectLst>
                <a:outerShdw blurRad="38100" dist="38100" dir="2700000" algn="tl">
                  <a:srgbClr val="000000">
                    <a:alpha val="43137"/>
                  </a:srgbClr>
                </a:outerShdw>
              </a:effectLst>
            </a:endParaRPr>
          </a:p>
        </p:txBody>
      </p:sp>
      <p:pic>
        <p:nvPicPr>
          <p:cNvPr id="6" name="Picture 5" descr="Dawson_upright_fossil.gif"/>
          <p:cNvPicPr>
            <a:picLocks noChangeAspect="1"/>
          </p:cNvPicPr>
          <p:nvPr/>
        </p:nvPicPr>
        <p:blipFill>
          <a:blip r:embed="rId3"/>
          <a:srcRect/>
          <a:stretch>
            <a:fillRect/>
          </a:stretch>
        </p:blipFill>
        <p:spPr bwMode="auto">
          <a:xfrm>
            <a:off x="2743200" y="304800"/>
            <a:ext cx="4038600" cy="6427788"/>
          </a:xfrm>
          <a:prstGeom prst="rect">
            <a:avLst/>
          </a:prstGeom>
          <a:noFill/>
          <a:ln w="9525">
            <a:noFill/>
            <a:miter lim="800000"/>
            <a:headEnd/>
            <a:tailEnd/>
          </a:ln>
        </p:spPr>
      </p:pic>
      <p:pic>
        <p:nvPicPr>
          <p:cNvPr id="7" name="Picture 6" descr="tracks-petrified-tree.jpg"/>
          <p:cNvPicPr>
            <a:picLocks noChangeAspect="1"/>
          </p:cNvPicPr>
          <p:nvPr/>
        </p:nvPicPr>
        <p:blipFill>
          <a:blip r:embed="rId4"/>
          <a:srcRect/>
          <a:stretch>
            <a:fillRect/>
          </a:stretch>
        </p:blipFill>
        <p:spPr bwMode="auto">
          <a:xfrm>
            <a:off x="4038600" y="228600"/>
            <a:ext cx="4191000" cy="6459538"/>
          </a:xfrm>
          <a:prstGeom prst="rect">
            <a:avLst/>
          </a:prstGeom>
          <a:noFill/>
          <a:ln w="9525">
            <a:noFill/>
            <a:miter lim="800000"/>
            <a:headEnd/>
            <a:tailEnd/>
          </a:ln>
        </p:spPr>
      </p:pic>
    </p:spTree>
    <p:extLst>
      <p:ext uri="{BB962C8B-B14F-4D97-AF65-F5344CB8AC3E}">
        <p14:creationId xmlns:p14="http://schemas.microsoft.com/office/powerpoint/2010/main" val="66812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5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1600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análisis de la serie ósea de evolución</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Descripción</a:t>
            </a:r>
            <a:endParaRPr lang="en-US" i="1" dirty="0">
              <a:effectLst>
                <a:outerShdw blurRad="38100" dist="38100" dir="2700000" algn="tl">
                  <a:srgbClr val="000000">
                    <a:alpha val="43137"/>
                  </a:srgbClr>
                </a:outerShdw>
              </a:effectLst>
            </a:endParaRPr>
          </a:p>
        </p:txBody>
      </p:sp>
      <p:pic>
        <p:nvPicPr>
          <p:cNvPr id="3" name="Picture 4" descr="chickfail"/>
          <p:cNvPicPr>
            <a:picLocks noChangeAspect="1" noChangeArrowheads="1"/>
          </p:cNvPicPr>
          <p:nvPr/>
        </p:nvPicPr>
        <p:blipFill>
          <a:blip r:embed="rId3"/>
          <a:srcRect b="67004"/>
          <a:stretch>
            <a:fillRect/>
          </a:stretch>
        </p:blipFill>
        <p:spPr bwMode="auto">
          <a:xfrm>
            <a:off x="304800" y="1600200"/>
            <a:ext cx="8510588" cy="2895600"/>
          </a:xfrm>
          <a:prstGeom prst="rect">
            <a:avLst/>
          </a:prstGeom>
          <a:noFill/>
          <a:ln w="9525">
            <a:noFill/>
            <a:miter lim="800000"/>
            <a:headEnd/>
            <a:tailEnd/>
          </a:ln>
        </p:spPr>
      </p:pic>
      <p:sp>
        <p:nvSpPr>
          <p:cNvPr id="16" name="Content Placeholder 3"/>
          <p:cNvSpPr txBox="1">
            <a:spLocks/>
          </p:cNvSpPr>
          <p:nvPr/>
        </p:nvSpPr>
        <p:spPr bwMode="auto">
          <a:xfrm>
            <a:off x="533400" y="4572000"/>
            <a:ext cx="1143000" cy="15240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a:lstStyle/>
          <a:p>
            <a:pPr algn="ctr" fontAlgn="base">
              <a:spcBef>
                <a:spcPct val="20000"/>
              </a:spcBef>
              <a:spcAft>
                <a:spcPct val="0"/>
              </a:spcAft>
              <a:buClr>
                <a:srgbClr val="666699"/>
              </a:buClr>
              <a:defRPr/>
            </a:pPr>
            <a:r>
              <a:rPr lang="es-MX" sz="1600" kern="0" dirty="0">
                <a:solidFill>
                  <a:srgbClr val="FFFFFF"/>
                </a:solidFill>
                <a:effectLst>
                  <a:outerShdw blurRad="38100" dist="38100" dir="2700000" algn="tl">
                    <a:srgbClr val="000000">
                      <a:alpha val="43137"/>
                    </a:srgbClr>
                  </a:outerShdw>
                </a:effectLst>
              </a:rPr>
              <a:t>LUCY</a:t>
            </a:r>
          </a:p>
          <a:p>
            <a:pPr algn="ctr" fontAlgn="base">
              <a:spcBef>
                <a:spcPct val="20000"/>
              </a:spcBef>
              <a:spcAft>
                <a:spcPct val="0"/>
              </a:spcAft>
              <a:buClr>
                <a:srgbClr val="666699"/>
              </a:buClr>
              <a:defRPr/>
            </a:pPr>
            <a:r>
              <a:rPr lang="es-MX" sz="1600" b="1" dirty="0">
                <a:solidFill>
                  <a:srgbClr val="FFFFFF"/>
                </a:solidFill>
                <a:effectLst>
                  <a:outerShdw blurRad="38100" dist="38100" dir="2700000" algn="tl">
                    <a:srgbClr val="000000">
                      <a:alpha val="43137"/>
                    </a:srgbClr>
                  </a:outerShdw>
                </a:effectLst>
                <a:latin typeface="Arial Narrow" pitchFamily="34" charset="0"/>
              </a:rPr>
              <a:t>Resultó ser  un chimpancé de 3 pies</a:t>
            </a:r>
            <a:endParaRPr lang="en-US" sz="1600" b="1" dirty="0">
              <a:solidFill>
                <a:srgbClr val="FFFFFF"/>
              </a:solidFill>
              <a:effectLst>
                <a:outerShdw blurRad="38100" dist="38100" dir="2700000" algn="tl">
                  <a:srgbClr val="000000">
                    <a:alpha val="43137"/>
                  </a:srgbClr>
                </a:outerShdw>
              </a:effectLst>
              <a:latin typeface="Arial Narrow" pitchFamily="34" charset="0"/>
            </a:endParaRPr>
          </a:p>
          <a:p>
            <a:pPr algn="ctr" fontAlgn="base">
              <a:spcBef>
                <a:spcPct val="20000"/>
              </a:spcBef>
              <a:spcAft>
                <a:spcPct val="0"/>
              </a:spcAft>
              <a:buClr>
                <a:srgbClr val="666699"/>
              </a:buClr>
              <a:defRPr/>
            </a:pPr>
            <a:endParaRPr lang="es-MX" sz="1600" kern="0" dirty="0">
              <a:solidFill>
                <a:srgbClr val="FFFFFF"/>
              </a:solidFill>
              <a:effectLst>
                <a:outerShdw blurRad="38100" dist="38100" dir="2700000" algn="tl">
                  <a:srgbClr val="000000">
                    <a:alpha val="43137"/>
                  </a:srgbClr>
                </a:outerShdw>
              </a:effectLst>
            </a:endParaRPr>
          </a:p>
        </p:txBody>
      </p:sp>
      <p:sp>
        <p:nvSpPr>
          <p:cNvPr id="17" name="Content Placeholder 3"/>
          <p:cNvSpPr txBox="1">
            <a:spLocks/>
          </p:cNvSpPr>
          <p:nvPr/>
        </p:nvSpPr>
        <p:spPr bwMode="auto">
          <a:xfrm>
            <a:off x="1828800" y="4572000"/>
            <a:ext cx="1524000" cy="16764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a:lstStyle/>
          <a:p>
            <a:pPr algn="ctr" fontAlgn="base">
              <a:spcBef>
                <a:spcPct val="20000"/>
              </a:spcBef>
              <a:spcAft>
                <a:spcPct val="0"/>
              </a:spcAft>
              <a:buClr>
                <a:srgbClr val="666699"/>
              </a:buClr>
              <a:defRPr/>
            </a:pPr>
            <a:r>
              <a:rPr lang="es-MX" sz="1600" kern="0" dirty="0">
                <a:solidFill>
                  <a:srgbClr val="FFFFFF"/>
                </a:solidFill>
                <a:effectLst>
                  <a:outerShdw blurRad="38100" dist="38100" dir="2700000" algn="tl">
                    <a:srgbClr val="000000">
                      <a:alpha val="43137"/>
                    </a:srgbClr>
                  </a:outerShdw>
                </a:effectLst>
              </a:rPr>
              <a:t>EL HOMBRE DE HEIDELBERG</a:t>
            </a:r>
          </a:p>
          <a:p>
            <a:pPr algn="ctr" fontAlgn="base">
              <a:spcBef>
                <a:spcPct val="20000"/>
              </a:spcBef>
              <a:spcAft>
                <a:spcPct val="0"/>
              </a:spcAft>
              <a:buClr>
                <a:srgbClr val="666699"/>
              </a:buClr>
              <a:defRPr/>
            </a:pPr>
            <a:r>
              <a:rPr lang="es-MX" sz="1600" b="1" dirty="0">
                <a:solidFill>
                  <a:srgbClr val="FFFFFF"/>
                </a:solidFill>
                <a:effectLst>
                  <a:outerShdw blurRad="38100" dist="38100" dir="2700000" algn="tl">
                    <a:srgbClr val="000000">
                      <a:alpha val="43137"/>
                    </a:srgbClr>
                  </a:outerShdw>
                </a:effectLst>
                <a:latin typeface="Arial Narrow" pitchFamily="34" charset="0"/>
              </a:rPr>
              <a:t>Reconstruido de un hueso humano</a:t>
            </a:r>
            <a:endParaRPr lang="en-US" sz="1600" b="1" dirty="0">
              <a:solidFill>
                <a:srgbClr val="FFFFFF"/>
              </a:solidFill>
              <a:effectLst>
                <a:outerShdw blurRad="38100" dist="38100" dir="2700000" algn="tl">
                  <a:srgbClr val="000000">
                    <a:alpha val="43137"/>
                  </a:srgbClr>
                </a:outerShdw>
              </a:effectLst>
              <a:latin typeface="Arial Narrow" pitchFamily="34" charset="0"/>
            </a:endParaRPr>
          </a:p>
          <a:p>
            <a:pPr algn="ctr" fontAlgn="base">
              <a:spcBef>
                <a:spcPct val="20000"/>
              </a:spcBef>
              <a:spcAft>
                <a:spcPct val="0"/>
              </a:spcAft>
              <a:buClr>
                <a:srgbClr val="666699"/>
              </a:buClr>
              <a:defRPr/>
            </a:pPr>
            <a:endParaRPr lang="en-US" sz="1600" i="1" kern="0" dirty="0">
              <a:solidFill>
                <a:srgbClr val="FFFFFF"/>
              </a:solidFill>
              <a:effectLst>
                <a:outerShdw blurRad="38100" dist="38100" dir="2700000" algn="tl">
                  <a:srgbClr val="000000">
                    <a:alpha val="43137"/>
                  </a:srgbClr>
                </a:outerShdw>
              </a:effectLst>
            </a:endParaRPr>
          </a:p>
        </p:txBody>
      </p:sp>
      <p:sp>
        <p:nvSpPr>
          <p:cNvPr id="18" name="Content Placeholder 3"/>
          <p:cNvSpPr txBox="1">
            <a:spLocks/>
          </p:cNvSpPr>
          <p:nvPr/>
        </p:nvSpPr>
        <p:spPr bwMode="auto">
          <a:xfrm>
            <a:off x="3733800" y="4572000"/>
            <a:ext cx="1524000" cy="10668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a:lstStyle/>
          <a:p>
            <a:pPr algn="ctr" fontAlgn="base">
              <a:spcBef>
                <a:spcPct val="20000"/>
              </a:spcBef>
              <a:spcAft>
                <a:spcPct val="0"/>
              </a:spcAft>
              <a:buClr>
                <a:srgbClr val="666699"/>
              </a:buClr>
              <a:defRPr/>
            </a:pPr>
            <a:r>
              <a:rPr lang="es-MX" sz="1600" kern="0" dirty="0">
                <a:solidFill>
                  <a:srgbClr val="FFFFFF"/>
                </a:solidFill>
                <a:effectLst>
                  <a:outerShdw blurRad="38100" dist="38100" dir="2700000" algn="tl">
                    <a:srgbClr val="000000">
                      <a:alpha val="43137"/>
                    </a:srgbClr>
                  </a:outerShdw>
                </a:effectLst>
              </a:rPr>
              <a:t>EL HOMBRE DE NEBRASKA</a:t>
            </a:r>
          </a:p>
          <a:p>
            <a:pPr algn="ctr" fontAlgn="base">
              <a:spcBef>
                <a:spcPct val="20000"/>
              </a:spcBef>
              <a:spcAft>
                <a:spcPct val="0"/>
              </a:spcAft>
              <a:buClr>
                <a:srgbClr val="666699"/>
              </a:buClr>
              <a:defRPr/>
            </a:pPr>
            <a:r>
              <a:rPr lang="es-MX" sz="1600" b="1" dirty="0">
                <a:solidFill>
                  <a:srgbClr val="FFFFFF"/>
                </a:solidFill>
                <a:effectLst>
                  <a:outerShdw blurRad="38100" dist="38100" dir="2700000" algn="tl">
                    <a:srgbClr val="000000">
                      <a:alpha val="43137"/>
                    </a:srgbClr>
                  </a:outerShdw>
                </a:effectLst>
                <a:latin typeface="Arial Narrow" pitchFamily="34" charset="0"/>
              </a:rPr>
              <a:t>Reconstruido de un diente de jabalí</a:t>
            </a:r>
            <a:endParaRPr lang="en-US" sz="1600" b="1" dirty="0">
              <a:solidFill>
                <a:srgbClr val="FFFFFF"/>
              </a:solidFill>
              <a:effectLst>
                <a:outerShdw blurRad="38100" dist="38100" dir="2700000" algn="tl">
                  <a:srgbClr val="000000">
                    <a:alpha val="43137"/>
                  </a:srgbClr>
                </a:outerShdw>
              </a:effectLst>
              <a:latin typeface="Arial Narrow" pitchFamily="34" charset="0"/>
            </a:endParaRPr>
          </a:p>
          <a:p>
            <a:pPr algn="ctr" fontAlgn="base">
              <a:spcBef>
                <a:spcPct val="20000"/>
              </a:spcBef>
              <a:spcAft>
                <a:spcPct val="0"/>
              </a:spcAft>
              <a:buClr>
                <a:srgbClr val="666699"/>
              </a:buClr>
              <a:defRPr/>
            </a:pPr>
            <a:endParaRPr lang="en-US" sz="1600" i="1" kern="0" dirty="0">
              <a:solidFill>
                <a:srgbClr val="FFFFFF"/>
              </a:solidFill>
              <a:effectLst>
                <a:outerShdw blurRad="38100" dist="38100" dir="2700000" algn="tl">
                  <a:srgbClr val="000000">
                    <a:alpha val="43137"/>
                  </a:srgbClr>
                </a:outerShdw>
              </a:effectLst>
            </a:endParaRPr>
          </a:p>
        </p:txBody>
      </p:sp>
      <p:sp>
        <p:nvSpPr>
          <p:cNvPr id="19" name="Content Placeholder 3"/>
          <p:cNvSpPr txBox="1">
            <a:spLocks/>
          </p:cNvSpPr>
          <p:nvPr/>
        </p:nvSpPr>
        <p:spPr bwMode="auto">
          <a:xfrm>
            <a:off x="5486400" y="4572000"/>
            <a:ext cx="1524000" cy="10668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a:lstStyle/>
          <a:p>
            <a:pPr algn="ctr" fontAlgn="base">
              <a:spcBef>
                <a:spcPct val="20000"/>
              </a:spcBef>
              <a:spcAft>
                <a:spcPct val="0"/>
              </a:spcAft>
              <a:buClr>
                <a:srgbClr val="666699"/>
              </a:buClr>
              <a:defRPr/>
            </a:pPr>
            <a:r>
              <a:rPr lang="es-MX" sz="1600" kern="0" dirty="0">
                <a:solidFill>
                  <a:srgbClr val="FFFFFF"/>
                </a:solidFill>
                <a:effectLst>
                  <a:outerShdw blurRad="38100" dist="38100" dir="2700000" algn="tl">
                    <a:srgbClr val="000000">
                      <a:alpha val="43137"/>
                    </a:srgbClr>
                  </a:outerShdw>
                </a:effectLst>
              </a:rPr>
              <a:t>EL HOMBRE PILTDOWN</a:t>
            </a:r>
          </a:p>
          <a:p>
            <a:pPr algn="ctr" fontAlgn="base">
              <a:spcBef>
                <a:spcPct val="20000"/>
              </a:spcBef>
              <a:spcAft>
                <a:spcPct val="0"/>
              </a:spcAft>
              <a:buClr>
                <a:srgbClr val="666699"/>
              </a:buClr>
              <a:defRPr/>
            </a:pPr>
            <a:r>
              <a:rPr lang="es-MX" sz="1600" b="1" dirty="0">
                <a:solidFill>
                  <a:srgbClr val="FFFFFF"/>
                </a:solidFill>
                <a:effectLst>
                  <a:outerShdw blurRad="38100" dist="38100" dir="2700000" algn="tl">
                    <a:srgbClr val="000000">
                      <a:alpha val="43137"/>
                    </a:srgbClr>
                  </a:outerShdw>
                </a:effectLst>
                <a:latin typeface="Arial Narrow" pitchFamily="34" charset="0"/>
              </a:rPr>
              <a:t>Reconstruido de un hueso de quijada de un mono moderno</a:t>
            </a:r>
            <a:endParaRPr lang="en-US" sz="1600" b="1" dirty="0">
              <a:solidFill>
                <a:srgbClr val="FFFFFF"/>
              </a:solidFill>
              <a:effectLst>
                <a:outerShdw blurRad="38100" dist="38100" dir="2700000" algn="tl">
                  <a:srgbClr val="000000">
                    <a:alpha val="43137"/>
                  </a:srgbClr>
                </a:outerShdw>
              </a:effectLst>
              <a:latin typeface="Arial Narrow" pitchFamily="34" charset="0"/>
            </a:endParaRPr>
          </a:p>
          <a:p>
            <a:pPr algn="ctr" fontAlgn="base">
              <a:spcBef>
                <a:spcPct val="20000"/>
              </a:spcBef>
              <a:spcAft>
                <a:spcPct val="0"/>
              </a:spcAft>
              <a:buClr>
                <a:srgbClr val="666699"/>
              </a:buClr>
              <a:defRPr/>
            </a:pPr>
            <a:endParaRPr lang="en-US" sz="1600" i="1" kern="0" dirty="0">
              <a:solidFill>
                <a:srgbClr val="FFFFFF"/>
              </a:solidFill>
              <a:effectLst>
                <a:outerShdw blurRad="38100" dist="38100" dir="2700000" algn="tl">
                  <a:srgbClr val="000000">
                    <a:alpha val="43137"/>
                  </a:srgbClr>
                </a:outerShdw>
              </a:effectLst>
            </a:endParaRPr>
          </a:p>
        </p:txBody>
      </p:sp>
      <p:sp>
        <p:nvSpPr>
          <p:cNvPr id="20" name="Content Placeholder 3"/>
          <p:cNvSpPr txBox="1">
            <a:spLocks/>
          </p:cNvSpPr>
          <p:nvPr/>
        </p:nvSpPr>
        <p:spPr bwMode="auto">
          <a:xfrm>
            <a:off x="7162800" y="4572000"/>
            <a:ext cx="1524000" cy="10668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a:lstStyle/>
          <a:p>
            <a:pPr algn="ctr" fontAlgn="base">
              <a:spcBef>
                <a:spcPct val="20000"/>
              </a:spcBef>
              <a:spcAft>
                <a:spcPct val="0"/>
              </a:spcAft>
              <a:buClr>
                <a:srgbClr val="666699"/>
              </a:buClr>
              <a:defRPr/>
            </a:pPr>
            <a:r>
              <a:rPr lang="es-MX" sz="1600" kern="0" dirty="0">
                <a:solidFill>
                  <a:srgbClr val="FFFFFF"/>
                </a:solidFill>
                <a:effectLst>
                  <a:outerShdw blurRad="38100" dist="38100" dir="2700000" algn="tl">
                    <a:srgbClr val="000000">
                      <a:alpha val="43137"/>
                    </a:srgbClr>
                  </a:outerShdw>
                </a:effectLst>
              </a:rPr>
              <a:t>EL HOMBRE DE PEKING</a:t>
            </a:r>
          </a:p>
          <a:p>
            <a:pPr algn="ctr" fontAlgn="base">
              <a:spcBef>
                <a:spcPct val="20000"/>
              </a:spcBef>
              <a:spcAft>
                <a:spcPct val="0"/>
              </a:spcAft>
              <a:buClr>
                <a:srgbClr val="666699"/>
              </a:buClr>
              <a:defRPr/>
            </a:pPr>
            <a:r>
              <a:rPr lang="es-MX" sz="1600" b="1" dirty="0">
                <a:solidFill>
                  <a:srgbClr val="FFFFFF"/>
                </a:solidFill>
                <a:effectLst>
                  <a:outerShdw blurRad="38100" dist="38100" dir="2700000" algn="tl">
                    <a:srgbClr val="000000">
                      <a:alpha val="43137"/>
                    </a:srgbClr>
                  </a:outerShdw>
                </a:effectLst>
                <a:latin typeface="Arial Narrow" pitchFamily="34" charset="0"/>
              </a:rPr>
              <a:t>Supuestamente de 500,000 años pero no hay evidencia</a:t>
            </a:r>
            <a:endParaRPr lang="en-US" sz="1600" b="1" dirty="0">
              <a:solidFill>
                <a:srgbClr val="FFFFFF"/>
              </a:solidFill>
              <a:effectLst>
                <a:outerShdw blurRad="38100" dist="38100" dir="2700000" algn="tl">
                  <a:srgbClr val="000000">
                    <a:alpha val="43137"/>
                  </a:srgbClr>
                </a:outerShdw>
              </a:effectLst>
              <a:latin typeface="Arial Narrow" pitchFamily="34" charset="0"/>
            </a:endParaRPr>
          </a:p>
          <a:p>
            <a:pPr algn="ctr" fontAlgn="base">
              <a:spcBef>
                <a:spcPct val="20000"/>
              </a:spcBef>
              <a:spcAft>
                <a:spcPct val="0"/>
              </a:spcAft>
              <a:buClr>
                <a:srgbClr val="666699"/>
              </a:buClr>
              <a:defRPr/>
            </a:pPr>
            <a:endParaRPr lang="en-US" sz="1600" i="1" kern="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20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2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9" dur="2000" fill="hold"/>
                                        <p:tgtEl>
                                          <p:spTgt spid="3"/>
                                        </p:tgtEl>
                                        <p:attrNameLst>
                                          <p:attrName>ppt_y</p:attrName>
                                        </p:attrNameLst>
                                      </p:cBhvr>
                                      <p:tavLst>
                                        <p:tav tm="0">
                                          <p:val>
                                            <p:strVal val="#ppt_y"/>
                                          </p:val>
                                        </p:tav>
                                        <p:tav tm="100000">
                                          <p:val>
                                            <p:strVal val="#ppt_y"/>
                                          </p:val>
                                        </p:tav>
                                      </p:tavLst>
                                    </p:anim>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20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20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fade">
                                      <p:cBhvr>
                                        <p:cTn id="35" dur="2000"/>
                                        <p:tgtEl>
                                          <p:spTgt spid="1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xEl>
                                              <p:pRg st="1" end="1"/>
                                            </p:txEl>
                                          </p:spTgt>
                                        </p:tgtEl>
                                        <p:attrNameLst>
                                          <p:attrName>style.visibility</p:attrName>
                                        </p:attrNameLst>
                                      </p:cBhvr>
                                      <p:to>
                                        <p:strVal val="visible"/>
                                      </p:to>
                                    </p:set>
                                    <p:animEffect transition="in" filter="fade">
                                      <p:cBhvr>
                                        <p:cTn id="40" dur="2000"/>
                                        <p:tgtEl>
                                          <p:spTgt spid="1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fade">
                                      <p:cBhvr>
                                        <p:cTn id="45" dur="2000"/>
                                        <p:tgtEl>
                                          <p:spTgt spid="1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xEl>
                                              <p:pRg st="1" end="1"/>
                                            </p:txEl>
                                          </p:spTgt>
                                        </p:tgtEl>
                                        <p:attrNameLst>
                                          <p:attrName>style.visibility</p:attrName>
                                        </p:attrNameLst>
                                      </p:cBhvr>
                                      <p:to>
                                        <p:strVal val="visible"/>
                                      </p:to>
                                    </p:set>
                                    <p:animEffect transition="in" filter="fade">
                                      <p:cBhvr>
                                        <p:cTn id="50" dur="2000"/>
                                        <p:tgtEl>
                                          <p:spTgt spid="1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Effect transition="in" filter="fade">
                                      <p:cBhvr>
                                        <p:cTn id="55" dur="2000"/>
                                        <p:tgtEl>
                                          <p:spTgt spid="1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xEl>
                                              <p:pRg st="1" end="1"/>
                                            </p:txEl>
                                          </p:spTgt>
                                        </p:tgtEl>
                                        <p:attrNameLst>
                                          <p:attrName>style.visibility</p:attrName>
                                        </p:attrNameLst>
                                      </p:cBhvr>
                                      <p:to>
                                        <p:strVal val="visible"/>
                                      </p:to>
                                    </p:set>
                                    <p:animEffect transition="in" filter="fade">
                                      <p:cBhvr>
                                        <p:cTn id="60" dur="2000"/>
                                        <p:tgtEl>
                                          <p:spTgt spid="19">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xEl>
                                              <p:pRg st="0" end="0"/>
                                            </p:txEl>
                                          </p:spTgt>
                                        </p:tgtEl>
                                        <p:attrNameLst>
                                          <p:attrName>style.visibility</p:attrName>
                                        </p:attrNameLst>
                                      </p:cBhvr>
                                      <p:to>
                                        <p:strVal val="visible"/>
                                      </p:to>
                                    </p:set>
                                    <p:animEffect transition="in" filter="fade">
                                      <p:cBhvr>
                                        <p:cTn id="65" dur="2000"/>
                                        <p:tgtEl>
                                          <p:spTgt spid="2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xEl>
                                              <p:pRg st="1" end="1"/>
                                            </p:txEl>
                                          </p:spTgt>
                                        </p:tgtEl>
                                        <p:attrNameLst>
                                          <p:attrName>style.visibility</p:attrName>
                                        </p:attrNameLst>
                                      </p:cBhvr>
                                      <p:to>
                                        <p:strVal val="visible"/>
                                      </p:to>
                                    </p:set>
                                    <p:animEffect transition="in" filter="fade">
                                      <p:cBhvr>
                                        <p:cTn id="70" dur="2000"/>
                                        <p:tgtEl>
                                          <p:spTgt spid="20">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nodeType="clickEffect">
                                  <p:stCondLst>
                                    <p:cond delay="0"/>
                                  </p:stCondLst>
                                  <p:childTnLst>
                                    <p:animEffect transition="out" filter="dissolve">
                                      <p:cBhvr>
                                        <p:cTn id="74" dur="500"/>
                                        <p:tgtEl>
                                          <p:spTgt spid="3"/>
                                        </p:tgtEl>
                                      </p:cBhvr>
                                    </p:animEffect>
                                    <p:set>
                                      <p:cBhvr>
                                        <p:cTn id="75" dur="1" fill="hold">
                                          <p:stCondLst>
                                            <p:cond delay="499"/>
                                          </p:stCondLst>
                                        </p:cTn>
                                        <p:tgtEl>
                                          <p:spTgt spid="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9" presetClass="exit" presetSubtype="0" fill="hold" grpId="0" nodeType="clickEffect">
                                  <p:stCondLst>
                                    <p:cond delay="0"/>
                                  </p:stCondLst>
                                  <p:childTnLst>
                                    <p:animEffect transition="out" filter="dissolve">
                                      <p:cBhvr>
                                        <p:cTn id="79" dur="500"/>
                                        <p:tgtEl>
                                          <p:spTgt spid="16">
                                            <p:txEl>
                                              <p:pRg st="0" end="0"/>
                                            </p:txEl>
                                          </p:spTgt>
                                        </p:tgtEl>
                                      </p:cBhvr>
                                    </p:animEffect>
                                    <p:set>
                                      <p:cBhvr>
                                        <p:cTn id="80" dur="1" fill="hold">
                                          <p:stCondLst>
                                            <p:cond delay="499"/>
                                          </p:stCondLst>
                                        </p:cTn>
                                        <p:tgtEl>
                                          <p:spTgt spid="16">
                                            <p:txEl>
                                              <p:pRg st="0" end="0"/>
                                            </p:txEl>
                                          </p:spTgt>
                                        </p:tgtEl>
                                        <p:attrNameLst>
                                          <p:attrName>style.visibility</p:attrName>
                                        </p:attrNameLst>
                                      </p:cBhvr>
                                      <p:to>
                                        <p:strVal val="hidden"/>
                                      </p:to>
                                    </p:set>
                                  </p:childTnLst>
                                </p:cTn>
                              </p:par>
                              <p:par>
                                <p:cTn id="81" presetID="9" presetClass="exit" presetSubtype="0" fill="hold" grpId="0" nodeType="withEffect">
                                  <p:stCondLst>
                                    <p:cond delay="0"/>
                                  </p:stCondLst>
                                  <p:childTnLst>
                                    <p:animEffect transition="out" filter="dissolve">
                                      <p:cBhvr>
                                        <p:cTn id="82" dur="500"/>
                                        <p:tgtEl>
                                          <p:spTgt spid="16">
                                            <p:txEl>
                                              <p:pRg st="1" end="1"/>
                                            </p:txEl>
                                          </p:spTgt>
                                        </p:tgtEl>
                                      </p:cBhvr>
                                    </p:animEffect>
                                    <p:set>
                                      <p:cBhvr>
                                        <p:cTn id="83" dur="1" fill="hold">
                                          <p:stCondLst>
                                            <p:cond delay="499"/>
                                          </p:stCondLst>
                                        </p:cTn>
                                        <p:tgtEl>
                                          <p:spTgt spid="16">
                                            <p:txEl>
                                              <p:pRg st="1" end="1"/>
                                            </p:txEl>
                                          </p:spTgt>
                                        </p:tgtEl>
                                        <p:attrNameLst>
                                          <p:attrName>style.visibility</p:attrName>
                                        </p:attrNameLst>
                                      </p:cBhvr>
                                      <p:to>
                                        <p:strVal val="hidden"/>
                                      </p:to>
                                    </p:set>
                                  </p:childTnLst>
                                </p:cTn>
                              </p:par>
                              <p:par>
                                <p:cTn id="84" presetID="9" presetClass="exit" presetSubtype="0" fill="hold" grpId="0" nodeType="withEffect">
                                  <p:stCondLst>
                                    <p:cond delay="0"/>
                                  </p:stCondLst>
                                  <p:childTnLst>
                                    <p:animEffect transition="out" filter="dissolve">
                                      <p:cBhvr>
                                        <p:cTn id="85" dur="500"/>
                                        <p:tgtEl>
                                          <p:spTgt spid="17">
                                            <p:txEl>
                                              <p:pRg st="0" end="0"/>
                                            </p:txEl>
                                          </p:spTgt>
                                        </p:tgtEl>
                                      </p:cBhvr>
                                    </p:animEffect>
                                    <p:set>
                                      <p:cBhvr>
                                        <p:cTn id="86" dur="1" fill="hold">
                                          <p:stCondLst>
                                            <p:cond delay="499"/>
                                          </p:stCondLst>
                                        </p:cTn>
                                        <p:tgtEl>
                                          <p:spTgt spid="17">
                                            <p:txEl>
                                              <p:pRg st="0" end="0"/>
                                            </p:txEl>
                                          </p:spTgt>
                                        </p:tgtEl>
                                        <p:attrNameLst>
                                          <p:attrName>style.visibility</p:attrName>
                                        </p:attrNameLst>
                                      </p:cBhvr>
                                      <p:to>
                                        <p:strVal val="hidden"/>
                                      </p:to>
                                    </p:set>
                                  </p:childTnLst>
                                </p:cTn>
                              </p:par>
                              <p:par>
                                <p:cTn id="87" presetID="9" presetClass="exit" presetSubtype="0" fill="hold" grpId="0" nodeType="withEffect">
                                  <p:stCondLst>
                                    <p:cond delay="0"/>
                                  </p:stCondLst>
                                  <p:childTnLst>
                                    <p:animEffect transition="out" filter="dissolve">
                                      <p:cBhvr>
                                        <p:cTn id="88" dur="500"/>
                                        <p:tgtEl>
                                          <p:spTgt spid="17">
                                            <p:txEl>
                                              <p:pRg st="1" end="1"/>
                                            </p:txEl>
                                          </p:spTgt>
                                        </p:tgtEl>
                                      </p:cBhvr>
                                    </p:animEffect>
                                    <p:set>
                                      <p:cBhvr>
                                        <p:cTn id="89" dur="1" fill="hold">
                                          <p:stCondLst>
                                            <p:cond delay="499"/>
                                          </p:stCondLst>
                                        </p:cTn>
                                        <p:tgtEl>
                                          <p:spTgt spid="17">
                                            <p:txEl>
                                              <p:pRg st="1" end="1"/>
                                            </p:txEl>
                                          </p:spTgt>
                                        </p:tgtEl>
                                        <p:attrNameLst>
                                          <p:attrName>style.visibility</p:attrName>
                                        </p:attrNameLst>
                                      </p:cBhvr>
                                      <p:to>
                                        <p:strVal val="hidden"/>
                                      </p:to>
                                    </p:set>
                                  </p:childTnLst>
                                </p:cTn>
                              </p:par>
                              <p:par>
                                <p:cTn id="90" presetID="9" presetClass="exit" presetSubtype="0" fill="hold" grpId="0" nodeType="withEffect">
                                  <p:stCondLst>
                                    <p:cond delay="0"/>
                                  </p:stCondLst>
                                  <p:childTnLst>
                                    <p:animEffect transition="out" filter="dissolve">
                                      <p:cBhvr>
                                        <p:cTn id="91" dur="500"/>
                                        <p:tgtEl>
                                          <p:spTgt spid="18">
                                            <p:txEl>
                                              <p:pRg st="0" end="0"/>
                                            </p:txEl>
                                          </p:spTgt>
                                        </p:tgtEl>
                                      </p:cBhvr>
                                    </p:animEffect>
                                    <p:set>
                                      <p:cBhvr>
                                        <p:cTn id="92" dur="1" fill="hold">
                                          <p:stCondLst>
                                            <p:cond delay="499"/>
                                          </p:stCondLst>
                                        </p:cTn>
                                        <p:tgtEl>
                                          <p:spTgt spid="18">
                                            <p:txEl>
                                              <p:pRg st="0" end="0"/>
                                            </p:txEl>
                                          </p:spTgt>
                                        </p:tgtEl>
                                        <p:attrNameLst>
                                          <p:attrName>style.visibility</p:attrName>
                                        </p:attrNameLst>
                                      </p:cBhvr>
                                      <p:to>
                                        <p:strVal val="hidden"/>
                                      </p:to>
                                    </p:set>
                                  </p:childTnLst>
                                </p:cTn>
                              </p:par>
                              <p:par>
                                <p:cTn id="93" presetID="9" presetClass="exit" presetSubtype="0" fill="hold" grpId="0" nodeType="withEffect">
                                  <p:stCondLst>
                                    <p:cond delay="0"/>
                                  </p:stCondLst>
                                  <p:childTnLst>
                                    <p:animEffect transition="out" filter="dissolve">
                                      <p:cBhvr>
                                        <p:cTn id="94" dur="500"/>
                                        <p:tgtEl>
                                          <p:spTgt spid="18">
                                            <p:txEl>
                                              <p:pRg st="1" end="1"/>
                                            </p:txEl>
                                          </p:spTgt>
                                        </p:tgtEl>
                                      </p:cBhvr>
                                    </p:animEffect>
                                    <p:set>
                                      <p:cBhvr>
                                        <p:cTn id="95" dur="1" fill="hold">
                                          <p:stCondLst>
                                            <p:cond delay="499"/>
                                          </p:stCondLst>
                                        </p:cTn>
                                        <p:tgtEl>
                                          <p:spTgt spid="18">
                                            <p:txEl>
                                              <p:pRg st="1" end="1"/>
                                            </p:txEl>
                                          </p:spTgt>
                                        </p:tgtEl>
                                        <p:attrNameLst>
                                          <p:attrName>style.visibility</p:attrName>
                                        </p:attrNameLst>
                                      </p:cBhvr>
                                      <p:to>
                                        <p:strVal val="hidden"/>
                                      </p:to>
                                    </p:set>
                                  </p:childTnLst>
                                </p:cTn>
                              </p:par>
                              <p:par>
                                <p:cTn id="96" presetID="9" presetClass="exit" presetSubtype="0" fill="hold" grpId="0" nodeType="withEffect">
                                  <p:stCondLst>
                                    <p:cond delay="0"/>
                                  </p:stCondLst>
                                  <p:childTnLst>
                                    <p:animEffect transition="out" filter="dissolve">
                                      <p:cBhvr>
                                        <p:cTn id="97" dur="500"/>
                                        <p:tgtEl>
                                          <p:spTgt spid="19">
                                            <p:txEl>
                                              <p:pRg st="0" end="0"/>
                                            </p:txEl>
                                          </p:spTgt>
                                        </p:tgtEl>
                                      </p:cBhvr>
                                    </p:animEffect>
                                    <p:set>
                                      <p:cBhvr>
                                        <p:cTn id="98" dur="1" fill="hold">
                                          <p:stCondLst>
                                            <p:cond delay="499"/>
                                          </p:stCondLst>
                                        </p:cTn>
                                        <p:tgtEl>
                                          <p:spTgt spid="19">
                                            <p:txEl>
                                              <p:pRg st="0" end="0"/>
                                            </p:txEl>
                                          </p:spTgt>
                                        </p:tgtEl>
                                        <p:attrNameLst>
                                          <p:attrName>style.visibility</p:attrName>
                                        </p:attrNameLst>
                                      </p:cBhvr>
                                      <p:to>
                                        <p:strVal val="hidden"/>
                                      </p:to>
                                    </p:set>
                                  </p:childTnLst>
                                </p:cTn>
                              </p:par>
                              <p:par>
                                <p:cTn id="99" presetID="9" presetClass="exit" presetSubtype="0" fill="hold" grpId="0" nodeType="withEffect">
                                  <p:stCondLst>
                                    <p:cond delay="0"/>
                                  </p:stCondLst>
                                  <p:childTnLst>
                                    <p:animEffect transition="out" filter="dissolve">
                                      <p:cBhvr>
                                        <p:cTn id="100" dur="500"/>
                                        <p:tgtEl>
                                          <p:spTgt spid="19">
                                            <p:txEl>
                                              <p:pRg st="1" end="1"/>
                                            </p:txEl>
                                          </p:spTgt>
                                        </p:tgtEl>
                                      </p:cBhvr>
                                    </p:animEffect>
                                    <p:set>
                                      <p:cBhvr>
                                        <p:cTn id="101" dur="1" fill="hold">
                                          <p:stCondLst>
                                            <p:cond delay="499"/>
                                          </p:stCondLst>
                                        </p:cTn>
                                        <p:tgtEl>
                                          <p:spTgt spid="19">
                                            <p:txEl>
                                              <p:pRg st="1" end="1"/>
                                            </p:txEl>
                                          </p:spTgt>
                                        </p:tgtEl>
                                        <p:attrNameLst>
                                          <p:attrName>style.visibility</p:attrName>
                                        </p:attrNameLst>
                                      </p:cBhvr>
                                      <p:to>
                                        <p:strVal val="hidden"/>
                                      </p:to>
                                    </p:set>
                                  </p:childTnLst>
                                </p:cTn>
                              </p:par>
                              <p:par>
                                <p:cTn id="102" presetID="9" presetClass="exit" presetSubtype="0" fill="hold" grpId="0" nodeType="withEffect">
                                  <p:stCondLst>
                                    <p:cond delay="0"/>
                                  </p:stCondLst>
                                  <p:childTnLst>
                                    <p:animEffect transition="out" filter="dissolve">
                                      <p:cBhvr>
                                        <p:cTn id="103" dur="500"/>
                                        <p:tgtEl>
                                          <p:spTgt spid="20">
                                            <p:txEl>
                                              <p:pRg st="0" end="0"/>
                                            </p:txEl>
                                          </p:spTgt>
                                        </p:tgtEl>
                                      </p:cBhvr>
                                    </p:animEffect>
                                    <p:set>
                                      <p:cBhvr>
                                        <p:cTn id="104" dur="1" fill="hold">
                                          <p:stCondLst>
                                            <p:cond delay="499"/>
                                          </p:stCondLst>
                                        </p:cTn>
                                        <p:tgtEl>
                                          <p:spTgt spid="20">
                                            <p:txEl>
                                              <p:pRg st="0" end="0"/>
                                            </p:txEl>
                                          </p:spTgt>
                                        </p:tgtEl>
                                        <p:attrNameLst>
                                          <p:attrName>style.visibility</p:attrName>
                                        </p:attrNameLst>
                                      </p:cBhvr>
                                      <p:to>
                                        <p:strVal val="hidden"/>
                                      </p:to>
                                    </p:set>
                                  </p:childTnLst>
                                </p:cTn>
                              </p:par>
                              <p:par>
                                <p:cTn id="105" presetID="9" presetClass="exit" presetSubtype="0" fill="hold" grpId="0" nodeType="withEffect">
                                  <p:stCondLst>
                                    <p:cond delay="0"/>
                                  </p:stCondLst>
                                  <p:childTnLst>
                                    <p:animEffect transition="out" filter="dissolve">
                                      <p:cBhvr>
                                        <p:cTn id="106" dur="500"/>
                                        <p:tgtEl>
                                          <p:spTgt spid="20">
                                            <p:txEl>
                                              <p:pRg st="1" end="1"/>
                                            </p:txEl>
                                          </p:spTgt>
                                        </p:tgtEl>
                                      </p:cBhvr>
                                    </p:animEffect>
                                    <p:set>
                                      <p:cBhvr>
                                        <p:cTn id="107" dur="1" fill="hold">
                                          <p:stCondLst>
                                            <p:cond delay="499"/>
                                          </p:stCondLst>
                                        </p:cTn>
                                        <p:tgtEl>
                                          <p:spTgt spid="2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8" grpId="0" build="allAtOnce"/>
      <p:bldP spid="19" grpId="0" build="allAtOnce"/>
      <p:bldP spid="2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1600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análisis de la serie ósea de evolución</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Descripción</a:t>
            </a:r>
            <a:endParaRPr lang="en-US" i="1" dirty="0">
              <a:effectLst>
                <a:outerShdw blurRad="38100" dist="38100" dir="2700000" algn="tl">
                  <a:srgbClr val="000000">
                    <a:alpha val="43137"/>
                  </a:srgbClr>
                </a:outerShdw>
              </a:effectLst>
            </a:endParaRPr>
          </a:p>
        </p:txBody>
      </p:sp>
      <p:pic>
        <p:nvPicPr>
          <p:cNvPr id="3" name="Picture 4" descr="chickfail"/>
          <p:cNvPicPr>
            <a:picLocks noChangeAspect="1" noChangeArrowheads="1"/>
          </p:cNvPicPr>
          <p:nvPr/>
        </p:nvPicPr>
        <p:blipFill>
          <a:blip r:embed="rId3"/>
          <a:srcRect t="51228" b="17513"/>
          <a:stretch>
            <a:fillRect/>
          </a:stretch>
        </p:blipFill>
        <p:spPr bwMode="auto">
          <a:xfrm>
            <a:off x="381000" y="1676400"/>
            <a:ext cx="8510588" cy="2743200"/>
          </a:xfrm>
          <a:prstGeom prst="rect">
            <a:avLst/>
          </a:prstGeom>
          <a:noFill/>
          <a:ln w="9525">
            <a:noFill/>
            <a:miter lim="800000"/>
            <a:headEnd/>
            <a:tailEnd/>
          </a:ln>
        </p:spPr>
      </p:pic>
      <p:sp>
        <p:nvSpPr>
          <p:cNvPr id="16" name="Content Placeholder 3"/>
          <p:cNvSpPr txBox="1">
            <a:spLocks/>
          </p:cNvSpPr>
          <p:nvPr/>
        </p:nvSpPr>
        <p:spPr bwMode="auto">
          <a:xfrm>
            <a:off x="533400" y="4572000"/>
            <a:ext cx="1905000" cy="7620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a:lstStyle/>
          <a:p>
            <a:pPr algn="ctr" fontAlgn="base">
              <a:spcBef>
                <a:spcPct val="20000"/>
              </a:spcBef>
              <a:spcAft>
                <a:spcPct val="0"/>
              </a:spcAft>
              <a:buClr>
                <a:srgbClr val="666699"/>
              </a:buClr>
              <a:defRPr/>
            </a:pPr>
            <a:r>
              <a:rPr lang="es-MX" sz="1600" kern="0" dirty="0">
                <a:solidFill>
                  <a:srgbClr val="FFFFFF"/>
                </a:solidFill>
                <a:effectLst>
                  <a:outerShdw blurRad="38100" dist="38100" dir="2700000" algn="tl">
                    <a:srgbClr val="000000">
                      <a:alpha val="43137"/>
                    </a:srgbClr>
                  </a:outerShdw>
                </a:effectLst>
              </a:rPr>
              <a:t>EL HOMBRE NEANDERTHAL</a:t>
            </a:r>
          </a:p>
          <a:p>
            <a:pPr algn="ctr" fontAlgn="base">
              <a:spcBef>
                <a:spcPct val="20000"/>
              </a:spcBef>
              <a:spcAft>
                <a:spcPct val="0"/>
              </a:spcAft>
              <a:buClr>
                <a:srgbClr val="666699"/>
              </a:buClr>
              <a:defRPr/>
            </a:pPr>
            <a:r>
              <a:rPr lang="es-MX" sz="1600" b="1" dirty="0">
                <a:solidFill>
                  <a:srgbClr val="FFFFFF"/>
                </a:solidFill>
                <a:effectLst>
                  <a:outerShdw blurRad="38100" dist="38100" dir="2700000" algn="tl">
                    <a:srgbClr val="000000">
                      <a:alpha val="43137"/>
                    </a:srgbClr>
                  </a:outerShdw>
                </a:effectLst>
                <a:latin typeface="Arial Narrow" pitchFamily="34" charset="0"/>
              </a:rPr>
              <a:t>Era el esqueleto de un hombre anciano que sufrió de artritis</a:t>
            </a:r>
            <a:endParaRPr lang="en-US" sz="1600" b="1" dirty="0">
              <a:solidFill>
                <a:srgbClr val="FFFFFF"/>
              </a:solidFill>
              <a:effectLst>
                <a:outerShdw blurRad="38100" dist="38100" dir="2700000" algn="tl">
                  <a:srgbClr val="000000">
                    <a:alpha val="43137"/>
                  </a:srgbClr>
                </a:outerShdw>
              </a:effectLst>
              <a:latin typeface="Arial Narrow" pitchFamily="34" charset="0"/>
            </a:endParaRPr>
          </a:p>
          <a:p>
            <a:pPr algn="ctr" fontAlgn="base">
              <a:spcBef>
                <a:spcPct val="20000"/>
              </a:spcBef>
              <a:spcAft>
                <a:spcPct val="0"/>
              </a:spcAft>
              <a:buClr>
                <a:srgbClr val="666699"/>
              </a:buClr>
              <a:defRPr/>
            </a:pPr>
            <a:endParaRPr lang="en-US" sz="1600" i="1" kern="0" dirty="0">
              <a:solidFill>
                <a:srgbClr val="FFFFFF"/>
              </a:solidFill>
              <a:effectLst>
                <a:outerShdw blurRad="38100" dist="38100" dir="2700000" algn="tl">
                  <a:srgbClr val="000000">
                    <a:alpha val="43137"/>
                  </a:srgbClr>
                </a:outerShdw>
              </a:effectLst>
            </a:endParaRPr>
          </a:p>
        </p:txBody>
      </p:sp>
      <p:sp>
        <p:nvSpPr>
          <p:cNvPr id="17" name="Content Placeholder 3"/>
          <p:cNvSpPr txBox="1">
            <a:spLocks/>
          </p:cNvSpPr>
          <p:nvPr/>
        </p:nvSpPr>
        <p:spPr bwMode="auto">
          <a:xfrm>
            <a:off x="2895600" y="4572000"/>
            <a:ext cx="1676400" cy="18288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a:lstStyle/>
          <a:p>
            <a:pPr algn="ctr" fontAlgn="base">
              <a:spcBef>
                <a:spcPct val="20000"/>
              </a:spcBef>
              <a:spcAft>
                <a:spcPct val="0"/>
              </a:spcAft>
              <a:buClr>
                <a:srgbClr val="666699"/>
              </a:buClr>
              <a:defRPr/>
            </a:pPr>
            <a:r>
              <a:rPr lang="es-MX" sz="1600" kern="0" dirty="0">
                <a:solidFill>
                  <a:srgbClr val="FFFFFF"/>
                </a:solidFill>
                <a:effectLst>
                  <a:outerShdw blurRad="38100" dist="38100" dir="2700000" algn="tl">
                    <a:srgbClr val="000000">
                      <a:alpha val="43137"/>
                    </a:srgbClr>
                  </a:outerShdw>
                </a:effectLst>
              </a:rPr>
              <a:t>EL HOMBRE DE NUEVA GUINEA</a:t>
            </a:r>
          </a:p>
          <a:p>
            <a:pPr algn="ctr" fontAlgn="base">
              <a:spcBef>
                <a:spcPct val="20000"/>
              </a:spcBef>
              <a:spcAft>
                <a:spcPct val="0"/>
              </a:spcAft>
              <a:buClr>
                <a:srgbClr val="666699"/>
              </a:buClr>
              <a:defRPr/>
            </a:pPr>
            <a:r>
              <a:rPr lang="es-MX" sz="1600" b="1" dirty="0">
                <a:solidFill>
                  <a:srgbClr val="FFFFFF"/>
                </a:solidFill>
                <a:effectLst>
                  <a:outerShdw blurRad="38100" dist="38100" dir="2700000" algn="tl">
                    <a:srgbClr val="000000">
                      <a:alpha val="43137"/>
                    </a:srgbClr>
                  </a:outerShdw>
                </a:effectLst>
                <a:latin typeface="Arial Narrow" pitchFamily="34" charset="0"/>
              </a:rPr>
              <a:t>Data de 1970. Esta especie se ha encontrado en el norte de Australia</a:t>
            </a:r>
            <a:endParaRPr lang="en-US" sz="1600" b="1" dirty="0">
              <a:solidFill>
                <a:srgbClr val="FFFFFF"/>
              </a:solidFill>
              <a:effectLst>
                <a:outerShdw blurRad="38100" dist="38100" dir="2700000" algn="tl">
                  <a:srgbClr val="000000">
                    <a:alpha val="43137"/>
                  </a:srgbClr>
                </a:outerShdw>
              </a:effectLst>
              <a:latin typeface="Arial Narrow" pitchFamily="34" charset="0"/>
            </a:endParaRPr>
          </a:p>
        </p:txBody>
      </p:sp>
      <p:sp>
        <p:nvSpPr>
          <p:cNvPr id="18" name="Content Placeholder 3"/>
          <p:cNvSpPr txBox="1">
            <a:spLocks/>
          </p:cNvSpPr>
          <p:nvPr/>
        </p:nvSpPr>
        <p:spPr bwMode="auto">
          <a:xfrm>
            <a:off x="4953000" y="4572000"/>
            <a:ext cx="1905000" cy="18288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a:lstStyle/>
          <a:p>
            <a:pPr algn="ctr" fontAlgn="base">
              <a:spcBef>
                <a:spcPct val="20000"/>
              </a:spcBef>
              <a:spcAft>
                <a:spcPct val="0"/>
              </a:spcAft>
              <a:buClr>
                <a:srgbClr val="666699"/>
              </a:buClr>
              <a:defRPr/>
            </a:pPr>
            <a:r>
              <a:rPr lang="es-MX" sz="1600" kern="0" dirty="0">
                <a:solidFill>
                  <a:srgbClr val="FFFFFF"/>
                </a:solidFill>
                <a:effectLst>
                  <a:outerShdw blurRad="38100" dist="38100" dir="2700000" algn="tl">
                    <a:srgbClr val="000000">
                      <a:alpha val="43137"/>
                    </a:srgbClr>
                  </a:outerShdw>
                </a:effectLst>
              </a:rPr>
              <a:t>EL HOMBRE CRO-MAÑON</a:t>
            </a:r>
          </a:p>
          <a:p>
            <a:pPr algn="ctr" fontAlgn="base">
              <a:spcBef>
                <a:spcPct val="20000"/>
              </a:spcBef>
              <a:spcAft>
                <a:spcPct val="0"/>
              </a:spcAft>
              <a:buClr>
                <a:srgbClr val="666699"/>
              </a:buClr>
              <a:defRPr/>
            </a:pPr>
            <a:r>
              <a:rPr lang="es-MX" sz="1600" b="1" dirty="0">
                <a:solidFill>
                  <a:srgbClr val="FFFFFF"/>
                </a:solidFill>
                <a:effectLst>
                  <a:outerShdw blurRad="38100" dist="38100" dir="2700000" algn="tl">
                    <a:srgbClr val="000000">
                      <a:alpha val="43137"/>
                    </a:srgbClr>
                  </a:outerShdw>
                </a:effectLst>
                <a:latin typeface="Arial Narrow" pitchFamily="34" charset="0"/>
              </a:rPr>
              <a:t>Igual al hombre moderno en capacidad física y cerebral</a:t>
            </a:r>
            <a:endParaRPr lang="en-US" sz="1600" b="1" dirty="0">
              <a:solidFill>
                <a:srgbClr val="FFFFFF"/>
              </a:solidFill>
              <a:effectLst>
                <a:outerShdw blurRad="38100" dist="38100" dir="2700000" algn="tl">
                  <a:srgbClr val="000000">
                    <a:alpha val="43137"/>
                  </a:srgbClr>
                </a:outerShdw>
              </a:effectLst>
              <a:latin typeface="Arial Narrow" pitchFamily="34" charset="0"/>
            </a:endParaRPr>
          </a:p>
          <a:p>
            <a:pPr algn="ctr" fontAlgn="base">
              <a:spcBef>
                <a:spcPct val="20000"/>
              </a:spcBef>
              <a:spcAft>
                <a:spcPct val="0"/>
              </a:spcAft>
              <a:buClr>
                <a:srgbClr val="666699"/>
              </a:buClr>
              <a:defRPr/>
            </a:pPr>
            <a:endParaRPr lang="en-US" sz="1600" i="1" kern="0" dirty="0">
              <a:solidFill>
                <a:srgbClr val="FFFFFF"/>
              </a:solidFill>
              <a:effectLst>
                <a:outerShdw blurRad="38100" dist="38100" dir="2700000" algn="tl">
                  <a:srgbClr val="000000">
                    <a:alpha val="43137"/>
                  </a:srgbClr>
                </a:outerShdw>
              </a:effectLst>
            </a:endParaRPr>
          </a:p>
        </p:txBody>
      </p:sp>
      <p:sp>
        <p:nvSpPr>
          <p:cNvPr id="19" name="Content Placeholder 3"/>
          <p:cNvSpPr txBox="1">
            <a:spLocks/>
          </p:cNvSpPr>
          <p:nvPr/>
        </p:nvSpPr>
        <p:spPr bwMode="auto">
          <a:xfrm>
            <a:off x="7010400" y="4572000"/>
            <a:ext cx="1524000" cy="1600200"/>
          </a:xfrm>
          <a:prstGeom prst="rect">
            <a:avLst/>
          </a:prstGeom>
          <a:noFill/>
          <a:ln w="9525">
            <a:noFill/>
            <a:miter lim="800000"/>
            <a:headEnd/>
            <a:tailEnd/>
          </a:ln>
        </p:spPr>
        <p:style>
          <a:lnRef idx="0">
            <a:schemeClr val="accent6"/>
          </a:lnRef>
          <a:fillRef idx="3">
            <a:schemeClr val="accent6"/>
          </a:fillRef>
          <a:effectRef idx="3">
            <a:schemeClr val="accent6"/>
          </a:effectRef>
          <a:fontRef idx="minor">
            <a:schemeClr val="lt1"/>
          </a:fontRef>
        </p:style>
        <p:txBody>
          <a:bodyPr/>
          <a:lstStyle/>
          <a:p>
            <a:pPr algn="ctr" fontAlgn="base">
              <a:spcBef>
                <a:spcPct val="20000"/>
              </a:spcBef>
              <a:spcAft>
                <a:spcPct val="0"/>
              </a:spcAft>
              <a:buClr>
                <a:srgbClr val="666699"/>
              </a:buClr>
              <a:defRPr/>
            </a:pPr>
            <a:r>
              <a:rPr lang="es-MX" sz="1600" kern="0" dirty="0">
                <a:solidFill>
                  <a:srgbClr val="FFFFFF"/>
                </a:solidFill>
                <a:effectLst>
                  <a:outerShdw blurRad="38100" dist="38100" dir="2700000" algn="tl">
                    <a:srgbClr val="000000">
                      <a:alpha val="43137"/>
                    </a:srgbClr>
                  </a:outerShdw>
                </a:effectLst>
              </a:rPr>
              <a:t>EL HOMBRE MODERNO</a:t>
            </a:r>
          </a:p>
          <a:p>
            <a:pPr algn="ctr" fontAlgn="base">
              <a:spcBef>
                <a:spcPct val="20000"/>
              </a:spcBef>
              <a:spcAft>
                <a:spcPct val="0"/>
              </a:spcAft>
              <a:buClr>
                <a:srgbClr val="666699"/>
              </a:buClr>
              <a:defRPr/>
            </a:pPr>
            <a:r>
              <a:rPr lang="es-MX" sz="1600" b="1" dirty="0">
                <a:solidFill>
                  <a:srgbClr val="FFFFFF"/>
                </a:solidFill>
                <a:effectLst>
                  <a:outerShdw blurRad="38100" dist="38100" dir="2700000" algn="tl">
                    <a:srgbClr val="000000">
                      <a:alpha val="43137"/>
                    </a:srgbClr>
                  </a:outerShdw>
                </a:effectLst>
                <a:latin typeface="Arial Narrow" pitchFamily="34" charset="0"/>
              </a:rPr>
              <a:t>Este “genio” cree que vino del mono</a:t>
            </a:r>
            <a:endParaRPr lang="en-US" sz="1600" b="1" dirty="0">
              <a:solidFill>
                <a:srgbClr val="FFFFFF"/>
              </a:solidFill>
              <a:effectLst>
                <a:outerShdw blurRad="38100" dist="38100" dir="2700000" algn="tl">
                  <a:srgbClr val="000000">
                    <a:alpha val="43137"/>
                  </a:srgbClr>
                </a:outerShdw>
              </a:effectLst>
              <a:latin typeface="Arial Narrow" pitchFamily="34" charset="0"/>
            </a:endParaRPr>
          </a:p>
          <a:p>
            <a:pPr algn="ctr" fontAlgn="base">
              <a:spcBef>
                <a:spcPct val="20000"/>
              </a:spcBef>
              <a:spcAft>
                <a:spcPct val="0"/>
              </a:spcAft>
              <a:buClr>
                <a:srgbClr val="666699"/>
              </a:buClr>
              <a:defRPr/>
            </a:pPr>
            <a:endParaRPr lang="en-US" sz="1600" i="1" kern="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3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3"/>
                                        </p:tgtEl>
                                        <p:attrNameLst>
                                          <p:attrName>ppt_y</p:attrName>
                                        </p:attrNameLst>
                                      </p:cBhvr>
                                      <p:tavLst>
                                        <p:tav tm="0">
                                          <p:val>
                                            <p:strVal val="#ppt_y"/>
                                          </p:val>
                                        </p:tav>
                                        <p:tav tm="100000">
                                          <p:val>
                                            <p:strVal val="#ppt_y"/>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20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20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20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20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20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fade">
                                      <p:cBhvr>
                                        <p:cTn id="40" dur="2000"/>
                                        <p:tgtEl>
                                          <p:spTgt spid="1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animEffect transition="in" filter="fade">
                                      <p:cBhvr>
                                        <p:cTn id="45" dur="2000"/>
                                        <p:tgtEl>
                                          <p:spTgt spid="1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xEl>
                                              <p:pRg st="1" end="1"/>
                                            </p:txEl>
                                          </p:spTgt>
                                        </p:tgtEl>
                                        <p:attrNameLst>
                                          <p:attrName>style.visibility</p:attrName>
                                        </p:attrNameLst>
                                      </p:cBhvr>
                                      <p:to>
                                        <p:strVal val="visible"/>
                                      </p:to>
                                    </p:set>
                                    <p:animEffect transition="in" filter="fade">
                                      <p:cBhvr>
                                        <p:cTn id="50" dur="2000"/>
                                        <p:tgtEl>
                                          <p:spTgt spid="1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nodeType="clickEffect">
                                  <p:stCondLst>
                                    <p:cond delay="0"/>
                                  </p:stCondLst>
                                  <p:childTnLst>
                                    <p:animEffect transition="out" filter="dissolv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0" nodeType="clickEffect">
                                  <p:stCondLst>
                                    <p:cond delay="0"/>
                                  </p:stCondLst>
                                  <p:childTnLst>
                                    <p:animEffect transition="out" filter="dissolve">
                                      <p:cBhvr>
                                        <p:cTn id="59" dur="500"/>
                                        <p:tgtEl>
                                          <p:spTgt spid="16">
                                            <p:txEl>
                                              <p:pRg st="0" end="0"/>
                                            </p:txEl>
                                          </p:spTgt>
                                        </p:tgtEl>
                                      </p:cBhvr>
                                    </p:animEffect>
                                    <p:set>
                                      <p:cBhvr>
                                        <p:cTn id="60" dur="1" fill="hold">
                                          <p:stCondLst>
                                            <p:cond delay="499"/>
                                          </p:stCondLst>
                                        </p:cTn>
                                        <p:tgtEl>
                                          <p:spTgt spid="16">
                                            <p:txEl>
                                              <p:pRg st="0" end="0"/>
                                            </p:txEl>
                                          </p:spTgt>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16">
                                            <p:txEl>
                                              <p:pRg st="1" end="1"/>
                                            </p:txEl>
                                          </p:spTgt>
                                        </p:tgtEl>
                                      </p:cBhvr>
                                    </p:animEffect>
                                    <p:set>
                                      <p:cBhvr>
                                        <p:cTn id="63" dur="1" fill="hold">
                                          <p:stCondLst>
                                            <p:cond delay="499"/>
                                          </p:stCondLst>
                                        </p:cTn>
                                        <p:tgtEl>
                                          <p:spTgt spid="16">
                                            <p:txEl>
                                              <p:pRg st="1" end="1"/>
                                            </p:txEl>
                                          </p:spTgt>
                                        </p:tgtEl>
                                        <p:attrNameLst>
                                          <p:attrName>style.visibility</p:attrName>
                                        </p:attrNameLst>
                                      </p:cBhvr>
                                      <p:to>
                                        <p:strVal val="hidden"/>
                                      </p:to>
                                    </p:set>
                                  </p:childTnLst>
                                </p:cTn>
                              </p:par>
                              <p:par>
                                <p:cTn id="64" presetID="9" presetClass="exit" presetSubtype="0" fill="hold" grpId="0" nodeType="withEffect">
                                  <p:stCondLst>
                                    <p:cond delay="0"/>
                                  </p:stCondLst>
                                  <p:childTnLst>
                                    <p:animEffect transition="out" filter="dissolve">
                                      <p:cBhvr>
                                        <p:cTn id="65" dur="500"/>
                                        <p:tgtEl>
                                          <p:spTgt spid="17">
                                            <p:txEl>
                                              <p:pRg st="0" end="0"/>
                                            </p:txEl>
                                          </p:spTgt>
                                        </p:tgtEl>
                                      </p:cBhvr>
                                    </p:animEffect>
                                    <p:set>
                                      <p:cBhvr>
                                        <p:cTn id="66" dur="1" fill="hold">
                                          <p:stCondLst>
                                            <p:cond delay="499"/>
                                          </p:stCondLst>
                                        </p:cTn>
                                        <p:tgtEl>
                                          <p:spTgt spid="17">
                                            <p:txEl>
                                              <p:pRg st="0" end="0"/>
                                            </p:txEl>
                                          </p:spTgt>
                                        </p:tgtEl>
                                        <p:attrNameLst>
                                          <p:attrName>style.visibility</p:attrName>
                                        </p:attrNameLst>
                                      </p:cBhvr>
                                      <p:to>
                                        <p:strVal val="hidden"/>
                                      </p:to>
                                    </p:set>
                                  </p:childTnLst>
                                </p:cTn>
                              </p:par>
                              <p:par>
                                <p:cTn id="67" presetID="9" presetClass="exit" presetSubtype="0" fill="hold" grpId="0" nodeType="withEffect">
                                  <p:stCondLst>
                                    <p:cond delay="0"/>
                                  </p:stCondLst>
                                  <p:childTnLst>
                                    <p:animEffect transition="out" filter="dissolve">
                                      <p:cBhvr>
                                        <p:cTn id="68" dur="500"/>
                                        <p:tgtEl>
                                          <p:spTgt spid="17">
                                            <p:txEl>
                                              <p:pRg st="1" end="1"/>
                                            </p:txEl>
                                          </p:spTgt>
                                        </p:tgtEl>
                                      </p:cBhvr>
                                    </p:animEffect>
                                    <p:set>
                                      <p:cBhvr>
                                        <p:cTn id="69" dur="1" fill="hold">
                                          <p:stCondLst>
                                            <p:cond delay="499"/>
                                          </p:stCondLst>
                                        </p:cTn>
                                        <p:tgtEl>
                                          <p:spTgt spid="17">
                                            <p:txEl>
                                              <p:pRg st="1" end="1"/>
                                            </p:txEl>
                                          </p:spTgt>
                                        </p:tgtEl>
                                        <p:attrNameLst>
                                          <p:attrName>style.visibility</p:attrName>
                                        </p:attrNameLst>
                                      </p:cBhvr>
                                      <p:to>
                                        <p:strVal val="hidden"/>
                                      </p:to>
                                    </p:set>
                                  </p:childTnLst>
                                </p:cTn>
                              </p:par>
                              <p:par>
                                <p:cTn id="70" presetID="9" presetClass="exit" presetSubtype="0" fill="hold" grpId="0" nodeType="withEffect">
                                  <p:stCondLst>
                                    <p:cond delay="0"/>
                                  </p:stCondLst>
                                  <p:childTnLst>
                                    <p:animEffect transition="out" filter="dissolve">
                                      <p:cBhvr>
                                        <p:cTn id="71" dur="500"/>
                                        <p:tgtEl>
                                          <p:spTgt spid="18">
                                            <p:txEl>
                                              <p:pRg st="0" end="0"/>
                                            </p:txEl>
                                          </p:spTgt>
                                        </p:tgtEl>
                                      </p:cBhvr>
                                    </p:animEffect>
                                    <p:set>
                                      <p:cBhvr>
                                        <p:cTn id="72" dur="1" fill="hold">
                                          <p:stCondLst>
                                            <p:cond delay="499"/>
                                          </p:stCondLst>
                                        </p:cTn>
                                        <p:tgtEl>
                                          <p:spTgt spid="18">
                                            <p:txEl>
                                              <p:pRg st="0" end="0"/>
                                            </p:txEl>
                                          </p:spTgt>
                                        </p:tgtEl>
                                        <p:attrNameLst>
                                          <p:attrName>style.visibility</p:attrName>
                                        </p:attrNameLst>
                                      </p:cBhvr>
                                      <p:to>
                                        <p:strVal val="hidden"/>
                                      </p:to>
                                    </p:set>
                                  </p:childTnLst>
                                </p:cTn>
                              </p:par>
                              <p:par>
                                <p:cTn id="73" presetID="9" presetClass="exit" presetSubtype="0" fill="hold" grpId="0" nodeType="withEffect">
                                  <p:stCondLst>
                                    <p:cond delay="0"/>
                                  </p:stCondLst>
                                  <p:childTnLst>
                                    <p:animEffect transition="out" filter="dissolve">
                                      <p:cBhvr>
                                        <p:cTn id="74" dur="500"/>
                                        <p:tgtEl>
                                          <p:spTgt spid="18">
                                            <p:txEl>
                                              <p:pRg st="1" end="1"/>
                                            </p:txEl>
                                          </p:spTgt>
                                        </p:tgtEl>
                                      </p:cBhvr>
                                    </p:animEffect>
                                    <p:set>
                                      <p:cBhvr>
                                        <p:cTn id="75" dur="1" fill="hold">
                                          <p:stCondLst>
                                            <p:cond delay="499"/>
                                          </p:stCondLst>
                                        </p:cTn>
                                        <p:tgtEl>
                                          <p:spTgt spid="18">
                                            <p:txEl>
                                              <p:pRg st="1" end="1"/>
                                            </p:txEl>
                                          </p:spTgt>
                                        </p:tgtEl>
                                        <p:attrNameLst>
                                          <p:attrName>style.visibility</p:attrName>
                                        </p:attrNameLst>
                                      </p:cBhvr>
                                      <p:to>
                                        <p:strVal val="hidden"/>
                                      </p:to>
                                    </p:set>
                                  </p:childTnLst>
                                </p:cTn>
                              </p:par>
                              <p:par>
                                <p:cTn id="76" presetID="9" presetClass="exit" presetSubtype="0" fill="hold" grpId="0" nodeType="withEffect">
                                  <p:stCondLst>
                                    <p:cond delay="0"/>
                                  </p:stCondLst>
                                  <p:childTnLst>
                                    <p:animEffect transition="out" filter="dissolve">
                                      <p:cBhvr>
                                        <p:cTn id="77" dur="500"/>
                                        <p:tgtEl>
                                          <p:spTgt spid="19">
                                            <p:txEl>
                                              <p:pRg st="0" end="0"/>
                                            </p:txEl>
                                          </p:spTgt>
                                        </p:tgtEl>
                                      </p:cBhvr>
                                    </p:animEffect>
                                    <p:set>
                                      <p:cBhvr>
                                        <p:cTn id="78" dur="1" fill="hold">
                                          <p:stCondLst>
                                            <p:cond delay="499"/>
                                          </p:stCondLst>
                                        </p:cTn>
                                        <p:tgtEl>
                                          <p:spTgt spid="19">
                                            <p:txEl>
                                              <p:pRg st="0" end="0"/>
                                            </p:txEl>
                                          </p:spTgt>
                                        </p:tgtEl>
                                        <p:attrNameLst>
                                          <p:attrName>style.visibility</p:attrName>
                                        </p:attrNameLst>
                                      </p:cBhvr>
                                      <p:to>
                                        <p:strVal val="hidden"/>
                                      </p:to>
                                    </p:set>
                                  </p:childTnLst>
                                </p:cTn>
                              </p:par>
                              <p:par>
                                <p:cTn id="79" presetID="9" presetClass="exit" presetSubtype="0" fill="hold" grpId="0" nodeType="withEffect">
                                  <p:stCondLst>
                                    <p:cond delay="0"/>
                                  </p:stCondLst>
                                  <p:childTnLst>
                                    <p:animEffect transition="out" filter="dissolve">
                                      <p:cBhvr>
                                        <p:cTn id="80" dur="500"/>
                                        <p:tgtEl>
                                          <p:spTgt spid="19">
                                            <p:txEl>
                                              <p:pRg st="1" end="1"/>
                                            </p:txEl>
                                          </p:spTgt>
                                        </p:tgtEl>
                                      </p:cBhvr>
                                    </p:animEffect>
                                    <p:set>
                                      <p:cBhvr>
                                        <p:cTn id="81" dur="1" fill="hold">
                                          <p:stCondLst>
                                            <p:cond delay="499"/>
                                          </p:stCondLst>
                                        </p:cTn>
                                        <p:tgtEl>
                                          <p:spTgt spid="1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P spid="17" grpId="0" build="allAtOnce"/>
      <p:bldP spid="18" grpId="0" build="allAtOnce"/>
      <p:bldP spid="1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6"/>
          <p:cNvSpPr>
            <a:spLocks noChangeArrowheads="1"/>
          </p:cNvSpPr>
          <p:nvPr/>
        </p:nvSpPr>
        <p:spPr bwMode="gray">
          <a:xfrm>
            <a:off x="609600" y="1905000"/>
            <a:ext cx="8229600" cy="457200"/>
          </a:xfrm>
          <a:prstGeom prst="roundRect">
            <a:avLst>
              <a:gd name="adj" fmla="val 49106"/>
            </a:avLst>
          </a:prstGeom>
          <a:gradFill flip="none" rotWithShape="1">
            <a:path path="rect">
              <a:fillToRect l="100000" t="100000"/>
            </a:path>
            <a:tileRect r="-100000" b="-100000"/>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base">
              <a:spcBef>
                <a:spcPct val="0"/>
              </a:spcBef>
              <a:spcAft>
                <a:spcPct val="0"/>
              </a:spcAft>
              <a:defRPr/>
            </a:pPr>
            <a:r>
              <a:rPr lang="es-MX" sz="24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Sesión I - Conceptos Básicos</a:t>
            </a:r>
            <a:endParaRPr lang="en-US" sz="24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endParaRPr>
          </a:p>
        </p:txBody>
      </p:sp>
      <p:sp>
        <p:nvSpPr>
          <p:cNvPr id="13319" name="AutoShape 7"/>
          <p:cNvSpPr>
            <a:spLocks noChangeArrowheads="1"/>
          </p:cNvSpPr>
          <p:nvPr/>
        </p:nvSpPr>
        <p:spPr bwMode="gray">
          <a:xfrm>
            <a:off x="609600" y="2667000"/>
            <a:ext cx="8229600" cy="457200"/>
          </a:xfrm>
          <a:prstGeom prst="roundRect">
            <a:avLst>
              <a:gd name="adj" fmla="val 49106"/>
            </a:avLst>
          </a:prstGeom>
          <a:gradFill flip="none" rotWithShape="1">
            <a:path path="rect">
              <a:fillToRect l="100000" t="100000"/>
            </a:path>
            <a:tileRect r="-100000" b="-100000"/>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base">
              <a:spcBef>
                <a:spcPct val="0"/>
              </a:spcBef>
              <a:spcAft>
                <a:spcPct val="0"/>
              </a:spcAft>
              <a:defRPr/>
            </a:pPr>
            <a:r>
              <a:rPr lang="es-MX" sz="24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Sesión II - Las Teorías de la Creación</a:t>
            </a:r>
            <a:endParaRPr lang="en-US" sz="24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endParaRPr>
          </a:p>
        </p:txBody>
      </p:sp>
      <p:sp>
        <p:nvSpPr>
          <p:cNvPr id="13320" name="AutoShape 8"/>
          <p:cNvSpPr>
            <a:spLocks noChangeArrowheads="1"/>
          </p:cNvSpPr>
          <p:nvPr/>
        </p:nvSpPr>
        <p:spPr bwMode="gray">
          <a:xfrm>
            <a:off x="609600" y="3429000"/>
            <a:ext cx="8229600" cy="457200"/>
          </a:xfrm>
          <a:prstGeom prst="roundRect">
            <a:avLst>
              <a:gd name="adj" fmla="val 49106"/>
            </a:avLst>
          </a:prstGeom>
          <a:gradFill flip="none" rotWithShape="1">
            <a:path path="rect">
              <a:fillToRect l="100000" t="100000"/>
            </a:path>
            <a:tileRect r="-100000" b="-100000"/>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base">
              <a:spcBef>
                <a:spcPct val="0"/>
              </a:spcBef>
              <a:spcAft>
                <a:spcPct val="0"/>
              </a:spcAft>
              <a:defRPr/>
            </a:pPr>
            <a:r>
              <a:rPr lang="es-MX" sz="24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Sesión III - Problemas Científicos de la Evolución</a:t>
            </a:r>
            <a:endParaRPr lang="en-US" sz="24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endParaRPr>
          </a:p>
        </p:txBody>
      </p:sp>
      <p:sp>
        <p:nvSpPr>
          <p:cNvPr id="13321" name="AutoShape 9"/>
          <p:cNvSpPr>
            <a:spLocks noChangeArrowheads="1"/>
          </p:cNvSpPr>
          <p:nvPr/>
        </p:nvSpPr>
        <p:spPr bwMode="gray">
          <a:xfrm>
            <a:off x="609600" y="4191000"/>
            <a:ext cx="8229600" cy="457200"/>
          </a:xfrm>
          <a:prstGeom prst="roundRect">
            <a:avLst>
              <a:gd name="adj" fmla="val 50000"/>
            </a:avLst>
          </a:prstGeom>
          <a:gradFill flip="none" rotWithShape="1">
            <a:path path="rect">
              <a:fillToRect l="100000" t="100000"/>
            </a:path>
            <a:tileRect r="-100000" b="-100000"/>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fontAlgn="base">
              <a:spcBef>
                <a:spcPct val="0"/>
              </a:spcBef>
              <a:spcAft>
                <a:spcPct val="0"/>
              </a:spcAft>
              <a:defRPr/>
            </a:pPr>
            <a:r>
              <a:rPr lang="es-MX" sz="24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rPr>
              <a:t>Sesión IV - Implicaciones Teológicas de la Evolución</a:t>
            </a:r>
            <a:endParaRPr lang="en-US" sz="2400" b="1" spc="50" dirty="0">
              <a:ln w="13500">
                <a:solidFill>
                  <a:srgbClr val="3399FF">
                    <a:shade val="2500"/>
                    <a:alpha val="6500"/>
                  </a:srgbClr>
                </a:solidFill>
                <a:prstDash val="solid"/>
              </a:ln>
              <a:solidFill>
                <a:srgbClr val="3399FF">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3210088" y="533400"/>
            <a:ext cx="2723823" cy="923330"/>
          </a:xfrm>
          <a:prstGeom prst="rect">
            <a:avLst/>
          </a:prstGeom>
          <a:noFill/>
        </p:spPr>
        <p:txBody>
          <a:bodyPr wrap="none">
            <a:spAutoFit/>
          </a:bodyPr>
          <a:lstStyle/>
          <a:p>
            <a:pPr algn="ctr" fontAlgn="base">
              <a:spcBef>
                <a:spcPct val="0"/>
              </a:spcBef>
              <a:spcAft>
                <a:spcPct val="0"/>
              </a:spcAft>
              <a:defRPr/>
            </a:pPr>
            <a:r>
              <a:rPr lang="en-US" sz="5400" b="1" dirty="0">
                <a:ln w="1905"/>
                <a:solidFill>
                  <a:srgbClr val="FFC000"/>
                </a:solidFill>
                <a:effectLst>
                  <a:innerShdw blurRad="69850" dist="43180" dir="5400000">
                    <a:srgbClr val="000000">
                      <a:alpha val="65000"/>
                    </a:srgbClr>
                  </a:innerShdw>
                </a:effectLst>
              </a:rPr>
              <a:t>Agenda</a:t>
            </a:r>
          </a:p>
        </p:txBody>
      </p:sp>
    </p:spTree>
    <p:extLst>
      <p:ext uri="{BB962C8B-B14F-4D97-AF65-F5344CB8AC3E}">
        <p14:creationId xmlns:p14="http://schemas.microsoft.com/office/powerpoint/2010/main" val="14936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9"/>
                                        </p:tgtEl>
                                        <p:attrNameLst>
                                          <p:attrName>style.visibility</p:attrName>
                                        </p:attrNameLst>
                                      </p:cBhvr>
                                      <p:to>
                                        <p:strVal val="visible"/>
                                      </p:to>
                                    </p:set>
                                    <p:anim calcmode="lin" valueType="num">
                                      <p:cBhvr additive="base">
                                        <p:cTn id="13" dur="500" fill="hold"/>
                                        <p:tgtEl>
                                          <p:spTgt spid="13319"/>
                                        </p:tgtEl>
                                        <p:attrNameLst>
                                          <p:attrName>ppt_x</p:attrName>
                                        </p:attrNameLst>
                                      </p:cBhvr>
                                      <p:tavLst>
                                        <p:tav tm="0">
                                          <p:val>
                                            <p:strVal val="#ppt_x"/>
                                          </p:val>
                                        </p:tav>
                                        <p:tav tm="100000">
                                          <p:val>
                                            <p:strVal val="#ppt_x"/>
                                          </p:val>
                                        </p:tav>
                                      </p:tavLst>
                                    </p:anim>
                                    <p:anim calcmode="lin" valueType="num">
                                      <p:cBhvr additive="base">
                                        <p:cTn id="14"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500" fill="hold"/>
                                        <p:tgtEl>
                                          <p:spTgt spid="13320"/>
                                        </p:tgtEl>
                                        <p:attrNameLst>
                                          <p:attrName>ppt_x</p:attrName>
                                        </p:attrNameLst>
                                      </p:cBhvr>
                                      <p:tavLst>
                                        <p:tav tm="0">
                                          <p:val>
                                            <p:strVal val="#ppt_x"/>
                                          </p:val>
                                        </p:tav>
                                        <p:tav tm="100000">
                                          <p:val>
                                            <p:strVal val="#ppt_x"/>
                                          </p:val>
                                        </p:tav>
                                      </p:tavLst>
                                    </p:anim>
                                    <p:anim calcmode="lin" valueType="num">
                                      <p:cBhvr additive="base">
                                        <p:cTn id="20"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21"/>
                                        </p:tgtEl>
                                        <p:attrNameLst>
                                          <p:attrName>style.visibility</p:attrName>
                                        </p:attrNameLst>
                                      </p:cBhvr>
                                      <p:to>
                                        <p:strVal val="visible"/>
                                      </p:to>
                                    </p:set>
                                    <p:anim calcmode="lin" valueType="num">
                                      <p:cBhvr additive="base">
                                        <p:cTn id="25" dur="500" fill="hold"/>
                                        <p:tgtEl>
                                          <p:spTgt spid="13321"/>
                                        </p:tgtEl>
                                        <p:attrNameLst>
                                          <p:attrName>ppt_x</p:attrName>
                                        </p:attrNameLst>
                                      </p:cBhvr>
                                      <p:tavLst>
                                        <p:tav tm="0">
                                          <p:val>
                                            <p:strVal val="#ppt_x"/>
                                          </p:val>
                                        </p:tav>
                                        <p:tav tm="100000">
                                          <p:val>
                                            <p:strVal val="#ppt_x"/>
                                          </p:val>
                                        </p:tav>
                                      </p:tavLst>
                                    </p:anim>
                                    <p:anim calcmode="lin" valueType="num">
                                      <p:cBhvr additive="base">
                                        <p:cTn id="26"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3340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análisis de la serie ósea de evolución</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Descripción</a:t>
            </a:r>
          </a:p>
          <a:p>
            <a:pPr lvl="1" eaLnBrk="1" hangingPunct="1">
              <a:buSzTx/>
              <a:buFont typeface="Arial" charset="0"/>
              <a:buChar char="–"/>
              <a:defRPr/>
            </a:pPr>
            <a:r>
              <a:rPr lang="es-MX" dirty="0">
                <a:effectLst>
                  <a:outerShdw blurRad="38100" dist="38100" dir="2700000" algn="tl">
                    <a:srgbClr val="000000">
                      <a:alpha val="43137"/>
                    </a:srgbClr>
                  </a:outerShdw>
                </a:effectLst>
              </a:rPr>
              <a:t>Una farsa creída y enseñada por muchos años en las escuelas</a:t>
            </a:r>
            <a:endParaRPr lang="en-US" i="1"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No hay ni un solo vestigio en ningún lugar en los fósiles del antepasado común del hombre y el mono.</a:t>
            </a:r>
            <a:endParaRPr lang="en-US" i="1" dirty="0">
              <a:effectLst>
                <a:outerShdw blurRad="38100" dist="38100" dir="2700000" algn="tl">
                  <a:srgbClr val="000000">
                    <a:alpha val="43137"/>
                  </a:srgbClr>
                </a:outerShdw>
              </a:effectLst>
            </a:endParaRPr>
          </a:p>
          <a:p>
            <a:pPr lvl="1" eaLnBrk="1" hangingPunct="1">
              <a:buSzTx/>
              <a:buFont typeface="Arial" charset="0"/>
              <a:buChar char="–"/>
              <a:defRPr/>
            </a:pP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683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3340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ADN (ácido desoxirribonucleico)</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i="1" dirty="0">
                <a:effectLst>
                  <a:outerShdw blurRad="38100" dist="38100" dir="2700000" algn="tl">
                    <a:srgbClr val="000000">
                      <a:alpha val="43137"/>
                    </a:srgbClr>
                  </a:outerShdw>
                </a:effectLst>
              </a:rPr>
              <a:t>“¿Qué es lo que hace que las especies, o las familias, sean constantes? De acuerdo a los científicos, es la presencia en la célula, del ácido desoxirribonucleico. Esta ADN está distribuido can cada una de las miles de millones de células vivas de nuestro cuerpo. Determina la forma y la función de cada célula. Los genéticos han establecido que la información hereditaria de todas las especies está determinada por las bases </a:t>
            </a:r>
            <a:r>
              <a:rPr lang="es-MX" i="1" dirty="0" err="1">
                <a:effectLst>
                  <a:outerShdw blurRad="38100" dist="38100" dir="2700000" algn="tl">
                    <a:srgbClr val="000000">
                      <a:alpha val="43137"/>
                    </a:srgbClr>
                  </a:outerShdw>
                </a:effectLst>
              </a:rPr>
              <a:t>nitrogenizadas</a:t>
            </a:r>
            <a:r>
              <a:rPr lang="es-MX" i="1" dirty="0">
                <a:effectLst>
                  <a:outerShdw blurRad="38100" dist="38100" dir="2700000" algn="tl">
                    <a:srgbClr val="000000">
                      <a:alpha val="43137"/>
                    </a:srgbClr>
                  </a:outerShdw>
                </a:effectLst>
              </a:rPr>
              <a:t> de la molécula de ADN.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401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3340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ADN (ácido desoxirribonucleico)</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i="1" dirty="0">
                <a:effectLst>
                  <a:outerShdw blurRad="38100" dist="38100" dir="2700000" algn="tl">
                    <a:srgbClr val="000000">
                      <a:alpha val="43137"/>
                    </a:srgbClr>
                  </a:outerShdw>
                </a:effectLst>
              </a:rPr>
              <a:t>Un gen puede tener hasta 1,000 de estas unidades, dispuestas de tal manera que forman un largo filamento. Los genes pueden alinearse de diferentes maneras en los cromosomas, posibilitando las leves diferencias entre la gente y entre los animales. Una célula puede contener miles de genes, pero las partículas de ADN tienen solamente información hereditaria, de modo que no hay cambios mayores que produzcan nuevas familias. </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47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3340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ADN (ácido desoxirribonucleico)</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i="1" dirty="0">
                <a:effectLst>
                  <a:outerShdw blurRad="38100" dist="38100" dir="2700000" algn="tl">
                    <a:srgbClr val="000000">
                      <a:alpha val="43137"/>
                    </a:srgbClr>
                  </a:outerShdw>
                </a:effectLst>
              </a:rPr>
              <a:t>Las instrucciones codificadas contenidas en una sola célula, llenarían una enciclopedia de 1,000 volúmenes. Creer que todo esto es producto del azar es absurdo.” </a:t>
            </a:r>
            <a:r>
              <a:rPr lang="es-MX" dirty="0">
                <a:effectLst>
                  <a:outerShdw blurRad="38100" dist="38100" dir="2700000" algn="tl">
                    <a:srgbClr val="000000">
                      <a:alpha val="43137"/>
                    </a:srgbClr>
                  </a:outerShdw>
                </a:effectLst>
              </a:rPr>
              <a:t>(Smith, citado por Harold Hill, p. 87)</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321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838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ADN (ácido desoxirribonucleico)</a:t>
            </a:r>
            <a:endParaRPr lang="en-US" sz="2800" dirty="0">
              <a:effectLst>
                <a:outerShdw blurRad="38100" dist="38100" dir="2700000" algn="tl">
                  <a:srgbClr val="000000">
                    <a:alpha val="43137"/>
                  </a:srgbClr>
                </a:outerShdw>
              </a:effectLst>
            </a:endParaRPr>
          </a:p>
        </p:txBody>
      </p:sp>
      <p:pic>
        <p:nvPicPr>
          <p:cNvPr id="3" name="Picture 2" descr="1229461457m812yO DNA strand.jpg"/>
          <p:cNvPicPr>
            <a:picLocks noChangeAspect="1"/>
          </p:cNvPicPr>
          <p:nvPr/>
        </p:nvPicPr>
        <p:blipFill>
          <a:blip r:embed="rId3"/>
          <a:srcRect/>
          <a:stretch>
            <a:fillRect/>
          </a:stretch>
        </p:blipFill>
        <p:spPr bwMode="auto">
          <a:xfrm>
            <a:off x="3048000" y="1219200"/>
            <a:ext cx="3352800" cy="4713288"/>
          </a:xfrm>
          <a:prstGeom prst="rect">
            <a:avLst/>
          </a:prstGeom>
          <a:noFill/>
          <a:ln w="9525">
            <a:noFill/>
            <a:miter lim="800000"/>
            <a:headEnd/>
            <a:tailEnd/>
          </a:ln>
        </p:spPr>
      </p:pic>
      <p:pic>
        <p:nvPicPr>
          <p:cNvPr id="5" name="Picture 4" descr="dna_strand.jpg"/>
          <p:cNvPicPr>
            <a:picLocks noChangeAspect="1"/>
          </p:cNvPicPr>
          <p:nvPr/>
        </p:nvPicPr>
        <p:blipFill>
          <a:blip r:embed="rId4"/>
          <a:srcRect/>
          <a:stretch>
            <a:fillRect/>
          </a:stretch>
        </p:blipFill>
        <p:spPr bwMode="auto">
          <a:xfrm>
            <a:off x="1714500" y="1524000"/>
            <a:ext cx="5715000" cy="3810000"/>
          </a:xfrm>
          <a:prstGeom prst="rect">
            <a:avLst/>
          </a:prstGeom>
          <a:noFill/>
          <a:ln w="9525">
            <a:noFill/>
            <a:miter lim="800000"/>
            <a:headEnd/>
            <a:tailEnd/>
          </a:ln>
        </p:spPr>
      </p:pic>
      <p:sp>
        <p:nvSpPr>
          <p:cNvPr id="6" name="TextBox 5"/>
          <p:cNvSpPr txBox="1"/>
          <p:nvPr/>
        </p:nvSpPr>
        <p:spPr>
          <a:xfrm>
            <a:off x="7010400" y="2133600"/>
            <a:ext cx="1828800" cy="954088"/>
          </a:xfrm>
          <a:prstGeom prst="rect">
            <a:avLst/>
          </a:prstGeom>
          <a:noFill/>
        </p:spPr>
        <p:txBody>
          <a:bodyPr>
            <a:spAutoFit/>
          </a:bodyPr>
          <a:lstStyle/>
          <a:p>
            <a:pPr algn="ctr" fontAlgn="base">
              <a:spcBef>
                <a:spcPct val="0"/>
              </a:spcBef>
              <a:spcAft>
                <a:spcPct val="0"/>
              </a:spcAft>
              <a:defRPr/>
            </a:pPr>
            <a:r>
              <a:rPr lang="es-MX" sz="2800" dirty="0">
                <a:solidFill>
                  <a:srgbClr val="FFFFFF"/>
                </a:solidFill>
                <a:effectLst>
                  <a:outerShdw blurRad="38100" dist="38100" dir="2700000" algn="tl">
                    <a:srgbClr val="000000">
                      <a:alpha val="43137"/>
                    </a:srgbClr>
                  </a:outerShdw>
                </a:effectLst>
              </a:rPr>
              <a:t>Una serie de ADN</a:t>
            </a:r>
            <a:endParaRPr lang="en-US" sz="2800" dirty="0">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1295400" y="5410200"/>
            <a:ext cx="6705600" cy="523875"/>
          </a:xfrm>
          <a:prstGeom prst="rect">
            <a:avLst/>
          </a:prstGeom>
          <a:noFill/>
        </p:spPr>
        <p:txBody>
          <a:bodyPr>
            <a:spAutoFit/>
          </a:bodyPr>
          <a:lstStyle/>
          <a:p>
            <a:pPr algn="ctr" fontAlgn="base">
              <a:spcBef>
                <a:spcPct val="0"/>
              </a:spcBef>
              <a:spcAft>
                <a:spcPct val="0"/>
              </a:spcAft>
              <a:defRPr/>
            </a:pPr>
            <a:r>
              <a:rPr lang="es-MX" sz="2800" dirty="0">
                <a:solidFill>
                  <a:srgbClr val="FFFFFF"/>
                </a:solidFill>
                <a:effectLst>
                  <a:outerShdw blurRad="38100" dist="38100" dir="2700000" algn="tl">
                    <a:srgbClr val="000000">
                      <a:alpha val="43137"/>
                    </a:srgbClr>
                  </a:outerShdw>
                </a:effectLst>
              </a:rPr>
              <a:t>Formación de un cromosoma en el ADN</a:t>
            </a:r>
            <a:endParaRPr lang="en-US" sz="28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592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0" nodeType="clickEffect">
                                  <p:stCondLst>
                                    <p:cond delay="0"/>
                                  </p:stCondLst>
                                  <p:childTnLst>
                                    <p:animEffect transition="out" filter="dissolve">
                                      <p:cBhvr>
                                        <p:cTn id="17" dur="500"/>
                                        <p:tgtEl>
                                          <p:spTgt spid="6">
                                            <p:txEl>
                                              <p:pRg st="0" end="0"/>
                                            </p:txEl>
                                          </p:spTgt>
                                        </p:tgtEl>
                                      </p:cBhvr>
                                    </p:animEffect>
                                    <p:set>
                                      <p:cBhvr>
                                        <p:cTn id="18"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par>
                                <p:cTn id="25" presetID="5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70" decel="100000"/>
                                        <p:tgtEl>
                                          <p:spTgt spid="5"/>
                                        </p:tgtEl>
                                      </p:cBhvr>
                                    </p:animEffect>
                                    <p:animScale>
                                      <p:cBhvr>
                                        <p:cTn id="28" dur="770" decel="100000"/>
                                        <p:tgtEl>
                                          <p:spTgt spid="5"/>
                                        </p:tgtEl>
                                      </p:cBhvr>
                                      <p:from x="10000" y="10000"/>
                                      <p:to x="200000" y="450000"/>
                                    </p:animScale>
                                    <p:animScale>
                                      <p:cBhvr>
                                        <p:cTn id="29" dur="1230" accel="100000" fill="hold">
                                          <p:stCondLst>
                                            <p:cond delay="770"/>
                                          </p:stCondLst>
                                        </p:cTn>
                                        <p:tgtEl>
                                          <p:spTgt spid="5"/>
                                        </p:tgtEl>
                                      </p:cBhvr>
                                      <p:from x="200000" y="450000"/>
                                      <p:to x="100000" y="100000"/>
                                    </p:animScale>
                                    <p:set>
                                      <p:cBhvr>
                                        <p:cTn id="30" dur="770" fill="hold"/>
                                        <p:tgtEl>
                                          <p:spTgt spid="5"/>
                                        </p:tgtEl>
                                        <p:attrNameLst>
                                          <p:attrName>ppt_x</p:attrName>
                                        </p:attrNameLst>
                                      </p:cBhvr>
                                      <p:to>
                                        <p:strVal val="(0.5)"/>
                                      </p:to>
                                    </p:set>
                                    <p:anim from="(0.5)" to="(#ppt_x)" calcmode="lin" valueType="num">
                                      <p:cBhvr>
                                        <p:cTn id="31" dur="1230" accel="100000" fill="hold">
                                          <p:stCondLst>
                                            <p:cond delay="770"/>
                                          </p:stCondLst>
                                        </p:cTn>
                                        <p:tgtEl>
                                          <p:spTgt spid="5"/>
                                        </p:tgtEl>
                                        <p:attrNameLst>
                                          <p:attrName>ppt_x</p:attrName>
                                        </p:attrNameLst>
                                      </p:cBhvr>
                                    </p:anim>
                                    <p:set>
                                      <p:cBhvr>
                                        <p:cTn id="32" dur="770" fill="hold"/>
                                        <p:tgtEl>
                                          <p:spTgt spid="5"/>
                                        </p:tgtEl>
                                        <p:attrNameLst>
                                          <p:attrName>ppt_y</p:attrName>
                                        </p:attrNameLst>
                                      </p:cBhvr>
                                      <p:to>
                                        <p:strVal val="(#ppt_y+0.4)"/>
                                      </p:to>
                                    </p:set>
                                    <p:anim from="(#ppt_y+0.4)" to="(#ppt_y)" calcmode="lin" valueType="num">
                                      <p:cBhvr>
                                        <p:cTn id="33" dur="1230" accel="100000" fill="hold">
                                          <p:stCondLst>
                                            <p:cond delay="770"/>
                                          </p:stCondLst>
                                        </p:cTn>
                                        <p:tgtEl>
                                          <p:spTgt spid="5"/>
                                        </p:tgtEl>
                                        <p:attrNameLst>
                                          <p:attrName>ppt_y</p:attrName>
                                        </p:attrNameLst>
                                      </p:cBhvr>
                                    </p:anim>
                                  </p:childTnLst>
                                </p:cTn>
                              </p:par>
                              <p:par>
                                <p:cTn id="34" presetID="4" presetClass="entr" presetSubtype="16"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ox(in)">
                                      <p:cBhvr>
                                        <p:cTn id="3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60960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ADN (ácido desoxirribonucleico)</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No hay dos seres humanos con el mismo ADN. </a:t>
            </a:r>
            <a:r>
              <a:rPr lang="es-MX" dirty="0">
                <a:solidFill>
                  <a:srgbClr val="FFC000"/>
                </a:solidFill>
                <a:effectLst>
                  <a:outerShdw blurRad="38100" dist="38100" dir="2700000" algn="tl">
                    <a:srgbClr val="000000">
                      <a:alpha val="43137"/>
                    </a:srgbClr>
                  </a:outerShdw>
                </a:effectLst>
              </a:rPr>
              <a:t>NO HAY DOS SERES VIVIENTES EN EL UNIVERSO CON EL MISMO ADN</a:t>
            </a:r>
            <a:r>
              <a:rPr lang="es-MX" dirty="0">
                <a:effectLst>
                  <a:outerShdw blurRad="38100" dist="38100" dir="2700000" algn="tl">
                    <a:srgbClr val="000000">
                      <a:alpha val="43137"/>
                    </a:srgbClr>
                  </a:outerShdw>
                </a:effectLst>
              </a:rPr>
              <a:t>. No hay evidencia de variación de los ADN entre las especies.</a:t>
            </a:r>
            <a:endParaRPr lang="en-US" i="1"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El proceso tanto de réplica como de traducción efectiva del código del ADN requiere miles de enzimas altamente precisas, y al mismo tiempo . . .</a:t>
            </a:r>
            <a:endParaRPr lang="en-US" i="1"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Las estructuras moleculares de esas mismas enzimas son especificadas por el ADN mismo.</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3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60960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err="1">
                <a:effectLst>
                  <a:outerShdw blurRad="38100" dist="38100" dir="2700000" algn="tl">
                    <a:srgbClr val="000000">
                      <a:alpha val="43137"/>
                    </a:srgbClr>
                  </a:outerShdw>
                </a:effectLst>
              </a:rPr>
              <a:t>Dolly</a:t>
            </a:r>
            <a:r>
              <a:rPr lang="es-MX" sz="2800" dirty="0">
                <a:effectLst>
                  <a:outerShdw blurRad="38100" dist="38100" dir="2700000" algn="tl">
                    <a:srgbClr val="000000">
                      <a:alpha val="43137"/>
                    </a:srgbClr>
                  </a:outerShdw>
                </a:effectLst>
              </a:rPr>
              <a:t> la oveja clonada. Murió a los seis años de edad, contrario a la vida esperada de su especie que es de 12 años, de artritis y cáncer pulmonar.</a:t>
            </a:r>
            <a:endParaRPr lang="en-US" sz="2800" dirty="0">
              <a:effectLst>
                <a:outerShdw blurRad="38100" dist="38100" dir="2700000" algn="tl">
                  <a:srgbClr val="000000">
                    <a:alpha val="43137"/>
                  </a:srgbClr>
                </a:outerShdw>
              </a:effectLst>
            </a:endParaRPr>
          </a:p>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problema de las razas.</a:t>
            </a:r>
          </a:p>
          <a:p>
            <a:pPr lvl="1" eaLnBrk="1" hangingPunct="1">
              <a:buSzTx/>
              <a:buFont typeface="Arial" charset="0"/>
              <a:buChar char="–"/>
              <a:defRPr/>
            </a:pPr>
            <a:r>
              <a:rPr lang="es-MX" sz="2400" dirty="0">
                <a:effectLst>
                  <a:outerShdw blurRad="38100" dist="38100" dir="2700000" algn="tl">
                    <a:srgbClr val="000000">
                      <a:alpha val="43137"/>
                    </a:srgbClr>
                  </a:outerShdw>
                </a:effectLst>
              </a:rPr>
              <a:t>Las razas hablan de un propósito y de un antepasado común; no de evolución, sino de diseño de alguien que tiene el control del destino del hombre. Hechos 17:26</a:t>
            </a:r>
            <a:endParaRPr lang="en-US" sz="2400" dirty="0">
              <a:effectLst>
                <a:outerShdw blurRad="38100" dist="38100" dir="2700000" algn="tl">
                  <a:srgbClr val="000000">
                    <a:alpha val="43137"/>
                  </a:srgbClr>
                </a:outerShdw>
              </a:effectLst>
            </a:endParaRPr>
          </a:p>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problema de las lenguas</a:t>
            </a:r>
          </a:p>
          <a:p>
            <a:pPr lvl="1" eaLnBrk="1" hangingPunct="1">
              <a:buSzTx/>
              <a:buFont typeface="Arial" charset="0"/>
              <a:buChar char="–"/>
              <a:defRPr/>
            </a:pPr>
            <a:r>
              <a:rPr lang="es-MX" sz="2400" dirty="0">
                <a:effectLst>
                  <a:outerShdw blurRad="38100" dist="38100" dir="2700000" algn="tl">
                    <a:srgbClr val="000000">
                      <a:alpha val="43137"/>
                    </a:srgbClr>
                  </a:outerShdw>
                </a:effectLst>
              </a:rPr>
              <a:t>Las lenguas hablan de un propósito y de un antepasado común; no de evolución, sino de diseño de alguien que tiene el control del destino del hombre. Génesis 10:5; 11:7-8</a:t>
            </a:r>
            <a:endParaRPr lang="en-US" sz="2400" dirty="0">
              <a:effectLst>
                <a:outerShdw blurRad="38100" dist="38100" dir="2700000" algn="tl">
                  <a:srgbClr val="000000">
                    <a:alpha val="43137"/>
                  </a:srgbClr>
                </a:outerShdw>
              </a:effectLst>
            </a:endParaRPr>
          </a:p>
          <a:p>
            <a:pPr eaLnBrk="1" hangingPunct="1">
              <a:buClr>
                <a:schemeClr val="accent2"/>
              </a:buClr>
              <a:buSzTx/>
              <a:buFontTx/>
              <a:buChar char="•"/>
              <a:defRPr/>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480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71600"/>
            <a:ext cx="2971800" cy="1816100"/>
          </a:xfrm>
          <a:prstGeom prst="rect">
            <a:avLst/>
          </a:prstGeom>
          <a:noFill/>
        </p:spPr>
        <p:txBody>
          <a:bodyPr>
            <a:spAutoFit/>
          </a:bodyPr>
          <a:lstStyle/>
          <a:p>
            <a:pPr algn="ctr" fontAlgn="base">
              <a:spcBef>
                <a:spcPct val="0"/>
              </a:spcBef>
              <a:spcAft>
                <a:spcPct val="0"/>
              </a:spcAft>
              <a:defRPr/>
            </a:pPr>
            <a:r>
              <a:rPr lang="es-MX" sz="2800" dirty="0">
                <a:solidFill>
                  <a:srgbClr val="FFFFFF"/>
                </a:solidFill>
                <a:effectLst>
                  <a:outerShdw blurRad="38100" dist="38100" dir="2700000" algn="tl">
                    <a:srgbClr val="000000">
                      <a:alpha val="43137"/>
                    </a:srgbClr>
                  </a:outerShdw>
                </a:effectLst>
              </a:rPr>
              <a:t>Los fósiles demuestran catástrofe, no progresión lenta</a:t>
            </a:r>
            <a:endParaRPr lang="en-US" sz="2800" dirty="0">
              <a:solidFill>
                <a:srgbClr val="FFFFFF"/>
              </a:solidFill>
              <a:effectLst>
                <a:outerShdw blurRad="38100" dist="38100" dir="2700000" algn="tl">
                  <a:srgbClr val="000000">
                    <a:alpha val="43137"/>
                  </a:srgbClr>
                </a:outerShdw>
              </a:effectLst>
            </a:endParaRPr>
          </a:p>
        </p:txBody>
      </p:sp>
      <p:pic>
        <p:nvPicPr>
          <p:cNvPr id="9" name="Picture 8" descr="taylor-3b-overlay-animation.gif"/>
          <p:cNvPicPr>
            <a:picLocks noChangeAspect="1"/>
          </p:cNvPicPr>
          <p:nvPr/>
        </p:nvPicPr>
        <p:blipFill>
          <a:blip r:embed="rId3"/>
          <a:srcRect/>
          <a:stretch>
            <a:fillRect/>
          </a:stretch>
        </p:blipFill>
        <p:spPr bwMode="auto">
          <a:xfrm>
            <a:off x="1219200" y="1143000"/>
            <a:ext cx="3262313" cy="4784725"/>
          </a:xfrm>
          <a:prstGeom prst="rect">
            <a:avLst/>
          </a:prstGeom>
          <a:noFill/>
          <a:ln w="9525">
            <a:noFill/>
            <a:miter lim="800000"/>
            <a:headEnd/>
            <a:tailEnd/>
          </a:ln>
        </p:spPr>
      </p:pic>
      <p:pic>
        <p:nvPicPr>
          <p:cNvPr id="10" name="Picture 9" descr="taylor-3B-seminar-untouched-human-foot-java.jpg"/>
          <p:cNvPicPr>
            <a:picLocks noChangeAspect="1"/>
          </p:cNvPicPr>
          <p:nvPr/>
        </p:nvPicPr>
        <p:blipFill>
          <a:blip r:embed="rId4"/>
          <a:srcRect/>
          <a:stretch>
            <a:fillRect/>
          </a:stretch>
        </p:blipFill>
        <p:spPr bwMode="auto">
          <a:xfrm>
            <a:off x="6324600" y="381000"/>
            <a:ext cx="1531938" cy="2286000"/>
          </a:xfrm>
          <a:prstGeom prst="rect">
            <a:avLst/>
          </a:prstGeom>
          <a:noFill/>
          <a:ln w="9525">
            <a:noFill/>
            <a:miter lim="800000"/>
            <a:headEnd/>
            <a:tailEnd/>
          </a:ln>
        </p:spPr>
      </p:pic>
      <p:pic>
        <p:nvPicPr>
          <p:cNvPr id="11" name="Picture 10" descr="utp-mcfall-all-15-tracks.jpg"/>
          <p:cNvPicPr>
            <a:picLocks noChangeAspect="1"/>
          </p:cNvPicPr>
          <p:nvPr/>
        </p:nvPicPr>
        <p:blipFill>
          <a:blip r:embed="rId5"/>
          <a:srcRect b="21429"/>
          <a:stretch>
            <a:fillRect/>
          </a:stretch>
        </p:blipFill>
        <p:spPr bwMode="auto">
          <a:xfrm>
            <a:off x="304800" y="381000"/>
            <a:ext cx="5181600" cy="5924550"/>
          </a:xfrm>
          <a:prstGeom prst="rect">
            <a:avLst/>
          </a:prstGeom>
          <a:noFill/>
          <a:ln w="9525">
            <a:noFill/>
            <a:miter lim="800000"/>
            <a:headEnd/>
            <a:tailEnd/>
          </a:ln>
        </p:spPr>
      </p:pic>
      <p:sp>
        <p:nvSpPr>
          <p:cNvPr id="12" name="TextBox 11"/>
          <p:cNvSpPr txBox="1"/>
          <p:nvPr/>
        </p:nvSpPr>
        <p:spPr>
          <a:xfrm>
            <a:off x="6096000" y="2971800"/>
            <a:ext cx="2209800" cy="3935413"/>
          </a:xfrm>
          <a:prstGeom prst="rect">
            <a:avLst/>
          </a:prstGeom>
          <a:noFill/>
        </p:spPr>
        <p:txBody>
          <a:bodyPr>
            <a:spAutoFit/>
          </a:bodyPr>
          <a:lstStyle/>
          <a:p>
            <a:pPr algn="ctr" fontAlgn="base">
              <a:spcBef>
                <a:spcPct val="0"/>
              </a:spcBef>
              <a:spcAft>
                <a:spcPct val="0"/>
              </a:spcAft>
              <a:defRPr/>
            </a:pPr>
            <a:r>
              <a:rPr lang="es-MX" sz="2800" dirty="0">
                <a:solidFill>
                  <a:srgbClr val="FFFFFF"/>
                </a:solidFill>
                <a:effectLst>
                  <a:outerShdw blurRad="38100" dist="38100" dir="2700000" algn="tl">
                    <a:srgbClr val="000000">
                      <a:alpha val="43137"/>
                    </a:srgbClr>
                  </a:outerShdw>
                </a:effectLst>
              </a:rPr>
              <a:t>La vereda de </a:t>
            </a:r>
            <a:r>
              <a:rPr lang="es-MX" sz="2800" dirty="0" err="1">
                <a:solidFill>
                  <a:srgbClr val="FFFFFF"/>
                </a:solidFill>
                <a:effectLst>
                  <a:outerShdw blurRad="38100" dist="38100" dir="2700000" algn="tl">
                    <a:srgbClr val="000000">
                      <a:alpha val="43137"/>
                    </a:srgbClr>
                  </a:outerShdw>
                </a:effectLst>
              </a:rPr>
              <a:t>McFall</a:t>
            </a:r>
            <a:r>
              <a:rPr lang="es-MX" sz="2800" dirty="0">
                <a:solidFill>
                  <a:srgbClr val="FFFFFF"/>
                </a:solidFill>
                <a:effectLst>
                  <a:outerShdw blurRad="38100" dist="38100" dir="2700000" algn="tl">
                    <a:srgbClr val="000000">
                      <a:alpha val="43137"/>
                    </a:srgbClr>
                  </a:outerShdw>
                </a:effectLst>
              </a:rPr>
              <a:t> en Glen Rose, TX</a:t>
            </a:r>
          </a:p>
          <a:p>
            <a:pPr algn="ctr" fontAlgn="base">
              <a:spcBef>
                <a:spcPct val="0"/>
              </a:spcBef>
              <a:spcAft>
                <a:spcPct val="0"/>
              </a:spcAft>
              <a:defRPr/>
            </a:pPr>
            <a:r>
              <a:rPr lang="es-MX" sz="2800" dirty="0">
                <a:solidFill>
                  <a:srgbClr val="FFFFFF"/>
                </a:solidFill>
                <a:effectLst>
                  <a:outerShdw blurRad="38100" dist="38100" dir="2700000" algn="tl">
                    <a:srgbClr val="000000">
                      <a:alpha val="43137"/>
                    </a:srgbClr>
                  </a:outerShdw>
                </a:effectLst>
              </a:rPr>
              <a:t>¡Reveló huellas de dinosaurio y humanas juntas!</a:t>
            </a:r>
            <a:endParaRPr lang="en-US" sz="28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05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9" presetClass="exit" presetSubtype="0" fill="hold" grpId="1" nodeType="withEffect">
                                  <p:stCondLst>
                                    <p:cond delay="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8"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par>
                                <p:cTn id="14" presetID="55"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nodeType="clickEffect">
                                  <p:stCondLst>
                                    <p:cond delay="0"/>
                                  </p:stCondLst>
                                  <p:childTnLst>
                                    <p:animEffect transition="out" filter="dissolv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5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70" decel="100000"/>
                                        <p:tgtEl>
                                          <p:spTgt spid="9"/>
                                        </p:tgtEl>
                                      </p:cBhvr>
                                    </p:animEffect>
                                    <p:animScale>
                                      <p:cBhvr>
                                        <p:cTn id="30" dur="770" decel="100000"/>
                                        <p:tgtEl>
                                          <p:spTgt spid="9"/>
                                        </p:tgtEl>
                                      </p:cBhvr>
                                      <p:from x="10000" y="10000"/>
                                      <p:to x="200000" y="450000"/>
                                    </p:animScale>
                                    <p:animScale>
                                      <p:cBhvr>
                                        <p:cTn id="31" dur="1230" accel="100000" fill="hold">
                                          <p:stCondLst>
                                            <p:cond delay="770"/>
                                          </p:stCondLst>
                                        </p:cTn>
                                        <p:tgtEl>
                                          <p:spTgt spid="9"/>
                                        </p:tgtEl>
                                      </p:cBhvr>
                                      <p:from x="200000" y="450000"/>
                                      <p:to x="100000" y="100000"/>
                                    </p:animScale>
                                    <p:set>
                                      <p:cBhvr>
                                        <p:cTn id="32" dur="770" fill="hold"/>
                                        <p:tgtEl>
                                          <p:spTgt spid="9"/>
                                        </p:tgtEl>
                                        <p:attrNameLst>
                                          <p:attrName>ppt_x</p:attrName>
                                        </p:attrNameLst>
                                      </p:cBhvr>
                                      <p:to>
                                        <p:strVal val="(0.5)"/>
                                      </p:to>
                                    </p:set>
                                    <p:anim from="(0.5)" to="(#ppt_x)" calcmode="lin" valueType="num">
                                      <p:cBhvr>
                                        <p:cTn id="33" dur="1230" accel="100000" fill="hold">
                                          <p:stCondLst>
                                            <p:cond delay="770"/>
                                          </p:stCondLst>
                                        </p:cTn>
                                        <p:tgtEl>
                                          <p:spTgt spid="9"/>
                                        </p:tgtEl>
                                        <p:attrNameLst>
                                          <p:attrName>ppt_x</p:attrName>
                                        </p:attrNameLst>
                                      </p:cBhvr>
                                    </p:anim>
                                    <p:set>
                                      <p:cBhvr>
                                        <p:cTn id="34" dur="770" fill="hold"/>
                                        <p:tgtEl>
                                          <p:spTgt spid="9"/>
                                        </p:tgtEl>
                                        <p:attrNameLst>
                                          <p:attrName>ppt_y</p:attrName>
                                        </p:attrNameLst>
                                      </p:cBhvr>
                                      <p:to>
                                        <p:strVal val="(#ppt_y+0.4)"/>
                                      </p:to>
                                    </p:set>
                                    <p:anim from="(#ppt_y+0.4)" to="(#ppt_y)" calcmode="lin" valueType="num">
                                      <p:cBhvr>
                                        <p:cTn id="35" dur="1230" accel="100000" fill="hold">
                                          <p:stCondLst>
                                            <p:cond delay="770"/>
                                          </p:stCondLst>
                                        </p:cTn>
                                        <p:tgtEl>
                                          <p:spTgt spid="9"/>
                                        </p:tgtEl>
                                        <p:attrNameLst>
                                          <p:attrName>ppt_y</p:attrName>
                                        </p:attrNameLst>
                                      </p:cBhvr>
                                    </p:anim>
                                  </p:childTnLst>
                                </p:cTn>
                              </p:par>
                              <p:par>
                                <p:cTn id="36" presetID="51"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770" decel="100000"/>
                                        <p:tgtEl>
                                          <p:spTgt spid="10"/>
                                        </p:tgtEl>
                                      </p:cBhvr>
                                    </p:animEffect>
                                    <p:animScale>
                                      <p:cBhvr>
                                        <p:cTn id="39" dur="770" decel="100000"/>
                                        <p:tgtEl>
                                          <p:spTgt spid="10"/>
                                        </p:tgtEl>
                                      </p:cBhvr>
                                      <p:from x="10000" y="10000"/>
                                      <p:to x="200000" y="450000"/>
                                    </p:animScale>
                                    <p:animScale>
                                      <p:cBhvr>
                                        <p:cTn id="40" dur="1230" accel="100000" fill="hold">
                                          <p:stCondLst>
                                            <p:cond delay="770"/>
                                          </p:stCondLst>
                                        </p:cTn>
                                        <p:tgtEl>
                                          <p:spTgt spid="10"/>
                                        </p:tgtEl>
                                      </p:cBhvr>
                                      <p:from x="200000" y="450000"/>
                                      <p:to x="100000" y="100000"/>
                                    </p:animScale>
                                    <p:set>
                                      <p:cBhvr>
                                        <p:cTn id="41" dur="770" fill="hold"/>
                                        <p:tgtEl>
                                          <p:spTgt spid="10"/>
                                        </p:tgtEl>
                                        <p:attrNameLst>
                                          <p:attrName>ppt_x</p:attrName>
                                        </p:attrNameLst>
                                      </p:cBhvr>
                                      <p:to>
                                        <p:strVal val="(0.5)"/>
                                      </p:to>
                                    </p:set>
                                    <p:anim from="(0.5)" to="(#ppt_x)" calcmode="lin" valueType="num">
                                      <p:cBhvr>
                                        <p:cTn id="42" dur="1230" accel="100000" fill="hold">
                                          <p:stCondLst>
                                            <p:cond delay="770"/>
                                          </p:stCondLst>
                                        </p:cTn>
                                        <p:tgtEl>
                                          <p:spTgt spid="10"/>
                                        </p:tgtEl>
                                        <p:attrNameLst>
                                          <p:attrName>ppt_x</p:attrName>
                                        </p:attrNameLst>
                                      </p:cBhvr>
                                    </p:anim>
                                    <p:set>
                                      <p:cBhvr>
                                        <p:cTn id="43" dur="770" fill="hold"/>
                                        <p:tgtEl>
                                          <p:spTgt spid="10"/>
                                        </p:tgtEl>
                                        <p:attrNameLst>
                                          <p:attrName>ppt_y</p:attrName>
                                        </p:attrNameLst>
                                      </p:cBhvr>
                                      <p:to>
                                        <p:strVal val="(#ppt_y+0.4)"/>
                                      </p:to>
                                    </p:set>
                                    <p:anim from="(#ppt_y+0.4)" to="(#ppt_y)" calcmode="lin" valueType="num">
                                      <p:cBhvr>
                                        <p:cTn id="44" dur="1230" accel="100000" fill="hold">
                                          <p:stCondLst>
                                            <p:cond delay="770"/>
                                          </p:stCondLst>
                                        </p:cTn>
                                        <p:tgtEl>
                                          <p:spTgt spid="10"/>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8" presetClass="exit" presetSubtype="16" fill="hold" nodeType="clickEffect">
                                  <p:stCondLst>
                                    <p:cond delay="0"/>
                                  </p:stCondLst>
                                  <p:childTnLst>
                                    <p:animEffect transition="out" filter="diamond(in)">
                                      <p:cBhvr>
                                        <p:cTn id="48" dur="2000"/>
                                        <p:tgtEl>
                                          <p:spTgt spid="9"/>
                                        </p:tgtEl>
                                      </p:cBhvr>
                                    </p:animEffect>
                                    <p:set>
                                      <p:cBhvr>
                                        <p:cTn id="49" dur="1" fill="hold">
                                          <p:stCondLst>
                                            <p:cond delay="1999"/>
                                          </p:stCondLst>
                                        </p:cTn>
                                        <p:tgtEl>
                                          <p:spTgt spid="9"/>
                                        </p:tgtEl>
                                        <p:attrNameLst>
                                          <p:attrName>style.visibility</p:attrName>
                                        </p:attrNameLst>
                                      </p:cBhvr>
                                      <p:to>
                                        <p:strVal val="hidden"/>
                                      </p:to>
                                    </p:set>
                                  </p:childTnLst>
                                </p:cTn>
                              </p:par>
                              <p:par>
                                <p:cTn id="50" presetID="8" presetClass="exit" presetSubtype="16" fill="hold" nodeType="withEffect">
                                  <p:stCondLst>
                                    <p:cond delay="0"/>
                                  </p:stCondLst>
                                  <p:childTnLst>
                                    <p:animEffect transition="out" filter="diamond(in)">
                                      <p:cBhvr>
                                        <p:cTn id="51" dur="2000"/>
                                        <p:tgtEl>
                                          <p:spTgt spid="10"/>
                                        </p:tgtEl>
                                      </p:cBhvr>
                                    </p:animEffect>
                                    <p:set>
                                      <p:cBhvr>
                                        <p:cTn id="52"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2" grpId="0"/>
      <p:bldP spid="1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ext Placeholder 4" descr="fish_florissant_fossil_beds_wide.jpg"/>
          <p:cNvPicPr>
            <a:picLocks noGrp="1" noChangeAspect="1"/>
          </p:cNvPicPr>
          <p:nvPr>
            <p:ph type="body" idx="1"/>
          </p:nvPr>
        </p:nvPicPr>
        <p:blipFill>
          <a:blip r:embed="rId3"/>
          <a:srcRect/>
          <a:stretch>
            <a:fillRect/>
          </a:stretch>
        </p:blipFill>
        <p:spPr>
          <a:xfrm>
            <a:off x="1066800" y="3657600"/>
            <a:ext cx="6667500" cy="2362200"/>
          </a:xfrm>
        </p:spPr>
      </p:pic>
      <p:pic>
        <p:nvPicPr>
          <p:cNvPr id="7" name="Picture 6" descr="wollemi_pine_fossil_usbg_wide.jpg"/>
          <p:cNvPicPr>
            <a:picLocks noChangeAspect="1"/>
          </p:cNvPicPr>
          <p:nvPr/>
        </p:nvPicPr>
        <p:blipFill>
          <a:blip r:embed="rId4"/>
          <a:srcRect/>
          <a:stretch>
            <a:fillRect/>
          </a:stretch>
        </p:blipFill>
        <p:spPr bwMode="auto">
          <a:xfrm>
            <a:off x="990600" y="685800"/>
            <a:ext cx="6667500" cy="2362200"/>
          </a:xfrm>
          <a:prstGeom prst="rect">
            <a:avLst/>
          </a:prstGeom>
          <a:noFill/>
          <a:ln w="9525">
            <a:noFill/>
            <a:miter lim="800000"/>
            <a:headEnd/>
            <a:tailEnd/>
          </a:ln>
        </p:spPr>
      </p:pic>
    </p:spTree>
    <p:extLst>
      <p:ext uri="{BB962C8B-B14F-4D97-AF65-F5344CB8AC3E}">
        <p14:creationId xmlns:p14="http://schemas.microsoft.com/office/powerpoint/2010/main" val="32675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6" fill="hold" nodeType="clickEffect">
                                  <p:stCondLst>
                                    <p:cond delay="0"/>
                                  </p:stCondLst>
                                  <p:childTnLst>
                                    <p:animEffect transition="out" filter="barn(inHorizont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1828800"/>
            <a:ext cx="8229600" cy="44958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sistema de fechado radiométrico</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El método de unario-plomo, potasio-argón, rubidio-estroncio. Son métodos en procesos químicos que los segundos elementos se derivan de los primeros en un largo proceso de envejecimiento. Para que funcionen estos métodos, se deben cumplir tres requisitos:</a:t>
            </a:r>
            <a:endParaRPr lang="en-US" i="1" dirty="0">
              <a:effectLst>
                <a:outerShdw blurRad="38100" dist="38100" dir="2700000" algn="tl">
                  <a:srgbClr val="000000">
                    <a:alpha val="43137"/>
                  </a:srgbClr>
                </a:outerShdw>
              </a:effectLst>
            </a:endParaRPr>
          </a:p>
          <a:p>
            <a:pPr lvl="2" eaLnBrk="1" hangingPunct="1">
              <a:buClr>
                <a:schemeClr val="tx2"/>
              </a:buClr>
              <a:buSzTx/>
              <a:buFontTx/>
              <a:buChar char="•"/>
              <a:defRPr/>
            </a:pPr>
            <a:r>
              <a:rPr lang="es-MX" sz="2800" dirty="0">
                <a:effectLst>
                  <a:outerShdw blurRad="38100" dist="38100" dir="2700000" algn="tl">
                    <a:srgbClr val="000000">
                      <a:alpha val="43137"/>
                    </a:srgbClr>
                  </a:outerShdw>
                </a:effectLst>
              </a:rPr>
              <a:t>El sistema debe ser un sistema cerrado. No hay sistemas cerrados.</a:t>
            </a:r>
            <a:endParaRPr lang="en-US" sz="2800" i="1" dirty="0">
              <a:effectLst>
                <a:outerShdw blurRad="38100" dist="38100" dir="2700000" algn="tl">
                  <a:srgbClr val="000000">
                    <a:alpha val="43137"/>
                  </a:srgbClr>
                </a:outerShdw>
              </a:effectLst>
            </a:endParaRPr>
          </a:p>
        </p:txBody>
      </p:sp>
      <p:sp>
        <p:nvSpPr>
          <p:cNvPr id="5" name="Rectangle 4"/>
          <p:cNvSpPr/>
          <p:nvPr/>
        </p:nvSpPr>
        <p:spPr>
          <a:xfrm>
            <a:off x="304800" y="304800"/>
            <a:ext cx="85344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4000" b="1" spc="50" dirty="0" err="1">
                <a:ln w="11430"/>
                <a:gradFill>
                  <a:gsLst>
                    <a:gs pos="25000">
                      <a:srgbClr val="666699">
                        <a:satMod val="155000"/>
                      </a:srgbClr>
                    </a:gs>
                    <a:gs pos="100000">
                      <a:srgbClr val="666699">
                        <a:shade val="45000"/>
                        <a:satMod val="165000"/>
                      </a:srgbClr>
                    </a:gs>
                  </a:gsLst>
                  <a:lin ang="5400000"/>
                </a:gradFill>
                <a:effectLst>
                  <a:outerShdw blurRad="76200" dist="50800" dir="5400000" algn="tl" rotWithShape="0">
                    <a:srgbClr val="000000">
                      <a:alpha val="65000"/>
                    </a:srgbClr>
                  </a:outerShdw>
                </a:effectLst>
                <a:latin typeface="Berlin Sans FB Demi" pitchFamily="34" charset="0"/>
              </a:rPr>
              <a:t>Sesión</a:t>
            </a:r>
            <a:r>
              <a:rPr lang="en-US" sz="4000" b="1" spc="50" dirty="0">
                <a:ln w="11430"/>
                <a:gradFill>
                  <a:gsLst>
                    <a:gs pos="25000">
                      <a:srgbClr val="666699">
                        <a:satMod val="155000"/>
                      </a:srgbClr>
                    </a:gs>
                    <a:gs pos="100000">
                      <a:srgbClr val="666699">
                        <a:shade val="45000"/>
                        <a:satMod val="165000"/>
                      </a:srgbClr>
                    </a:gs>
                  </a:gsLst>
                  <a:lin ang="5400000"/>
                </a:gradFill>
                <a:effectLst>
                  <a:outerShdw blurRad="76200" dist="50800" dir="5400000" algn="tl" rotWithShape="0">
                    <a:srgbClr val="000000">
                      <a:alpha val="65000"/>
                    </a:srgbClr>
                  </a:outerShdw>
                </a:effectLst>
                <a:latin typeface="Berlin Sans FB Demi" pitchFamily="34" charset="0"/>
              </a:rPr>
              <a:t> III - Las </a:t>
            </a:r>
            <a:r>
              <a:rPr lang="en-US" sz="4000" b="1" spc="50" dirty="0" err="1">
                <a:ln w="11430"/>
                <a:gradFill>
                  <a:gsLst>
                    <a:gs pos="25000">
                      <a:srgbClr val="666699">
                        <a:satMod val="155000"/>
                      </a:srgbClr>
                    </a:gs>
                    <a:gs pos="100000">
                      <a:srgbClr val="666699">
                        <a:shade val="45000"/>
                        <a:satMod val="165000"/>
                      </a:srgbClr>
                    </a:gs>
                  </a:gsLst>
                  <a:lin ang="5400000"/>
                </a:gradFill>
                <a:effectLst>
                  <a:outerShdw blurRad="76200" dist="50800" dir="5400000" algn="tl" rotWithShape="0">
                    <a:srgbClr val="000000">
                      <a:alpha val="65000"/>
                    </a:srgbClr>
                  </a:outerShdw>
                </a:effectLst>
                <a:latin typeface="Berlin Sans FB Demi" pitchFamily="34" charset="0"/>
              </a:rPr>
              <a:t>Problemas</a:t>
            </a:r>
            <a:r>
              <a:rPr lang="en-US" sz="4000" b="1" spc="50" dirty="0">
                <a:ln w="11430"/>
                <a:gradFill>
                  <a:gsLst>
                    <a:gs pos="25000">
                      <a:srgbClr val="666699">
                        <a:satMod val="155000"/>
                      </a:srgbClr>
                    </a:gs>
                    <a:gs pos="100000">
                      <a:srgbClr val="666699">
                        <a:shade val="45000"/>
                        <a:satMod val="165000"/>
                      </a:srgbClr>
                    </a:gs>
                  </a:gsLst>
                  <a:lin ang="5400000"/>
                </a:gradFill>
                <a:effectLst>
                  <a:outerShdw blurRad="76200" dist="50800" dir="5400000" algn="tl" rotWithShape="0">
                    <a:srgbClr val="000000">
                      <a:alpha val="65000"/>
                    </a:srgbClr>
                  </a:outerShdw>
                </a:effectLst>
                <a:latin typeface="Berlin Sans FB Demi" pitchFamily="34" charset="0"/>
              </a:rPr>
              <a:t> </a:t>
            </a:r>
            <a:r>
              <a:rPr lang="en-US" sz="4000" b="1" spc="50" dirty="0" err="1">
                <a:ln w="11430"/>
                <a:gradFill>
                  <a:gsLst>
                    <a:gs pos="25000">
                      <a:srgbClr val="666699">
                        <a:satMod val="155000"/>
                      </a:srgbClr>
                    </a:gs>
                    <a:gs pos="100000">
                      <a:srgbClr val="666699">
                        <a:shade val="45000"/>
                        <a:satMod val="165000"/>
                      </a:srgbClr>
                    </a:gs>
                  </a:gsLst>
                  <a:lin ang="5400000"/>
                </a:gradFill>
                <a:effectLst>
                  <a:outerShdw blurRad="76200" dist="50800" dir="5400000" algn="tl" rotWithShape="0">
                    <a:srgbClr val="000000">
                      <a:alpha val="65000"/>
                    </a:srgbClr>
                  </a:outerShdw>
                </a:effectLst>
                <a:latin typeface="Berlin Sans FB Demi" pitchFamily="34" charset="0"/>
              </a:rPr>
              <a:t>Científicos</a:t>
            </a:r>
            <a:r>
              <a:rPr lang="en-US" sz="4000" b="1" spc="50" dirty="0">
                <a:ln w="11430"/>
                <a:gradFill>
                  <a:gsLst>
                    <a:gs pos="25000">
                      <a:srgbClr val="666699">
                        <a:satMod val="155000"/>
                      </a:srgbClr>
                    </a:gs>
                    <a:gs pos="100000">
                      <a:srgbClr val="666699">
                        <a:shade val="45000"/>
                        <a:satMod val="165000"/>
                      </a:srgbClr>
                    </a:gs>
                  </a:gsLst>
                  <a:lin ang="5400000"/>
                </a:gradFill>
                <a:effectLst>
                  <a:outerShdw blurRad="76200" dist="50800" dir="5400000" algn="tl" rotWithShape="0">
                    <a:srgbClr val="000000">
                      <a:alpha val="65000"/>
                    </a:srgbClr>
                  </a:outerShdw>
                </a:effectLst>
                <a:latin typeface="Berlin Sans FB Demi" pitchFamily="34" charset="0"/>
              </a:rPr>
              <a:t> de la </a:t>
            </a:r>
            <a:r>
              <a:rPr lang="en-US" sz="4000" b="1" spc="50" dirty="0" err="1">
                <a:ln w="11430"/>
                <a:gradFill>
                  <a:gsLst>
                    <a:gs pos="25000">
                      <a:srgbClr val="666699">
                        <a:satMod val="155000"/>
                      </a:srgbClr>
                    </a:gs>
                    <a:gs pos="100000">
                      <a:srgbClr val="666699">
                        <a:shade val="45000"/>
                        <a:satMod val="165000"/>
                      </a:srgbClr>
                    </a:gs>
                  </a:gsLst>
                  <a:lin ang="5400000"/>
                </a:gradFill>
                <a:effectLst>
                  <a:outerShdw blurRad="76200" dist="50800" dir="5400000" algn="tl" rotWithShape="0">
                    <a:srgbClr val="000000">
                      <a:alpha val="65000"/>
                    </a:srgbClr>
                  </a:outerShdw>
                </a:effectLst>
                <a:latin typeface="Berlin Sans FB Demi" pitchFamily="34" charset="0"/>
              </a:rPr>
              <a:t>Evolución</a:t>
            </a:r>
            <a:endParaRPr lang="en-US" sz="4000" b="1" spc="50" dirty="0">
              <a:ln w="11430"/>
              <a:gradFill>
                <a:gsLst>
                  <a:gs pos="25000">
                    <a:srgbClr val="666699">
                      <a:satMod val="155000"/>
                    </a:srgbClr>
                  </a:gs>
                  <a:gs pos="100000">
                    <a:srgbClr val="666699">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9913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457200"/>
            <a:ext cx="8229600" cy="58674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sistema de fechado radiométrico</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El método de uranio-plomo, potasio-argón, rubidio-estroncio. Son métodos en procesos químicos que los segundos elementos se derivan de los primeros en un largo proceso de envejecimiento. Para que funcionen estos métodos, se deben cumplir tres requisitos:</a:t>
            </a:r>
            <a:endParaRPr lang="en-US" i="1" dirty="0">
              <a:effectLst>
                <a:outerShdw blurRad="38100" dist="38100" dir="2700000" algn="tl">
                  <a:srgbClr val="000000">
                    <a:alpha val="43137"/>
                  </a:srgbClr>
                </a:outerShdw>
              </a:effectLst>
            </a:endParaRPr>
          </a:p>
          <a:p>
            <a:pPr lvl="2" eaLnBrk="1" hangingPunct="1">
              <a:buClr>
                <a:schemeClr val="tx2"/>
              </a:buClr>
              <a:buSzTx/>
              <a:buFontTx/>
              <a:buChar char="•"/>
              <a:defRPr/>
            </a:pPr>
            <a:r>
              <a:rPr lang="es-MX" sz="2800" dirty="0">
                <a:effectLst>
                  <a:outerShdw blurRad="38100" dist="38100" dir="2700000" algn="tl">
                    <a:srgbClr val="000000">
                      <a:alpha val="43137"/>
                    </a:srgbClr>
                  </a:outerShdw>
                </a:effectLst>
              </a:rPr>
              <a:t>El sistema inicial no debe contener ninguno de los subproductos</a:t>
            </a:r>
            <a:r>
              <a:rPr lang="es-MX" sz="2800" dirty="0">
                <a:solidFill>
                  <a:srgbClr val="FFC000"/>
                </a:solidFill>
                <a:effectLst>
                  <a:outerShdw blurRad="38100" dist="38100" dir="2700000" algn="tl">
                    <a:srgbClr val="000000">
                      <a:alpha val="43137"/>
                    </a:srgbClr>
                  </a:outerShdw>
                </a:effectLst>
              </a:rPr>
              <a:t>. Ningún sistema se encuentra en ese estado.</a:t>
            </a:r>
            <a:endParaRPr lang="en-US" sz="2800" i="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6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791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sistema de fechado radiométrico</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El método de unario-plomo, potasio-argón, rubidio-estroncio. Son métodos en procesos químicos que los segundos elementos se derivan de los primeros en un largo proceso de envejecimiento. Para que funcionen estos métodos, se deben cumplir tres requisitos:</a:t>
            </a:r>
            <a:endParaRPr lang="en-US" i="1" dirty="0">
              <a:effectLst>
                <a:outerShdw blurRad="38100" dist="38100" dir="2700000" algn="tl">
                  <a:srgbClr val="000000">
                    <a:alpha val="43137"/>
                  </a:srgbClr>
                </a:outerShdw>
              </a:effectLst>
            </a:endParaRPr>
          </a:p>
          <a:p>
            <a:pPr lvl="2" eaLnBrk="1" hangingPunct="1">
              <a:buClr>
                <a:schemeClr val="tx2"/>
              </a:buClr>
              <a:buSzTx/>
              <a:buFontTx/>
              <a:buChar char="•"/>
              <a:defRPr/>
            </a:pPr>
            <a:r>
              <a:rPr lang="es-MX" sz="2800" dirty="0">
                <a:effectLst>
                  <a:outerShdw blurRad="38100" dist="38100" dir="2700000" algn="tl">
                    <a:srgbClr val="000000">
                      <a:alpha val="43137"/>
                    </a:srgbClr>
                  </a:outerShdw>
                </a:effectLst>
              </a:rPr>
              <a:t>La tasa de cambio en el proceso siempre debió haber sido la misma. </a:t>
            </a:r>
            <a:r>
              <a:rPr lang="es-MX" sz="2800" dirty="0">
                <a:solidFill>
                  <a:srgbClr val="FFC000"/>
                </a:solidFill>
                <a:effectLst>
                  <a:outerShdw blurRad="38100" dist="38100" dir="2700000" algn="tl">
                    <a:srgbClr val="000000">
                      <a:alpha val="43137"/>
                    </a:srgbClr>
                  </a:outerShdw>
                </a:effectLst>
              </a:rPr>
              <a:t>Ningún proceso de cambio permanece inalterable en cuanto a la tasa de cambio.</a:t>
            </a:r>
            <a:endParaRPr lang="en-US" sz="2800" i="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59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791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sistema de fechado radiométrico</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El método de unario-plomo, potasio-argón, rubidio-estroncio. Son métodos en procesos químicos que los segundos elementos se derivan de los primeros en un largo proceso de envejecimiento. Para que funcionen estos métodos, se deben cumplir tres requisitos:</a:t>
            </a:r>
            <a:endParaRPr lang="en-US" i="1" dirty="0">
              <a:effectLst>
                <a:outerShdw blurRad="38100" dist="38100" dir="2700000" algn="tl">
                  <a:srgbClr val="000000">
                    <a:alpha val="43137"/>
                  </a:srgbClr>
                </a:outerShdw>
              </a:effectLst>
            </a:endParaRPr>
          </a:p>
          <a:p>
            <a:pPr lvl="2" eaLnBrk="1" hangingPunct="1">
              <a:buClr>
                <a:schemeClr val="tx2"/>
              </a:buClr>
              <a:buSzTx/>
              <a:buFontTx/>
              <a:buChar char="•"/>
              <a:defRPr/>
            </a:pPr>
            <a:r>
              <a:rPr lang="en-US" dirty="0">
                <a:effectLst>
                  <a:outerShdw blurRad="38100" dist="38100" dir="2700000" algn="tl">
                    <a:srgbClr val="000000">
                      <a:alpha val="43137"/>
                    </a:srgbClr>
                  </a:outerShdw>
                </a:effectLst>
              </a:rPr>
              <a:t>Un </a:t>
            </a:r>
            <a:r>
              <a:rPr lang="en-US" dirty="0" err="1">
                <a:effectLst>
                  <a:outerShdw blurRad="38100" dist="38100" dir="2700000" algn="tl">
                    <a:srgbClr val="000000">
                      <a:alpha val="43137"/>
                    </a:srgbClr>
                  </a:outerShdw>
                </a:effectLst>
              </a:rPr>
              <a:t>ingeniero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británico</a:t>
            </a:r>
            <a:r>
              <a:rPr lang="en-US" dirty="0">
                <a:effectLst>
                  <a:outerShdw blurRad="38100" dist="38100" dir="2700000" algn="tl">
                    <a:srgbClr val="000000">
                      <a:alpha val="43137"/>
                    </a:srgbClr>
                  </a:outerShdw>
                </a:effectLst>
              </a:rPr>
              <a:t>, Sidney P. </a:t>
            </a:r>
            <a:r>
              <a:rPr lang="en-US" dirty="0" err="1">
                <a:effectLst>
                  <a:outerShdw blurRad="38100" dist="38100" dir="2700000" algn="tl">
                    <a:srgbClr val="000000">
                      <a:alpha val="43137"/>
                    </a:srgbClr>
                  </a:outerShdw>
                </a:effectLst>
              </a:rPr>
              <a:t>Clementson</a:t>
            </a:r>
            <a:r>
              <a:rPr lang="en-US" dirty="0">
                <a:effectLst>
                  <a:outerShdw blurRad="38100" dist="38100" dir="2700000" algn="tl">
                    <a:srgbClr val="000000">
                      <a:alpha val="43137"/>
                    </a:srgbClr>
                  </a:outerShdw>
                </a:effectLst>
              </a:rPr>
              <a:t>, ha </a:t>
            </a:r>
            <a:r>
              <a:rPr lang="en-US" dirty="0" err="1">
                <a:effectLst>
                  <a:outerShdw blurRad="38100" dist="38100" dir="2700000" algn="tl">
                    <a:srgbClr val="000000">
                      <a:alpha val="43137"/>
                    </a:srgbClr>
                  </a:outerShdw>
                </a:effectLst>
              </a:rPr>
              <a:t>hecho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estudios</a:t>
            </a:r>
            <a:r>
              <a:rPr lang="en-US" dirty="0">
                <a:effectLst>
                  <a:outerShdw blurRad="38100" dist="38100" dir="2700000" algn="tl">
                    <a:srgbClr val="000000">
                      <a:alpha val="43137"/>
                    </a:srgbClr>
                  </a:outerShdw>
                </a:effectLst>
              </a:rPr>
              <a:t> de </a:t>
            </a:r>
            <a:r>
              <a:rPr lang="en-US" dirty="0" err="1">
                <a:effectLst>
                  <a:outerShdw blurRad="38100" dist="38100" dir="2700000" algn="tl">
                    <a:srgbClr val="000000">
                      <a:alpha val="43137"/>
                    </a:srgbClr>
                  </a:outerShdw>
                </a:effectLst>
              </a:rPr>
              <a:t>radiometría</a:t>
            </a:r>
            <a:r>
              <a:rPr lang="en-US" dirty="0">
                <a:effectLst>
                  <a:outerShdw blurRad="38100" dist="38100" dir="2700000" algn="tl">
                    <a:srgbClr val="000000">
                      <a:alpha val="43137"/>
                    </a:srgbClr>
                  </a:outerShdw>
                </a:effectLst>
              </a:rPr>
              <a:t> en </a:t>
            </a:r>
            <a:r>
              <a:rPr lang="en-US" dirty="0" err="1">
                <a:effectLst>
                  <a:outerShdw blurRad="38100" dist="38100" dir="2700000" algn="tl">
                    <a:srgbClr val="000000">
                      <a:alpha val="43137"/>
                    </a:srgbClr>
                  </a:outerShdw>
                </a:effectLst>
              </a:rPr>
              <a:t>rocas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volcánicas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rocas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jóvenes</a:t>
            </a:r>
            <a:r>
              <a:rPr lang="en-US" dirty="0">
                <a:effectLst>
                  <a:outerShdw blurRad="38100" dist="38100" dir="2700000" algn="tl">
                    <a:srgbClr val="000000">
                      <a:alpha val="43137"/>
                    </a:srgbClr>
                  </a:outerShdw>
                </a:effectLst>
              </a:rPr>
              <a:t>), y </a:t>
            </a:r>
            <a:r>
              <a:rPr lang="en-US" dirty="0" err="1">
                <a:effectLst>
                  <a:outerShdw blurRad="38100" dist="38100" dir="2700000" algn="tl">
                    <a:srgbClr val="000000">
                      <a:alpha val="43137"/>
                    </a:srgbClr>
                  </a:outerShdw>
                </a:effectLst>
              </a:rPr>
              <a:t>las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publicó</a:t>
            </a:r>
            <a:r>
              <a:rPr lang="en-US" dirty="0">
                <a:effectLst>
                  <a:outerShdw blurRad="38100" dist="38100" dir="2700000" algn="tl">
                    <a:srgbClr val="000000">
                      <a:alpha val="43137"/>
                    </a:srgbClr>
                  </a:outerShdw>
                </a:effectLst>
              </a:rPr>
              <a:t> en los </a:t>
            </a:r>
            <a:r>
              <a:rPr lang="en-US" dirty="0" err="1">
                <a:effectLst>
                  <a:outerShdw blurRad="38100" dist="38100" dir="2700000" algn="tl">
                    <a:srgbClr val="000000">
                      <a:alpha val="43137"/>
                    </a:srgbClr>
                  </a:outerShdw>
                </a:effectLst>
              </a:rPr>
              <a:t>Jornales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Geofísicos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Soviéticos</a:t>
            </a:r>
            <a:r>
              <a:rPr lang="en-US" dirty="0">
                <a:effectLst>
                  <a:outerShdw blurRad="38100" dist="38100" dir="2700000" algn="tl">
                    <a:srgbClr val="000000">
                      <a:alpha val="43137"/>
                    </a:srgbClr>
                  </a:outerShdw>
                </a:effectLst>
              </a:rPr>
              <a:t>, y </a:t>
            </a:r>
            <a:r>
              <a:rPr lang="en-US" dirty="0" err="1">
                <a:solidFill>
                  <a:srgbClr val="FFC000"/>
                </a:solidFill>
                <a:effectLst>
                  <a:outerShdw blurRad="38100" dist="38100" dir="2700000" algn="tl">
                    <a:srgbClr val="000000">
                      <a:alpha val="43137"/>
                    </a:srgbClr>
                  </a:outerShdw>
                </a:effectLst>
              </a:rPr>
              <a:t>encontró</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que</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las</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edades</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dadas</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por</a:t>
            </a:r>
            <a:r>
              <a:rPr lang="en-US" dirty="0">
                <a:solidFill>
                  <a:srgbClr val="FFC000"/>
                </a:solidFill>
                <a:effectLst>
                  <a:outerShdw blurRad="38100" dist="38100" dir="2700000" algn="tl">
                    <a:srgbClr val="000000">
                      <a:alpha val="43137"/>
                    </a:srgbClr>
                  </a:outerShdw>
                </a:effectLst>
              </a:rPr>
              <a:t> el </a:t>
            </a:r>
            <a:r>
              <a:rPr lang="en-US" dirty="0" err="1">
                <a:solidFill>
                  <a:srgbClr val="FFC000"/>
                </a:solidFill>
                <a:effectLst>
                  <a:outerShdw blurRad="38100" dist="38100" dir="2700000" algn="tl">
                    <a:srgbClr val="000000">
                      <a:alpha val="43137"/>
                    </a:srgbClr>
                  </a:outerShdw>
                </a:effectLst>
              </a:rPr>
              <a:t>método</a:t>
            </a:r>
            <a:r>
              <a:rPr lang="en-US" dirty="0">
                <a:solidFill>
                  <a:srgbClr val="FFC000"/>
                </a:solidFill>
                <a:effectLst>
                  <a:outerShdw blurRad="38100" dist="38100" dir="2700000" algn="tl">
                    <a:srgbClr val="000000">
                      <a:alpha val="43137"/>
                    </a:srgbClr>
                  </a:outerShdw>
                </a:effectLst>
              </a:rPr>
              <a:t> de </a:t>
            </a:r>
            <a:r>
              <a:rPr lang="en-US" dirty="0" err="1">
                <a:solidFill>
                  <a:srgbClr val="FFC000"/>
                </a:solidFill>
                <a:effectLst>
                  <a:outerShdw blurRad="38100" dist="38100" dir="2700000" algn="tl">
                    <a:srgbClr val="000000">
                      <a:alpha val="43137"/>
                    </a:srgbClr>
                  </a:outerShdw>
                </a:effectLst>
              </a:rPr>
              <a:t>unario-plomo</a:t>
            </a:r>
            <a:r>
              <a:rPr lang="en-US" dirty="0">
                <a:solidFill>
                  <a:srgbClr val="FFC000"/>
                </a:solidFill>
                <a:effectLst>
                  <a:outerShdw blurRad="38100" dist="38100" dir="2700000" algn="tl">
                    <a:srgbClr val="000000">
                      <a:alpha val="43137"/>
                    </a:srgbClr>
                  </a:outerShdw>
                </a:effectLst>
              </a:rPr>
              <a:t> son mucho </a:t>
            </a:r>
            <a:r>
              <a:rPr lang="en-US" dirty="0" err="1">
                <a:solidFill>
                  <a:srgbClr val="FFC000"/>
                </a:solidFill>
                <a:effectLst>
                  <a:outerShdw blurRad="38100" dist="38100" dir="2700000" algn="tl">
                    <a:srgbClr val="000000">
                      <a:alpha val="43137"/>
                    </a:srgbClr>
                  </a:outerShdw>
                </a:effectLst>
              </a:rPr>
              <a:t>más</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antiguas</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que</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su</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verdadera</a:t>
            </a:r>
            <a:r>
              <a:rPr lang="en-US" dirty="0">
                <a:solidFill>
                  <a:srgbClr val="FFC000"/>
                </a:solidFill>
                <a:effectLst>
                  <a:outerShdw blurRad="38100" dist="38100" dir="2700000" algn="tl">
                    <a:srgbClr val="000000">
                      <a:alpha val="43137"/>
                    </a:srgbClr>
                  </a:outerShdw>
                </a:effectLst>
              </a:rPr>
              <a:t> </a:t>
            </a:r>
            <a:r>
              <a:rPr lang="en-US" dirty="0" err="1">
                <a:solidFill>
                  <a:srgbClr val="FFC000"/>
                </a:solidFill>
                <a:effectLst>
                  <a:outerShdw blurRad="38100" dist="38100" dir="2700000" algn="tl">
                    <a:srgbClr val="000000">
                      <a:alpha val="43137"/>
                    </a:srgbClr>
                  </a:outerShdw>
                </a:effectLst>
              </a:rPr>
              <a:t>edad</a:t>
            </a:r>
            <a:r>
              <a:rPr lang="en-US" dirty="0">
                <a:effectLst>
                  <a:outerShdw blurRad="38100" dist="38100" dir="2700000" algn="tl">
                    <a:srgbClr val="000000">
                      <a:alpha val="43137"/>
                    </a:srgbClr>
                  </a:outerShdw>
                </a:effectLst>
              </a:rPr>
              <a:t>. (Morris, p. 143)</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270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791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método del Carbono 14. El método de medir la edad de fósiles y rocas por la tasa C-14/C-12</a:t>
            </a:r>
            <a:endParaRPr lang="en-US" sz="2800" i="1"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Muchos sistemas de seres vivientes no están en equilibrio para el intercambio con el C-14</a:t>
            </a:r>
            <a:endParaRPr lang="en-US" i="1"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El decaimiento del C-14 puede no haber sido constante a través del tiempo.</a:t>
            </a:r>
            <a:endParaRPr lang="en-US" i="1"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La cantidad de carbón natural puede haber variado en el pasado.</a:t>
            </a:r>
            <a:endParaRPr lang="en-US" i="1"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Melvin Cook, autor de </a:t>
            </a:r>
            <a:r>
              <a:rPr lang="es-MX" i="1" dirty="0">
                <a:effectLst>
                  <a:outerShdw blurRad="38100" dist="38100" dir="2700000" algn="tl">
                    <a:srgbClr val="000000">
                      <a:alpha val="43137"/>
                    </a:srgbClr>
                  </a:outerShdw>
                </a:effectLst>
              </a:rPr>
              <a:t>Do </a:t>
            </a:r>
            <a:r>
              <a:rPr lang="es-MX" i="1" dirty="0" err="1">
                <a:effectLst>
                  <a:outerShdw blurRad="38100" dist="38100" dir="2700000" algn="tl">
                    <a:srgbClr val="000000">
                      <a:alpha val="43137"/>
                    </a:srgbClr>
                  </a:outerShdw>
                </a:effectLst>
              </a:rPr>
              <a:t>Radiological</a:t>
            </a:r>
            <a:r>
              <a:rPr lang="es-MX" i="1" dirty="0">
                <a:effectLst>
                  <a:outerShdw blurRad="38100" dist="38100" dir="2700000" algn="tl">
                    <a:srgbClr val="000000">
                      <a:alpha val="43137"/>
                    </a:srgbClr>
                  </a:outerShdw>
                </a:effectLst>
              </a:rPr>
              <a:t> </a:t>
            </a:r>
            <a:r>
              <a:rPr lang="es-MX" i="1" dirty="0" err="1">
                <a:effectLst>
                  <a:outerShdw blurRad="38100" dist="38100" dir="2700000" algn="tl">
                    <a:srgbClr val="000000">
                      <a:alpha val="43137"/>
                    </a:srgbClr>
                  </a:outerShdw>
                </a:effectLst>
              </a:rPr>
              <a:t>Clocks</a:t>
            </a:r>
            <a:r>
              <a:rPr lang="es-MX" i="1" dirty="0">
                <a:effectLst>
                  <a:outerShdw blurRad="38100" dist="38100" dir="2700000" algn="tl">
                    <a:srgbClr val="000000">
                      <a:alpha val="43137"/>
                    </a:srgbClr>
                  </a:outerShdw>
                </a:effectLst>
              </a:rPr>
              <a:t> </a:t>
            </a:r>
            <a:r>
              <a:rPr lang="es-MX" i="1" dirty="0" err="1">
                <a:effectLst>
                  <a:outerShdw blurRad="38100" dist="38100" dir="2700000" algn="tl">
                    <a:srgbClr val="000000">
                      <a:alpha val="43137"/>
                    </a:srgbClr>
                  </a:outerShdw>
                </a:effectLst>
              </a:rPr>
              <a:t>Need</a:t>
            </a:r>
            <a:r>
              <a:rPr lang="es-MX" i="1" dirty="0">
                <a:effectLst>
                  <a:outerShdw blurRad="38100" dist="38100" dir="2700000" algn="tl">
                    <a:srgbClr val="000000">
                      <a:alpha val="43137"/>
                    </a:srgbClr>
                  </a:outerShdw>
                </a:effectLst>
              </a:rPr>
              <a:t> </a:t>
            </a:r>
            <a:r>
              <a:rPr lang="es-MX" i="1" dirty="0" err="1">
                <a:effectLst>
                  <a:outerShdw blurRad="38100" dist="38100" dir="2700000" algn="tl">
                    <a:srgbClr val="000000">
                      <a:alpha val="43137"/>
                    </a:srgbClr>
                  </a:outerShdw>
                </a:effectLst>
              </a:rPr>
              <a:t>Repair</a:t>
            </a:r>
            <a:r>
              <a:rPr lang="es-MX" i="1" dirty="0">
                <a:effectLst>
                  <a:outerShdw blurRad="38100" dist="38100" dir="2700000" algn="tl">
                    <a:srgbClr val="000000">
                      <a:alpha val="43137"/>
                    </a:srgbClr>
                  </a:outerShdw>
                </a:effectLst>
              </a:rPr>
              <a:t>?</a:t>
            </a:r>
            <a:r>
              <a:rPr lang="es-MX" dirty="0">
                <a:effectLst>
                  <a:outerShdw blurRad="38100" dist="38100" dir="2700000" algn="tl">
                    <a:srgbClr val="000000">
                      <a:alpha val="43137"/>
                    </a:srgbClr>
                  </a:outerShdw>
                </a:effectLst>
              </a:rPr>
              <a:t>, calculó que la atmósfera presente, y la tierra misma, no debe ser más vieja de unos 10,000 años. (Morris, p. 165)</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356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791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La Teoría de la Gran Explosión (</a:t>
            </a:r>
            <a:r>
              <a:rPr lang="es-MX" sz="2800" i="1" dirty="0" err="1">
                <a:effectLst>
                  <a:outerShdw blurRad="38100" dist="38100" dir="2700000" algn="tl">
                    <a:srgbClr val="000000">
                      <a:alpha val="43137"/>
                    </a:srgbClr>
                  </a:outerShdw>
                </a:effectLst>
              </a:rPr>
              <a:t>The</a:t>
            </a:r>
            <a:r>
              <a:rPr lang="es-MX" sz="2800" i="1" dirty="0">
                <a:effectLst>
                  <a:outerShdw blurRad="38100" dist="38100" dir="2700000" algn="tl">
                    <a:srgbClr val="000000">
                      <a:alpha val="43137"/>
                    </a:srgbClr>
                  </a:outerShdw>
                </a:effectLst>
              </a:rPr>
              <a:t> Big </a:t>
            </a:r>
            <a:r>
              <a:rPr lang="es-MX" sz="2800" i="1" dirty="0" err="1">
                <a:effectLst>
                  <a:outerShdw blurRad="38100" dist="38100" dir="2700000" algn="tl">
                    <a:srgbClr val="000000">
                      <a:alpha val="43137"/>
                    </a:srgbClr>
                  </a:outerShdw>
                </a:effectLst>
              </a:rPr>
              <a:t>Ban</a:t>
            </a:r>
            <a:r>
              <a:rPr lang="es-MX" sz="2800" i="1" dirty="0">
                <a:effectLst>
                  <a:outerShdw blurRad="38100" dist="38100" dir="2700000" algn="tl">
                    <a:srgbClr val="000000">
                      <a:alpha val="43137"/>
                    </a:srgbClr>
                  </a:outerShdw>
                </a:effectLst>
              </a:rPr>
              <a:t> </a:t>
            </a:r>
            <a:r>
              <a:rPr lang="es-MX" sz="2800" i="1" dirty="0" err="1">
                <a:effectLst>
                  <a:outerShdw blurRad="38100" dist="38100" dir="2700000" algn="tl">
                    <a:srgbClr val="000000">
                      <a:alpha val="43137"/>
                    </a:srgbClr>
                  </a:outerShdw>
                </a:effectLst>
              </a:rPr>
              <a:t>Theory</a:t>
            </a:r>
            <a:r>
              <a:rPr lang="es-MX" sz="2800" dirty="0">
                <a:effectLst>
                  <a:outerShdw blurRad="38100" dist="38100" dir="2700000" algn="tl">
                    <a:srgbClr val="000000">
                      <a:alpha val="43137"/>
                    </a:srgbClr>
                  </a:outerShdw>
                </a:effectLst>
              </a:rPr>
              <a:t>)</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Le ley centrífuga</a:t>
            </a:r>
            <a:endParaRPr lang="en-US"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El problema del crecimiento de la población</a:t>
            </a:r>
            <a:endParaRPr lang="en-US" dirty="0">
              <a:effectLst>
                <a:outerShdw blurRad="38100" dist="38100" dir="2700000" algn="tl">
                  <a:srgbClr val="000000">
                    <a:alpha val="43137"/>
                  </a:srgbClr>
                </a:outerShdw>
              </a:effectLst>
            </a:endParaRPr>
          </a:p>
          <a:p>
            <a:pPr lvl="1" eaLnBrk="1" hangingPunct="1">
              <a:buSzTx/>
              <a:buFont typeface="Arial" charset="0"/>
              <a:buChar char="–"/>
              <a:defRPr/>
            </a:pPr>
            <a:r>
              <a:rPr lang="es-MX" dirty="0">
                <a:effectLst>
                  <a:outerShdw blurRad="38100" dist="38100" dir="2700000" algn="tl">
                    <a:srgbClr val="000000">
                      <a:alpha val="43137"/>
                    </a:srgbClr>
                  </a:outerShdw>
                </a:effectLst>
              </a:rPr>
              <a:t>La cantidad de energía que consume el Sol para producir calor y su disminución de tamaño</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527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57200" y="533400"/>
            <a:ext cx="8229600" cy="5791200"/>
          </a:xfrm>
          <a:noFill/>
        </p:spPr>
        <p:style>
          <a:lnRef idx="0">
            <a:schemeClr val="accent6"/>
          </a:lnRef>
          <a:fillRef idx="3">
            <a:schemeClr val="accent6"/>
          </a:fillRef>
          <a:effectRef idx="3">
            <a:schemeClr val="accent6"/>
          </a:effectRef>
          <a:fontRef idx="minor">
            <a:schemeClr val="lt1"/>
          </a:fontRef>
        </p:style>
        <p:txBody>
          <a:bodyPr/>
          <a:lstStyle/>
          <a:p>
            <a:pPr eaLnBrk="1" hangingPunct="1">
              <a:buClr>
                <a:schemeClr val="accent2"/>
              </a:buClr>
              <a:buSzTx/>
              <a:buFontTx/>
              <a:buChar char="•"/>
              <a:defRPr/>
            </a:pPr>
            <a:r>
              <a:rPr lang="es-MX" sz="2800" dirty="0">
                <a:effectLst>
                  <a:outerShdw blurRad="38100" dist="38100" dir="2700000" algn="tl">
                    <a:srgbClr val="000000">
                      <a:alpha val="43137"/>
                    </a:srgbClr>
                  </a:outerShdw>
                </a:effectLst>
              </a:rPr>
              <a:t>El sistema de fechado de los fósiles y los estratos de la tierra</a:t>
            </a:r>
            <a:endParaRPr lang="en-US" sz="2800" dirty="0">
              <a:effectLst>
                <a:outerShdw blurRad="38100" dist="38100" dir="2700000" algn="tl">
                  <a:srgbClr val="000000">
                    <a:alpha val="43137"/>
                  </a:srgbClr>
                </a:outerShdw>
              </a:effectLst>
            </a:endParaRPr>
          </a:p>
          <a:p>
            <a:pPr lvl="1" eaLnBrk="1" hangingPunct="1">
              <a:buSzTx/>
              <a:buFont typeface="Arial" charset="0"/>
              <a:buChar char="–"/>
              <a:defRPr/>
            </a:pPr>
            <a:r>
              <a:rPr lang="es-MX" sz="2400" i="1" dirty="0">
                <a:effectLst>
                  <a:outerShdw blurRad="38100" dist="38100" dir="2700000" algn="tl">
                    <a:srgbClr val="000000">
                      <a:alpha val="43137"/>
                    </a:srgbClr>
                  </a:outerShdw>
                </a:effectLst>
              </a:rPr>
              <a:t>“La investigación geológica no nos brinda las infinitas detalladas gradaciones entre las especias pasadas y las especies actuales, tal cual lo requiere la teoría …” Darwin (Las Monerías de Darwin, p. 62)</a:t>
            </a: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86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1513</Words>
  <Application>Microsoft Office PowerPoint</Application>
  <PresentationFormat>On-screen Show (4:3)</PresentationFormat>
  <Paragraphs>99</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Iglesia Biblica Bautista Ant</dc:creator>
  <cp:lastModifiedBy>Iglesia Biblica Bautista Ant</cp:lastModifiedBy>
  <cp:revision>2</cp:revision>
  <dcterms:created xsi:type="dcterms:W3CDTF">2011-08-26T17:39:37Z</dcterms:created>
  <dcterms:modified xsi:type="dcterms:W3CDTF">2011-08-26T17:43:05Z</dcterms:modified>
</cp:coreProperties>
</file>