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26" r:id="rId2"/>
    <p:sldId id="259" r:id="rId3"/>
    <p:sldId id="263" r:id="rId4"/>
    <p:sldId id="266" r:id="rId5"/>
    <p:sldId id="268" r:id="rId6"/>
    <p:sldId id="271" r:id="rId7"/>
    <p:sldId id="274" r:id="rId8"/>
    <p:sldId id="276" r:id="rId9"/>
    <p:sldId id="280" r:id="rId10"/>
    <p:sldId id="282" r:id="rId11"/>
    <p:sldId id="290" r:id="rId12"/>
    <p:sldId id="29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28" autoAdjust="0"/>
    <p:restoredTop sz="94693" autoAdjust="0"/>
  </p:normalViewPr>
  <p:slideViewPr>
    <p:cSldViewPr>
      <p:cViewPr>
        <p:scale>
          <a:sx n="45" d="100"/>
          <a:sy n="45" d="100"/>
        </p:scale>
        <p:origin x="-72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Click to edit Master text styles</a:t>
            </a:r>
          </a:p>
          <a:p>
            <a:pPr lvl="1"/>
            <a:r>
              <a:rPr lang="es-ES" noProof="0" smtClean="0"/>
              <a:t>Second level</a:t>
            </a:r>
          </a:p>
          <a:p>
            <a:pPr lvl="2"/>
            <a:r>
              <a:rPr lang="es-ES" noProof="0" smtClean="0"/>
              <a:t>Third level</a:t>
            </a:r>
          </a:p>
          <a:p>
            <a:pPr lvl="3"/>
            <a:r>
              <a:rPr lang="es-ES" noProof="0" smtClean="0"/>
              <a:t>Fourth level</a:t>
            </a:r>
          </a:p>
          <a:p>
            <a:pPr lvl="4"/>
            <a:r>
              <a:rPr lang="es-E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F8F39C-804B-4104-97E2-C302BAE285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373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C71C17-D786-4A5E-A49C-CCED8901904E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8130C4-3CC1-48B4-8AFD-88A7669BD157}" type="slidenum">
              <a:rPr lang="es-ES" smtClean="0"/>
              <a:pPr/>
              <a:t>10</a:t>
            </a:fld>
            <a:endParaRPr lang="es-E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CA4A5A-A6C5-4CE2-883B-82EB49FE0400}" type="slidenum">
              <a:rPr lang="es-ES" smtClean="0"/>
              <a:pPr/>
              <a:t>11</a:t>
            </a:fld>
            <a:endParaRPr lang="es-E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04766DA-C465-41A8-A8E1-EAF3C55E4FEB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2FC6F0-F6C3-4CDF-AEE1-3A8CE685C9BC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1E3B16-705F-41F0-B688-48B7F43691EB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036CE0-6E73-4D42-A4F4-6F100D599B33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8C7EEF2-ACDA-46B0-8BC2-1120D3295476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62259D-C576-4336-9C86-0F37CF48D7D8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618A0E-28CB-4BEE-81E6-CE5ABEB873C6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398E9A-1E90-4D97-89F6-B107139DDF92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5EEF5B-276C-4195-9B7A-B639982BCDAF}" type="slidenum">
              <a:rPr lang="es-ES" smtClean="0"/>
              <a:pPr/>
              <a:t>9</a:t>
            </a:fld>
            <a:endParaRPr lang="es-E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4A4CE-FB86-4B72-82B7-3F1A00D1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027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F7337-B50D-4900-A739-A4D6659F0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51678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942C-FCFB-4037-96AE-F7A87AA2E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41282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43285-0350-495B-8B88-ECD0B616B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15202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17D0-D7EA-4FAF-9A0B-E66684930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10040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847BB-68B7-4903-81A9-1D0A0B970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93846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F4C4A-FC59-4578-A6C8-0D39082E8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13797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B50A4-2953-4A23-86F0-B9EF59B86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22474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4A1CB-6F3B-4D70-84CB-17E35879E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47616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6B56-6510-4033-ABE4-03A8F8720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9825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115AB-3B43-4CF0-AFA7-C51298C9D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2473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E64208E-332D-42E5-A67D-D5E43A641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68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8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8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8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8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6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68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Las </a:t>
            </a:r>
            <a:r>
              <a:rPr lang="en-US" dirty="0" err="1" smtClean="0"/>
              <a:t>Hermeneuticas</a:t>
            </a:r>
            <a:endParaRPr lang="en-US" dirty="0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Reglamentos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interpretación</a:t>
            </a:r>
            <a:r>
              <a:rPr lang="en-US" dirty="0" smtClean="0"/>
              <a:t> de la </a:t>
            </a:r>
            <a:r>
              <a:rPr lang="en-US" dirty="0" err="1" smtClean="0"/>
              <a:t>Biblia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Lección</a:t>
            </a:r>
            <a:r>
              <a:rPr lang="en-US" dirty="0" smtClean="0"/>
              <a:t> 1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i="1" u="sng" smtClean="0">
                <a:latin typeface="Times New Roman" pitchFamily="18" charset="0"/>
              </a:rPr>
              <a:t>Malos métodos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1. “Texto de </a:t>
            </a:r>
            <a:r>
              <a:rPr lang="es-ES" u="sng" smtClean="0">
                <a:latin typeface="Times New Roman" pitchFamily="18" charset="0"/>
              </a:rPr>
              <a:t>prueba</a:t>
            </a:r>
            <a:r>
              <a:rPr lang="es-ES" smtClean="0">
                <a:latin typeface="Times New Roman" pitchFamily="18" charset="0"/>
              </a:rPr>
              <a:t>”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–saca el texto del contexto a comprobar sus propias ideas.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2. “Respuesta del </a:t>
            </a:r>
            <a:r>
              <a:rPr lang="es-ES" u="sng" smtClean="0">
                <a:latin typeface="Times New Roman" pitchFamily="18" charset="0"/>
              </a:rPr>
              <a:t>lector</a:t>
            </a:r>
            <a:r>
              <a:rPr lang="es-ES" smtClean="0">
                <a:latin typeface="Times New Roman" pitchFamily="18" charset="0"/>
              </a:rPr>
              <a:t>” (“neo-ortodoxia”)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el texto solo significa lo que “bendice” al lector.</a:t>
            </a:r>
          </a:p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3. </a:t>
            </a:r>
            <a:r>
              <a:rPr lang="es-ES" smtClean="0">
                <a:latin typeface="Times New Roman" pitchFamily="18" charset="0"/>
              </a:rPr>
              <a:t>“</a:t>
            </a:r>
            <a:r>
              <a:rPr lang="es-ES" u="sng" smtClean="0">
                <a:latin typeface="Times New Roman" pitchFamily="18" charset="0"/>
              </a:rPr>
              <a:t>Crítica</a:t>
            </a:r>
            <a:r>
              <a:rPr lang="es-ES" smtClean="0">
                <a:latin typeface="Times New Roman" pitchFamily="18" charset="0"/>
              </a:rPr>
              <a:t> histórica” </a:t>
            </a:r>
          </a:p>
          <a:p>
            <a:pPr lvl="1" eaLnBrk="1" hangingPunct="1">
              <a:buFontTx/>
              <a:buNone/>
              <a:defRPr/>
            </a:pPr>
            <a:r>
              <a:rPr lang="es-ES" smtClean="0">
                <a:latin typeface="Times New Roman" pitchFamily="18" charset="0"/>
              </a:rPr>
              <a:t>-el texto solo se aplica al tiempo histórica en que fue escrita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Malas interpretaciones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>
                <a:latin typeface="Times New Roman" pitchFamily="18" charset="0"/>
              </a:rPr>
              <a:t>4. “Híper-literalismo/</a:t>
            </a:r>
            <a:r>
              <a:rPr lang="es-ES" u="sng" smtClean="0">
                <a:latin typeface="Times New Roman" pitchFamily="18" charset="0"/>
              </a:rPr>
              <a:t>legalismo</a:t>
            </a:r>
            <a:r>
              <a:rPr lang="es-ES" smtClean="0">
                <a:latin typeface="Times New Roman" pitchFamily="18" charset="0"/>
              </a:rPr>
              <a:t>”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s-ES" smtClean="0">
                <a:latin typeface="Times New Roman" pitchFamily="18" charset="0"/>
              </a:rPr>
              <a:t>-Interpretar cada acontecimiento, ley de dieta, sacerdotes, vestimentas, sábados, castigos, forma de gobierno como leyes literales para hoy.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latin typeface="Times New Roman" pitchFamily="18" charset="0"/>
              </a:rPr>
              <a:t>5.</a:t>
            </a:r>
            <a:r>
              <a:rPr lang="es-ES" smtClean="0">
                <a:latin typeface="Times New Roman" pitchFamily="18" charset="0"/>
              </a:rPr>
              <a:t>“</a:t>
            </a:r>
            <a:r>
              <a:rPr lang="es-ES" u="sng" smtClean="0">
                <a:latin typeface="Times New Roman" pitchFamily="18" charset="0"/>
              </a:rPr>
              <a:t>Alegorismo</a:t>
            </a:r>
            <a:r>
              <a:rPr lang="es-ES" smtClean="0">
                <a:latin typeface="Times New Roman" pitchFamily="18" charset="0"/>
              </a:rPr>
              <a:t>”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s-ES" sz="2400" smtClean="0">
                <a:latin typeface="Times New Roman" pitchFamily="18" charset="0"/>
              </a:rPr>
              <a:t>– </a:t>
            </a:r>
            <a:r>
              <a:rPr lang="es-ES" smtClean="0">
                <a:latin typeface="Times New Roman" pitchFamily="18" charset="0"/>
              </a:rPr>
              <a:t>Encontrar sentidos místicos en acontecimientos, personas, objetos, lugares, tiempos… y hasta en el número de letras en un nombre </a:t>
            </a: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Malas interpretaciones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600" smtClean="0">
                <a:latin typeface="Times New Roman" pitchFamily="18" charset="0"/>
              </a:rPr>
              <a:t>6.  “</a:t>
            </a:r>
            <a:r>
              <a:rPr lang="es-ES" sz="3600" u="sng" smtClean="0">
                <a:latin typeface="Times New Roman" pitchFamily="18" charset="0"/>
              </a:rPr>
              <a:t>Alta</a:t>
            </a:r>
            <a:r>
              <a:rPr lang="es-ES" sz="3600" smtClean="0">
                <a:latin typeface="Times New Roman" pitchFamily="18" charset="0"/>
              </a:rPr>
              <a:t>-crítica”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Determinar que la Biblia no pudiera haber sido escrito cuando indica ni por los profetas que indica, pues su gramática y sus datos parecen ser de un tiempo más tarde  (no toma en cuenta la inspiración y las revelaciones proféticas de Dios).</a:t>
            </a:r>
            <a:endParaRPr lang="en-US" smtClean="0">
              <a:latin typeface="Times New Roman" pitchFamily="18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s-ES" sz="2000" smtClean="0">
                <a:latin typeface="Symbol" pitchFamily="18" charset="2"/>
              </a:rPr>
              <a:t>	</a:t>
            </a:r>
            <a:r>
              <a:rPr lang="es-ES" sz="2000" smtClean="0">
                <a:latin typeface="Times New Roman" pitchFamily="18" charset="0"/>
              </a:rPr>
              <a:t>Nota que la “baja”-crítica es buena, pues solamente es para determinar qué manuscrito copia mejor la Palabra original de Dios.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b="1" i="1" u="sng" dirty="0" smtClean="0">
                <a:latin typeface="Times New Roman" pitchFamily="18" charset="0"/>
              </a:rPr>
              <a:t>La Definición y el Propósito de hermenéuticas: 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i="1" u="sng" smtClean="0">
                <a:latin typeface="Times New Roman" pitchFamily="18" charset="0"/>
              </a:rPr>
              <a:t>2ª Timoteo 3:16-17; 1ª Corintios 2:9-16</a:t>
            </a:r>
          </a:p>
          <a:p>
            <a:pPr eaLnBrk="1" hangingPunct="1">
              <a:defRPr/>
            </a:pPr>
            <a:r>
              <a:rPr lang="es-ES" sz="4400" smtClean="0">
                <a:latin typeface="Times New Roman" pitchFamily="18" charset="0"/>
              </a:rPr>
              <a:t>Entender lo que Dios </a:t>
            </a:r>
            <a:r>
              <a:rPr lang="es-ES" sz="4400" u="sng" smtClean="0">
                <a:latin typeface="Times New Roman" pitchFamily="18" charset="0"/>
              </a:rPr>
              <a:t>dice</a:t>
            </a:r>
            <a:r>
              <a:rPr lang="es-ES" sz="4400" smtClean="0">
                <a:latin typeface="Times New Roman" pitchFamily="18" charset="0"/>
              </a:rPr>
              <a:t> </a:t>
            </a:r>
          </a:p>
          <a:p>
            <a:pPr lvl="3" eaLnBrk="1" hangingPunct="1">
              <a:buFontTx/>
              <a:buNone/>
              <a:defRPr/>
            </a:pPr>
            <a:r>
              <a:rPr lang="es-ES" sz="3200" smtClean="0">
                <a:latin typeface="Times New Roman" pitchFamily="18" charset="0"/>
              </a:rPr>
              <a:t>(“exégesis”)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z="4000" smtClean="0">
                <a:latin typeface="Times New Roman" pitchFamily="18" charset="0"/>
              </a:rPr>
              <a:t>y entender el </a:t>
            </a:r>
            <a:r>
              <a:rPr lang="es-ES" sz="4000" u="sng" smtClean="0">
                <a:latin typeface="Times New Roman" pitchFamily="18" charset="0"/>
              </a:rPr>
              <a:t>mensaje</a:t>
            </a:r>
            <a:r>
              <a:rPr lang="es-ES" sz="4000" smtClean="0">
                <a:latin typeface="Times New Roman" pitchFamily="18" charset="0"/>
              </a:rPr>
              <a:t> que Dios quiere comunicar con lo que dice (=lo que El </a:t>
            </a:r>
            <a:r>
              <a:rPr lang="es-ES" sz="4000" u="sng" smtClean="0">
                <a:latin typeface="Times New Roman" pitchFamily="18" charset="0"/>
              </a:rPr>
              <a:t>significa</a:t>
            </a:r>
            <a:r>
              <a:rPr lang="es-ES" sz="4000" smtClean="0">
                <a:latin typeface="Times New Roman" pitchFamily="18" charset="0"/>
              </a:rPr>
              <a:t> por lo que dice).</a:t>
            </a:r>
            <a:endParaRPr lang="en-US" sz="4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i="1" u="sng" smtClean="0">
                <a:latin typeface="Times New Roman" pitchFamily="18" charset="0"/>
              </a:rPr>
              <a:t>Requisitos necesarios del “intérprete” de la Biblia: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ES" smtClean="0">
                <a:latin typeface="Times New Roman" pitchFamily="18" charset="0"/>
              </a:rPr>
              <a:t>Juan 3:3; 1ª Corintios 2:11;  1ª Juan 2:27 </a:t>
            </a:r>
          </a:p>
          <a:p>
            <a:pPr eaLnBrk="1" hangingPunct="1">
              <a:defRPr/>
            </a:pPr>
            <a:r>
              <a:rPr lang="es-ES" sz="3600" smtClean="0">
                <a:latin typeface="Times New Roman" pitchFamily="18" charset="0"/>
              </a:rPr>
              <a:t>1. Se necesita </a:t>
            </a:r>
            <a:r>
              <a:rPr lang="es-ES" sz="3600" u="sng" smtClean="0">
                <a:latin typeface="Times New Roman" pitchFamily="18" charset="0"/>
              </a:rPr>
              <a:t>nacer</a:t>
            </a:r>
            <a:r>
              <a:rPr lang="es-ES" sz="3600" smtClean="0">
                <a:latin typeface="Times New Roman" pitchFamily="18" charset="0"/>
              </a:rPr>
              <a:t> de nuevo </a:t>
            </a:r>
          </a:p>
          <a:p>
            <a:pPr lvl="1" eaLnBrk="1" hangingPunct="1">
              <a:defRPr/>
            </a:pPr>
            <a:r>
              <a:rPr lang="es-ES" sz="3200" smtClean="0">
                <a:latin typeface="Times New Roman" pitchFamily="18" charset="0"/>
              </a:rPr>
              <a:t>y llenarse de Espíritu Santo </a:t>
            </a:r>
          </a:p>
          <a:p>
            <a:pPr lvl="1" eaLnBrk="1" hangingPunct="1">
              <a:defRPr/>
            </a:pPr>
            <a:r>
              <a:rPr lang="es-ES" sz="3200" smtClean="0">
                <a:latin typeface="Times New Roman" pitchFamily="18" charset="0"/>
              </a:rPr>
              <a:t>y depender de El para ayudarle a entender la Biblia, </a:t>
            </a:r>
          </a:p>
          <a:p>
            <a:pPr eaLnBrk="1" hangingPunct="1">
              <a:defRPr/>
            </a:pPr>
            <a:r>
              <a:rPr lang="es-ES" sz="3600" smtClean="0">
                <a:latin typeface="Times New Roman" pitchFamily="18" charset="0"/>
              </a:rPr>
              <a:t>porque hace falta la ayuda del </a:t>
            </a:r>
            <a:r>
              <a:rPr lang="es-ES" sz="3600" u="sng" smtClean="0">
                <a:latin typeface="Times New Roman" pitchFamily="18" charset="0"/>
              </a:rPr>
              <a:t>Espíritu</a:t>
            </a:r>
            <a:r>
              <a:rPr lang="es-ES" sz="3600" smtClean="0">
                <a:latin typeface="Times New Roman" pitchFamily="18" charset="0"/>
              </a:rPr>
              <a:t> para interpretar Su Palabra.</a:t>
            </a:r>
            <a:endParaRPr lang="en-US" sz="3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2. Dios y la Inspiración de la Biblia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 typeface="Wingdings" pitchFamily="2" charset="2"/>
              <a:buNone/>
              <a:defRPr/>
            </a:pPr>
            <a:r>
              <a:rPr lang="es-ES" smtClean="0">
                <a:latin typeface="Times New Roman" pitchFamily="18" charset="0"/>
              </a:rPr>
              <a:t>2ª Timoteo 3:16; 2 Pedro 1:20-21; Apocalipsis 22:18-19; Mateo 5:18</a:t>
            </a:r>
          </a:p>
          <a:p>
            <a:pPr eaLnBrk="1" hangingPunct="1">
              <a:defRPr/>
            </a:pPr>
            <a:r>
              <a:rPr lang="es-ES" u="sng" smtClean="0">
                <a:latin typeface="Times New Roman" pitchFamily="18" charset="0"/>
              </a:rPr>
              <a:t>Creer</a:t>
            </a:r>
            <a:r>
              <a:rPr lang="es-ES" smtClean="0">
                <a:latin typeface="Times New Roman" pitchFamily="18" charset="0"/>
              </a:rPr>
              <a:t> en </a:t>
            </a:r>
            <a:r>
              <a:rPr lang="es-ES" u="sng" smtClean="0">
                <a:latin typeface="Times New Roman" pitchFamily="18" charset="0"/>
              </a:rPr>
              <a:t>Dios</a:t>
            </a:r>
            <a:r>
              <a:rPr lang="es-ES" smtClean="0">
                <a:latin typeface="Times New Roman" pitchFamily="18" charset="0"/>
              </a:rPr>
              <a:t> con amor y reverencia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y creer que Dios </a:t>
            </a:r>
            <a:r>
              <a:rPr lang="es-ES" u="sng" smtClean="0">
                <a:latin typeface="Times New Roman" pitchFamily="18" charset="0"/>
              </a:rPr>
              <a:t>inspiró</a:t>
            </a:r>
            <a:r>
              <a:rPr lang="es-ES" smtClean="0">
                <a:latin typeface="Times New Roman" pitchFamily="18" charset="0"/>
              </a:rPr>
              <a:t> la Biblia sin </a:t>
            </a:r>
            <a:r>
              <a:rPr lang="es-ES" u="sng" smtClean="0">
                <a:latin typeface="Times New Roman" pitchFamily="18" charset="0"/>
              </a:rPr>
              <a:t>error</a:t>
            </a:r>
            <a:r>
              <a:rPr lang="es-ES" smtClean="0">
                <a:latin typeface="Times New Roman" pitchFamily="18" charset="0"/>
              </a:rPr>
              <a:t>, 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su revelación es </a:t>
            </a:r>
            <a:r>
              <a:rPr lang="es-ES" u="sng" smtClean="0">
                <a:latin typeface="Times New Roman" pitchFamily="18" charset="0"/>
              </a:rPr>
              <a:t>completa</a:t>
            </a:r>
            <a:r>
              <a:rPr lang="es-ES" smtClean="0">
                <a:latin typeface="Times New Roman" pitchFamily="18" charset="0"/>
              </a:rPr>
              <a:t> y </a:t>
            </a:r>
            <a:r>
              <a:rPr lang="es-ES" u="sng" smtClean="0">
                <a:latin typeface="Times New Roman" pitchFamily="18" charset="0"/>
              </a:rPr>
              <a:t>preservada</a:t>
            </a:r>
            <a:r>
              <a:rPr lang="es-ES" smtClean="0"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y que Dios habla con </a:t>
            </a:r>
            <a:r>
              <a:rPr lang="es-ES" u="sng" smtClean="0">
                <a:latin typeface="Times New Roman" pitchFamily="18" charset="0"/>
              </a:rPr>
              <a:t>claridad</a:t>
            </a:r>
            <a:r>
              <a:rPr lang="es-ES" smtClean="0">
                <a:latin typeface="Times New Roman" pitchFamily="18" charset="0"/>
              </a:rPr>
              <a:t> y </a:t>
            </a:r>
            <a:r>
              <a:rPr lang="es-ES" u="sng" smtClean="0">
                <a:latin typeface="Times New Roman" pitchFamily="18" charset="0"/>
              </a:rPr>
              <a:t>consistencia</a:t>
            </a:r>
            <a:r>
              <a:rPr lang="es-ES" smtClean="0">
                <a:latin typeface="Times New Roman" pitchFamily="18" charset="0"/>
              </a:rPr>
              <a:t> para comunicar lo que quiere decir.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i="1" u="sng" smtClean="0">
                <a:latin typeface="Times New Roman" pitchFamily="18" charset="0"/>
              </a:rPr>
              <a:t>3. Dispuesto a obedecer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es-ES" smtClean="0">
                <a:latin typeface="Times New Roman" pitchFamily="18" charset="0"/>
              </a:rPr>
              <a:t>Juan 7:17; Salmo 119:34</a:t>
            </a:r>
          </a:p>
          <a:p>
            <a:pPr marL="609600" indent="-609600" eaLnBrk="1" hangingPunct="1">
              <a:defRPr/>
            </a:pPr>
            <a:r>
              <a:rPr lang="es-ES" smtClean="0">
                <a:latin typeface="Times New Roman" pitchFamily="18" charset="0"/>
              </a:rPr>
              <a:t>3. Hace falta </a:t>
            </a:r>
            <a:r>
              <a:rPr lang="es-ES" u="sng" smtClean="0">
                <a:latin typeface="Times New Roman" pitchFamily="18" charset="0"/>
              </a:rPr>
              <a:t>obedecer</a:t>
            </a:r>
            <a:r>
              <a:rPr lang="es-ES" smtClean="0">
                <a:latin typeface="Times New Roman" pitchFamily="18" charset="0"/>
              </a:rPr>
              <a:t> la Palabra para entenderla bien</a:t>
            </a:r>
          </a:p>
          <a:p>
            <a:pPr marL="609600" indent="-609600" eaLnBrk="1" hangingPunct="1">
              <a:defRPr/>
            </a:pPr>
            <a:r>
              <a:rPr lang="es-ES" smtClean="0">
                <a:latin typeface="Times New Roman" pitchFamily="18" charset="0"/>
              </a:rPr>
              <a:t>4. Hay que entender la Biblia en su propio contexto </a:t>
            </a:r>
            <a:r>
              <a:rPr lang="es-ES" u="sng" smtClean="0">
                <a:latin typeface="Times New Roman" pitchFamily="18" charset="0"/>
              </a:rPr>
              <a:t>histórico</a:t>
            </a:r>
            <a:r>
              <a:rPr lang="es-ES" smtClean="0">
                <a:latin typeface="Times New Roman" pitchFamily="18" charset="0"/>
              </a:rPr>
              <a:t> (cultural) y lingüístico (</a:t>
            </a:r>
            <a:r>
              <a:rPr lang="es-ES" u="sng" smtClean="0">
                <a:latin typeface="Times New Roman" pitchFamily="18" charset="0"/>
              </a:rPr>
              <a:t>gramatical</a:t>
            </a:r>
            <a:r>
              <a:rPr lang="es-ES" smtClean="0">
                <a:latin typeface="Times New Roman" pitchFamily="18" charset="0"/>
              </a:rPr>
              <a:t>) --Mateo 5:18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es-ES" smtClean="0">
                <a:latin typeface="Times New Roman" pitchFamily="18" charset="0"/>
              </a:rPr>
              <a:t>para no mal-interpretarla de acuerdo a </a:t>
            </a:r>
            <a:r>
              <a:rPr lang="es-ES" i="1" smtClean="0">
                <a:latin typeface="Times New Roman" pitchFamily="18" charset="0"/>
              </a:rPr>
              <a:t>nuestra</a:t>
            </a:r>
            <a:r>
              <a:rPr lang="es-ES" smtClean="0">
                <a:latin typeface="Times New Roman" pitchFamily="18" charset="0"/>
              </a:rPr>
              <a:t> lengua y cultura (“</a:t>
            </a:r>
            <a:r>
              <a:rPr lang="es-ES" i="1" smtClean="0">
                <a:latin typeface="Times New Roman" pitchFamily="18" charset="0"/>
              </a:rPr>
              <a:t>contextualización</a:t>
            </a:r>
            <a:r>
              <a:rPr lang="es-ES" smtClean="0">
                <a:latin typeface="Times New Roman" pitchFamily="18" charset="0"/>
              </a:rPr>
              <a:t>”).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3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Interpretación biblica 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Hay que ser un </a:t>
            </a:r>
            <a:r>
              <a:rPr lang="es-ES" u="sng" smtClean="0">
                <a:latin typeface="Times New Roman" pitchFamily="18" charset="0"/>
              </a:rPr>
              <a:t>estudiante</a:t>
            </a:r>
            <a:r>
              <a:rPr lang="es-ES" smtClean="0">
                <a:latin typeface="Times New Roman" pitchFamily="18" charset="0"/>
              </a:rPr>
              <a:t> de varios temas: doctrina sistemática y progresiva de la Biblia, geografía, historia, gramática, literatura, etc. para entender la Biblia lo mejor posible.</a:t>
            </a:r>
          </a:p>
          <a:p>
            <a:pPr lvl="2" eaLnBrk="1" hangingPunct="1">
              <a:defRPr/>
            </a:pPr>
            <a:r>
              <a:rPr lang="es-ES" smtClean="0">
                <a:latin typeface="Times New Roman" pitchFamily="18" charset="0"/>
              </a:rPr>
              <a:t>Nota que Mateo y  Marcos escriben para diferentes culturas y todo lo que digan se adapta a sus propósitos de comunicación.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5.-6. Respeto y Oración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smtClean="0">
                <a:latin typeface="Times New Roman" pitchFamily="18" charset="0"/>
              </a:rPr>
              <a:t>5.  Salmo 19:7,11--Tener un profundo </a:t>
            </a:r>
            <a:r>
              <a:rPr lang="es-ES" sz="4000" u="sng" smtClean="0">
                <a:latin typeface="Times New Roman" pitchFamily="18" charset="0"/>
              </a:rPr>
              <a:t>respeto</a:t>
            </a:r>
            <a:r>
              <a:rPr lang="es-ES" sz="4000" smtClean="0">
                <a:latin typeface="Times New Roman" pitchFamily="18" charset="0"/>
              </a:rPr>
              <a:t> por la Palabra y un anhelo de aprenderla.</a:t>
            </a:r>
          </a:p>
          <a:p>
            <a:pPr eaLnBrk="1" hangingPunct="1">
              <a:defRPr/>
            </a:pPr>
            <a:endParaRPr lang="es-ES" sz="140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s-ES" sz="4000" smtClean="0">
                <a:latin typeface="Times New Roman" pitchFamily="18" charset="0"/>
              </a:rPr>
              <a:t>6.  </a:t>
            </a:r>
            <a:r>
              <a:rPr lang="es-ES" sz="4000" u="sng" smtClean="0">
                <a:latin typeface="Times New Roman" pitchFamily="18" charset="0"/>
              </a:rPr>
              <a:t>Orar</a:t>
            </a:r>
            <a:r>
              <a:rPr lang="es-ES" sz="4000" smtClean="0">
                <a:latin typeface="Times New Roman" pitchFamily="18" charset="0"/>
              </a:rPr>
              <a:t> mucho mientras que lee y estudia la Palabra para tener iluminación divina.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7. Humildad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7.  Ser </a:t>
            </a:r>
            <a:r>
              <a:rPr lang="es-ES" u="sng" smtClean="0">
                <a:latin typeface="Times New Roman" pitchFamily="18" charset="0"/>
              </a:rPr>
              <a:t>humilde</a:t>
            </a:r>
            <a:r>
              <a:rPr lang="es-ES" smtClean="0">
                <a:latin typeface="Times New Roman" pitchFamily="18" charset="0"/>
              </a:rPr>
              <a:t> para aprender de pastores y maestros bíblicos (tanto vivos como de los que han escrito comentarios de ayuda), sin cree que uno entienda perfectamente la Biblia.  Recordar que hay pasajes que NADIE entiende perfectamente y nuestras interpretaciones pueden ser imperfectas o incompletas en muchos asuntos.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i="1" u="sng" smtClean="0">
                <a:latin typeface="Times New Roman" pitchFamily="18" charset="0"/>
              </a:rPr>
              <a:t>Malos métodos de la interpretación de la Biblia</a:t>
            </a:r>
            <a:endParaRPr lang="es-ES" smtClean="0">
              <a:latin typeface="Times New Roman" pitchFamily="18" charset="0"/>
            </a:endParaRP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(meter en el texto lo que uno quiere que signifique (</a:t>
            </a:r>
            <a:r>
              <a:rPr lang="es-ES" i="1" smtClean="0">
                <a:latin typeface="Times New Roman" pitchFamily="18" charset="0"/>
              </a:rPr>
              <a:t>eiségesis)</a:t>
            </a:r>
            <a:r>
              <a:rPr lang="es-ES" smtClean="0">
                <a:latin typeface="Times New Roman" pitchFamily="18" charset="0"/>
              </a:rPr>
              <a:t>… 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no sacar del texto—</a:t>
            </a:r>
            <a:r>
              <a:rPr lang="es-ES" i="1" smtClean="0">
                <a:latin typeface="Times New Roman" pitchFamily="18" charset="0"/>
              </a:rPr>
              <a:t>exégesis</a:t>
            </a:r>
            <a:r>
              <a:rPr lang="es-ES" smtClean="0">
                <a:latin typeface="Times New Roman" pitchFamily="18" charset="0"/>
              </a:rPr>
              <a:t>—lo que Dios comunica)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173</TotalTime>
  <Words>604</Words>
  <Application>Microsoft Office PowerPoint</Application>
  <PresentationFormat>On-screen Show (4:3)</PresentationFormat>
  <Paragraphs>66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Wingdings</vt:lpstr>
      <vt:lpstr>Times New Roman</vt:lpstr>
      <vt:lpstr>Symbol</vt:lpstr>
      <vt:lpstr>Clouds</vt:lpstr>
      <vt:lpstr>Las Hermeneuticas</vt:lpstr>
      <vt:lpstr>La Definición y el Propósito de hermenéuticas: </vt:lpstr>
      <vt:lpstr>Requisitos necesarios del “intérprete” de la Biblia:</vt:lpstr>
      <vt:lpstr>2. Dios y la Inspiración de la Biblia</vt:lpstr>
      <vt:lpstr>3. Dispuesto a obedecer</vt:lpstr>
      <vt:lpstr>Interpretación biblica </vt:lpstr>
      <vt:lpstr>5.-6. Respeto y Oración</vt:lpstr>
      <vt:lpstr>7. Humildad</vt:lpstr>
      <vt:lpstr>Malos métodos de la interpretación de la Biblia</vt:lpstr>
      <vt:lpstr>Malos métodos</vt:lpstr>
      <vt:lpstr>Malas interpretaciones</vt:lpstr>
      <vt:lpstr>Malas interpretaciones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Definición y el Propósito de hermenéuticas: </dc:title>
  <dc:creator>Rick Armstrong</dc:creator>
  <cp:lastModifiedBy>Iglesia Biblica Bautista Ant</cp:lastModifiedBy>
  <cp:revision>8</cp:revision>
  <dcterms:created xsi:type="dcterms:W3CDTF">2004-09-11T00:04:50Z</dcterms:created>
  <dcterms:modified xsi:type="dcterms:W3CDTF">2011-08-26T00:30:11Z</dcterms:modified>
</cp:coreProperties>
</file>