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B107097-71B3-4007-AE51-8ED86A662A61}" type="datetimeFigureOut">
              <a:rPr lang="en-US" smtClean="0"/>
              <a:pPr/>
              <a:t>1/14/2010</a:t>
            </a:fld>
            <a:endParaRPr lang="es-ES_trad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_tradnl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53D428-4FB8-4501-A8EA-93863B45EE9E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7097-71B3-4007-AE51-8ED86A662A61}" type="datetimeFigureOut">
              <a:rPr lang="en-US" smtClean="0"/>
              <a:pPr/>
              <a:t>1/14/2010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D428-4FB8-4501-A8EA-93863B45EE9E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7097-71B3-4007-AE51-8ED86A662A61}" type="datetimeFigureOut">
              <a:rPr lang="en-US" smtClean="0"/>
              <a:pPr/>
              <a:t>1/14/2010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D428-4FB8-4501-A8EA-93863B45EE9E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107097-71B3-4007-AE51-8ED86A662A61}" type="datetimeFigureOut">
              <a:rPr lang="en-US" smtClean="0"/>
              <a:pPr/>
              <a:t>1/14/2010</a:t>
            </a:fld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53D428-4FB8-4501-A8EA-93863B45EE9E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B107097-71B3-4007-AE51-8ED86A662A61}" type="datetimeFigureOut">
              <a:rPr lang="en-US" smtClean="0"/>
              <a:pPr/>
              <a:t>1/14/2010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553D428-4FB8-4501-A8EA-93863B45EE9E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7097-71B3-4007-AE51-8ED86A662A61}" type="datetimeFigureOut">
              <a:rPr lang="en-US" smtClean="0"/>
              <a:pPr/>
              <a:t>1/14/2010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D428-4FB8-4501-A8EA-93863B45EE9E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7097-71B3-4007-AE51-8ED86A662A61}" type="datetimeFigureOut">
              <a:rPr lang="en-US" smtClean="0"/>
              <a:pPr/>
              <a:t>1/14/2010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D428-4FB8-4501-A8EA-93863B45EE9E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107097-71B3-4007-AE51-8ED86A662A61}" type="datetimeFigureOut">
              <a:rPr lang="en-US" smtClean="0"/>
              <a:pPr/>
              <a:t>1/14/2010</a:t>
            </a:fld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53D428-4FB8-4501-A8EA-93863B45EE9E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7097-71B3-4007-AE51-8ED86A662A61}" type="datetimeFigureOut">
              <a:rPr lang="en-US" smtClean="0"/>
              <a:pPr/>
              <a:t>1/14/2010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D428-4FB8-4501-A8EA-93863B45EE9E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107097-71B3-4007-AE51-8ED86A662A61}" type="datetimeFigureOut">
              <a:rPr lang="en-US" smtClean="0"/>
              <a:pPr/>
              <a:t>1/14/2010</a:t>
            </a:fld>
            <a:endParaRPr lang="es-ES_tradn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53D428-4FB8-4501-A8EA-93863B45EE9E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107097-71B3-4007-AE51-8ED86A662A61}" type="datetimeFigureOut">
              <a:rPr lang="en-US" smtClean="0"/>
              <a:pPr/>
              <a:t>1/14/2010</a:t>
            </a:fld>
            <a:endParaRPr lang="es-ES_trad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53D428-4FB8-4501-A8EA-93863B45EE9E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107097-71B3-4007-AE51-8ED86A662A61}" type="datetimeFigureOut">
              <a:rPr lang="en-US" smtClean="0"/>
              <a:pPr/>
              <a:t>1/14/2010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53D428-4FB8-4501-A8EA-93863B45EE9E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b="1" dirty="0" smtClean="0"/>
              <a:t>17. ENTRENANDO LÍDERES</a:t>
            </a:r>
            <a:endParaRPr lang="es-ES_trad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b="1" dirty="0" smtClean="0"/>
              <a:t>PARA SER MAESTROS DE NIÑOS</a:t>
            </a:r>
            <a:endParaRPr lang="es-ES_trad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775191"/>
            <a:ext cx="8610600" cy="4625609"/>
          </a:xfrm>
        </p:spPr>
        <p:txBody>
          <a:bodyPr>
            <a:noAutofit/>
          </a:bodyPr>
          <a:lstStyle/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sz="3600" b="1" u="sng" dirty="0" smtClean="0">
                <a:latin typeface="Times New Roman"/>
                <a:ea typeface="Times New Roman"/>
              </a:rPr>
              <a:t>NORMAS</a:t>
            </a:r>
            <a:r>
              <a:rPr lang="es-ES_tradnl" sz="3600" dirty="0" smtClean="0">
                <a:latin typeface="Times New Roman"/>
                <a:ea typeface="Times New Roman"/>
              </a:rPr>
              <a:t> de vestir, comportamiento, etc.</a:t>
            </a:r>
            <a:endParaRPr lang="en-US" sz="3600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sz="3600" dirty="0" smtClean="0">
                <a:latin typeface="Times New Roman"/>
                <a:ea typeface="Times New Roman"/>
              </a:rPr>
              <a:t>La </a:t>
            </a:r>
            <a:r>
              <a:rPr lang="es-ES_tradnl" sz="3600" b="1" u="sng" dirty="0" smtClean="0">
                <a:latin typeface="Times New Roman"/>
                <a:ea typeface="Times New Roman"/>
              </a:rPr>
              <a:t>ORGANIZACIÓN</a:t>
            </a:r>
            <a:r>
              <a:rPr lang="es-ES_tradnl" sz="3600" dirty="0" smtClean="0">
                <a:latin typeface="Times New Roman"/>
                <a:ea typeface="Times New Roman"/>
              </a:rPr>
              <a:t> de la </a:t>
            </a:r>
            <a:r>
              <a:rPr lang="es-ES_tradnl" sz="3600" dirty="0" smtClean="0">
                <a:latin typeface="Times New Roman"/>
                <a:ea typeface="Times New Roman"/>
              </a:rPr>
              <a:t>escuela dominical</a:t>
            </a:r>
            <a:endParaRPr lang="en-US" sz="3600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sz="3600" dirty="0" smtClean="0">
                <a:latin typeface="Times New Roman"/>
                <a:ea typeface="Times New Roman"/>
              </a:rPr>
              <a:t>Como organizar un </a:t>
            </a:r>
            <a:r>
              <a:rPr lang="es-ES_tradnl" sz="3600" b="1" dirty="0" smtClean="0">
                <a:latin typeface="Times New Roman"/>
                <a:ea typeface="Times New Roman"/>
              </a:rPr>
              <a:t>club de niños </a:t>
            </a:r>
            <a:r>
              <a:rPr lang="es-ES_tradnl" sz="3600" dirty="0" smtClean="0">
                <a:latin typeface="Times New Roman"/>
                <a:ea typeface="Times New Roman"/>
              </a:rPr>
              <a:t>(en casas</a:t>
            </a:r>
            <a:r>
              <a:rPr lang="es-ES_tradnl" sz="3600" dirty="0" smtClean="0">
                <a:latin typeface="Times New Roman"/>
                <a:ea typeface="Times New Roman"/>
              </a:rPr>
              <a:t>)</a:t>
            </a:r>
            <a:endParaRPr lang="en-US" sz="3600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>
                <a:latin typeface="Arial Narrow"/>
                <a:ea typeface="Times New Roman"/>
                <a:cs typeface="Times New Roman"/>
              </a:rPr>
              <a:t>ENTRENANDO LOS  MAESTROS PARA SER LIDERES EXITOSOS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10600" cy="5029200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es-ES" b="1" dirty="0" smtClean="0">
                <a:latin typeface="Arial Narrow"/>
                <a:ea typeface="Times New Roman"/>
              </a:rPr>
              <a:t>Requisitos de un Maestro Cristiano.</a:t>
            </a:r>
            <a:endParaRPr lang="en-US" b="1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lphaUcPeriod"/>
              <a:tabLst>
                <a:tab pos="704850" algn="l"/>
              </a:tabLst>
            </a:pPr>
            <a:r>
              <a:rPr lang="es-ES" b="0" dirty="0" smtClean="0">
                <a:latin typeface="Arial Narrow"/>
                <a:ea typeface="Times New Roman"/>
              </a:rPr>
              <a:t>Debe </a:t>
            </a:r>
            <a:r>
              <a:rPr lang="es-ES" b="1" dirty="0" smtClean="0">
                <a:latin typeface="Arial Narrow"/>
                <a:ea typeface="Times New Roman"/>
              </a:rPr>
              <a:t>ser salvo y tener una relación personal </a:t>
            </a:r>
            <a:r>
              <a:rPr lang="es-ES" b="0" dirty="0" smtClean="0">
                <a:latin typeface="Arial Narrow"/>
                <a:ea typeface="Times New Roman"/>
              </a:rPr>
              <a:t>con Cristo Jesús.</a:t>
            </a:r>
            <a:endParaRPr lang="en-US" b="1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lphaUcPeriod"/>
              <a:tabLst>
                <a:tab pos="704850" algn="l"/>
              </a:tabLst>
            </a:pPr>
            <a:r>
              <a:rPr lang="es-ES" b="0" dirty="0" smtClean="0">
                <a:latin typeface="Arial Narrow"/>
                <a:ea typeface="Times New Roman"/>
              </a:rPr>
              <a:t>Debe ser un miembro </a:t>
            </a:r>
            <a:r>
              <a:rPr lang="es-ES" b="1" u="sng" dirty="0" smtClean="0">
                <a:latin typeface="Arial Narrow"/>
                <a:ea typeface="Times New Roman"/>
              </a:rPr>
              <a:t>FIEL</a:t>
            </a:r>
            <a:r>
              <a:rPr lang="es-ES" b="0" dirty="0" smtClean="0">
                <a:latin typeface="Arial Narrow"/>
                <a:ea typeface="Times New Roman"/>
              </a:rPr>
              <a:t> y confiable en su iglesia y asistir </a:t>
            </a:r>
            <a:r>
              <a:rPr lang="es-ES" b="0" dirty="0" smtClean="0">
                <a:latin typeface="Arial Narrow"/>
                <a:ea typeface="Times New Roman"/>
              </a:rPr>
              <a:t>los </a:t>
            </a:r>
            <a:r>
              <a:rPr lang="es-ES" b="0" dirty="0" smtClean="0">
                <a:latin typeface="Arial Narrow"/>
                <a:ea typeface="Times New Roman"/>
              </a:rPr>
              <a:t>cultos.</a:t>
            </a:r>
            <a:endParaRPr lang="en-US" b="1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lphaUcPeriod"/>
              <a:tabLst>
                <a:tab pos="704850" algn="l"/>
              </a:tabLst>
            </a:pPr>
            <a:r>
              <a:rPr lang="es-ES" b="0" dirty="0" smtClean="0">
                <a:latin typeface="Arial Narrow"/>
                <a:ea typeface="Times New Roman"/>
              </a:rPr>
              <a:t>Debe vivir la vida cristiana de </a:t>
            </a:r>
            <a:r>
              <a:rPr lang="es-ES" b="1" u="sng" dirty="0" smtClean="0">
                <a:latin typeface="Arial Narrow"/>
                <a:ea typeface="Times New Roman"/>
              </a:rPr>
              <a:t>SANTIDAD</a:t>
            </a:r>
            <a:r>
              <a:rPr lang="es-ES" b="0" dirty="0" smtClean="0">
                <a:latin typeface="Arial Narrow"/>
                <a:ea typeface="Times New Roman"/>
              </a:rPr>
              <a:t> en obediencia a la Palabra de </a:t>
            </a:r>
            <a:r>
              <a:rPr lang="es-ES" b="0" dirty="0" smtClean="0">
                <a:latin typeface="Arial Narrow"/>
                <a:ea typeface="Times New Roman"/>
              </a:rPr>
              <a:t>Dios.</a:t>
            </a:r>
            <a:endParaRPr lang="en-US" b="1" dirty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lphaUcPeriod"/>
              <a:tabLst>
                <a:tab pos="704850" algn="l"/>
              </a:tabLst>
            </a:pPr>
            <a:r>
              <a:rPr lang="es-ES" b="1" dirty="0" smtClean="0">
                <a:latin typeface="Arial Narrow"/>
                <a:ea typeface="Times New Roman"/>
                <a:cs typeface="Times New Roman"/>
              </a:rPr>
              <a:t>Debe hacer una entrega completa de su corazón y vida a Dios, y tener el concepto de que su trabajo como maestro es una </a:t>
            </a:r>
            <a:r>
              <a:rPr lang="es-ES" b="1" u="sng" dirty="0" smtClean="0">
                <a:latin typeface="Arial Narrow"/>
                <a:ea typeface="Times New Roman"/>
                <a:cs typeface="Times New Roman"/>
              </a:rPr>
              <a:t>MISIÓN DIVINA</a:t>
            </a:r>
            <a:r>
              <a:rPr lang="es-ES" b="1" dirty="0" smtClean="0">
                <a:latin typeface="Arial Narrow"/>
                <a:ea typeface="Times New Roman"/>
                <a:cs typeface="Times New Roman"/>
              </a:rPr>
              <a:t>. </a:t>
            </a:r>
            <a:endParaRPr lang="es-ES_trad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867400"/>
          </a:xfrm>
        </p:spPr>
        <p:txBody>
          <a:bodyPr>
            <a:noAutofit/>
          </a:bodyPr>
          <a:lstStyle/>
          <a:p>
            <a:pPr marL="514350" lvl="0" indent="-514350">
              <a:buAutoNum type="alphaUcPeriod" startAt="5"/>
            </a:pPr>
            <a:r>
              <a:rPr lang="es-ES" sz="2800" dirty="0" smtClean="0"/>
              <a:t>Debe </a:t>
            </a:r>
            <a:r>
              <a:rPr lang="es-ES" sz="2800" dirty="0"/>
              <a:t>tener un </a:t>
            </a:r>
            <a:r>
              <a:rPr lang="es-ES" sz="2800" b="1" u="sng" dirty="0"/>
              <a:t>AMOR</a:t>
            </a:r>
            <a:r>
              <a:rPr lang="es-ES" sz="2800" dirty="0"/>
              <a:t> sincero para sus </a:t>
            </a:r>
            <a:r>
              <a:rPr lang="es-ES" sz="2800" dirty="0" smtClean="0"/>
              <a:t>alumnos.</a:t>
            </a:r>
            <a:endParaRPr lang="en-US" sz="2800" b="1" dirty="0" smtClean="0"/>
          </a:p>
          <a:p>
            <a:pPr marL="514350" lvl="0" indent="-514350">
              <a:buAutoNum type="alphaUcPeriod" startAt="5"/>
            </a:pPr>
            <a:r>
              <a:rPr lang="es-ES" sz="2800" dirty="0" smtClean="0"/>
              <a:t>Debe </a:t>
            </a:r>
            <a:r>
              <a:rPr lang="es-ES" sz="2800" b="1" dirty="0"/>
              <a:t>trabajar duro</a:t>
            </a:r>
            <a:r>
              <a:rPr lang="es-ES" sz="2800" dirty="0"/>
              <a:t>, ya que la enseñanza requiere horas de </a:t>
            </a:r>
            <a:r>
              <a:rPr lang="es-ES" sz="2800" b="1" dirty="0" smtClean="0"/>
              <a:t>preparación</a:t>
            </a:r>
            <a:r>
              <a:rPr lang="es-ES" sz="2800" dirty="0" smtClean="0"/>
              <a:t>, </a:t>
            </a:r>
            <a:r>
              <a:rPr lang="es-ES" sz="2800" dirty="0" smtClean="0"/>
              <a:t>visitar</a:t>
            </a:r>
            <a:r>
              <a:rPr lang="es-ES" sz="2800" dirty="0"/>
              <a:t>, orar, </a:t>
            </a:r>
            <a:r>
              <a:rPr lang="es-ES" sz="2800" dirty="0" smtClean="0"/>
              <a:t>y </a:t>
            </a:r>
            <a:r>
              <a:rPr lang="es-ES" sz="2800" dirty="0"/>
              <a:t>más, sin esperar </a:t>
            </a:r>
            <a:r>
              <a:rPr lang="es-ES" sz="2800" dirty="0" smtClean="0"/>
              <a:t>reconocimientos</a:t>
            </a:r>
            <a:r>
              <a:rPr lang="es-ES" sz="2800" dirty="0" smtClean="0"/>
              <a:t>.</a:t>
            </a:r>
          </a:p>
          <a:p>
            <a:pPr marL="514350" lvl="0" indent="-514350">
              <a:buAutoNum type="alphaUcPeriod" startAt="5"/>
            </a:pPr>
            <a:r>
              <a:rPr lang="es-ES" sz="2800" dirty="0" smtClean="0"/>
              <a:t>Debe </a:t>
            </a:r>
            <a:r>
              <a:rPr lang="es-ES" sz="2800" dirty="0"/>
              <a:t>ser </a:t>
            </a:r>
            <a:r>
              <a:rPr lang="es-ES" sz="2800" b="1" u="sng" dirty="0"/>
              <a:t>CREATIVO</a:t>
            </a:r>
            <a:r>
              <a:rPr lang="es-ES" sz="2800" dirty="0"/>
              <a:t> con ideas originales, y saber buscar ideas de otra fuentes. Debe ser capaz de </a:t>
            </a:r>
            <a:r>
              <a:rPr lang="es-ES" sz="2800" u="sng" dirty="0"/>
              <a:t>adaptar</a:t>
            </a:r>
            <a:r>
              <a:rPr lang="es-ES" sz="2800" dirty="0"/>
              <a:t> las lecciones a sus </a:t>
            </a:r>
            <a:r>
              <a:rPr lang="es-ES" sz="2800" dirty="0" smtClean="0"/>
              <a:t>alumnos.</a:t>
            </a:r>
            <a:endParaRPr lang="es-ES" sz="2800" dirty="0" smtClean="0"/>
          </a:p>
          <a:p>
            <a:pPr marL="514350" lvl="0" indent="-514350">
              <a:buAutoNum type="alphaUcPeriod" startAt="5"/>
            </a:pPr>
            <a:r>
              <a:rPr lang="es-ES" sz="2800" dirty="0" smtClean="0"/>
              <a:t>Debe </a:t>
            </a:r>
            <a:r>
              <a:rPr lang="es-ES" sz="2800" dirty="0"/>
              <a:t>tener una actitud </a:t>
            </a:r>
            <a:r>
              <a:rPr lang="es-ES" sz="2800" b="1" u="sng" dirty="0"/>
              <a:t>POSITIVA</a:t>
            </a:r>
            <a:r>
              <a:rPr lang="es-ES" sz="2800" dirty="0"/>
              <a:t> y entusiasta. El carácter del maestro influye en la enseñanza.</a:t>
            </a:r>
            <a:endParaRPr lang="en-US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0"/>
              </a:spcBef>
              <a:buAutoNum type="romanUcPeriod"/>
              <a:tabLst>
                <a:tab pos="704850" algn="l"/>
              </a:tabLst>
            </a:pPr>
            <a:r>
              <a:rPr lang="es-ES" sz="4000" b="0" dirty="0" smtClean="0">
                <a:latin typeface="Arial Narrow"/>
                <a:ea typeface="Times New Roman"/>
              </a:rPr>
              <a:t>Debe mantener un buen </a:t>
            </a:r>
            <a:r>
              <a:rPr lang="es-ES" sz="4000" b="1" dirty="0" smtClean="0">
                <a:latin typeface="Arial Narrow"/>
                <a:ea typeface="Times New Roman"/>
              </a:rPr>
              <a:t>cuidado personal</a:t>
            </a:r>
            <a:r>
              <a:rPr lang="es-ES" sz="4000" b="0" dirty="0" smtClean="0">
                <a:latin typeface="Arial Narrow"/>
                <a:ea typeface="Times New Roman"/>
              </a:rPr>
              <a:t>:</a:t>
            </a:r>
            <a:endParaRPr lang="en-US" sz="4000" b="1" dirty="0">
              <a:latin typeface="Times New Roman"/>
              <a:ea typeface="Times New Roman"/>
            </a:endParaRPr>
          </a:p>
          <a:p>
            <a:pPr marL="571500" indent="-571500">
              <a:spcBef>
                <a:spcPts val="0"/>
              </a:spcBef>
              <a:buNone/>
              <a:tabLst>
                <a:tab pos="704850" algn="l"/>
              </a:tabLst>
            </a:pPr>
            <a:r>
              <a:rPr lang="en-US" sz="4000" b="1" dirty="0" smtClean="0">
                <a:latin typeface="Times New Roman"/>
                <a:ea typeface="Times New Roman"/>
              </a:rPr>
              <a:t>J.   </a:t>
            </a:r>
            <a:r>
              <a:rPr lang="es-ES" sz="4000" b="0" dirty="0" smtClean="0">
                <a:latin typeface="Arial Narrow"/>
                <a:ea typeface="Times New Roman"/>
              </a:rPr>
              <a:t>Debe ser persona con </a:t>
            </a:r>
            <a:r>
              <a:rPr lang="es-ES" sz="3600" b="1" u="sng" dirty="0" smtClean="0">
                <a:solidFill>
                  <a:srgbClr val="FF0000"/>
                </a:solidFill>
                <a:latin typeface="Arial Narrow"/>
                <a:ea typeface="Times New Roman"/>
              </a:rPr>
              <a:t>AUTORIDAD</a:t>
            </a:r>
            <a:r>
              <a:rPr lang="es-ES" sz="4000" b="0" dirty="0" smtClean="0">
                <a:latin typeface="Arial Narrow"/>
                <a:ea typeface="Times New Roman"/>
              </a:rPr>
              <a:t> como un </a:t>
            </a:r>
            <a:r>
              <a:rPr lang="es-ES" sz="4000" b="0" dirty="0" smtClean="0">
                <a:latin typeface="Arial Narrow"/>
                <a:ea typeface="Times New Roman"/>
              </a:rPr>
              <a:t>líder. </a:t>
            </a:r>
            <a:endParaRPr lang="en-US" sz="4000" b="1" dirty="0" smtClean="0"/>
          </a:p>
          <a:p>
            <a:pPr marL="514350" lvl="0" indent="-514350">
              <a:spcBef>
                <a:spcPts val="0"/>
              </a:spcBef>
              <a:buAutoNum type="alphaUcPeriod" startAt="11"/>
              <a:tabLst>
                <a:tab pos="704850" algn="l"/>
              </a:tabLst>
            </a:pPr>
            <a:r>
              <a:rPr lang="es-ES" sz="4000" b="0" dirty="0" smtClean="0">
                <a:latin typeface="Arial Narrow"/>
                <a:ea typeface="Times New Roman"/>
              </a:rPr>
              <a:t>Debe reflejar un sentido de </a:t>
            </a:r>
            <a:r>
              <a:rPr lang="es-ES" sz="3600" b="1" u="sng" dirty="0" smtClean="0">
                <a:solidFill>
                  <a:srgbClr val="FF0000"/>
                </a:solidFill>
                <a:latin typeface="Arial Narrow"/>
                <a:ea typeface="Times New Roman"/>
              </a:rPr>
              <a:t>CONFIANZA</a:t>
            </a:r>
            <a:r>
              <a:rPr lang="es-ES" sz="3600" b="0" dirty="0" smtClean="0">
                <a:solidFill>
                  <a:srgbClr val="FF0000"/>
                </a:solidFill>
                <a:latin typeface="Arial Narrow"/>
                <a:ea typeface="Times New Roman"/>
              </a:rPr>
              <a:t> </a:t>
            </a:r>
            <a:endParaRPr lang="en-US" sz="36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171450" marR="0" indent="-514350">
              <a:spcBef>
                <a:spcPts val="0"/>
              </a:spcBef>
              <a:spcAft>
                <a:spcPts val="0"/>
              </a:spcAft>
              <a:buAutoNum type="alphaUcPeriod" startAt="12"/>
            </a:pPr>
            <a:r>
              <a:rPr lang="es-ES" sz="4000" b="0" dirty="0" smtClean="0">
                <a:latin typeface="Arial Narrow"/>
                <a:ea typeface="Times New Roman"/>
              </a:rPr>
              <a:t>Debe reflejar un sentido de </a:t>
            </a:r>
            <a:r>
              <a:rPr lang="es-ES" sz="3600" b="1" u="sng" dirty="0" smtClean="0">
                <a:solidFill>
                  <a:srgbClr val="FF0000"/>
                </a:solidFill>
                <a:latin typeface="Arial Narrow"/>
                <a:ea typeface="Times New Roman"/>
              </a:rPr>
              <a:t>ORGANIZACIÓN</a:t>
            </a:r>
            <a:r>
              <a:rPr lang="es-ES" sz="3600" b="0" dirty="0" smtClean="0">
                <a:solidFill>
                  <a:srgbClr val="FF0000"/>
                </a:solidFill>
                <a:latin typeface="Arial Narrow"/>
                <a:ea typeface="Times New Roman"/>
              </a:rPr>
              <a:t>  </a:t>
            </a:r>
            <a:r>
              <a:rPr lang="es-ES" sz="3600" b="0" dirty="0" smtClean="0">
                <a:latin typeface="Arial Narrow"/>
                <a:ea typeface="Times New Roman"/>
              </a:rPr>
              <a:t>-  </a:t>
            </a:r>
            <a:r>
              <a:rPr lang="es-ES" sz="3600" b="0" dirty="0" smtClean="0">
                <a:latin typeface="Arial Narrow"/>
                <a:ea typeface="Times New Roman"/>
              </a:rPr>
              <a:t>si el maestro está desorganizado los alumnos estarán inquietos.</a:t>
            </a:r>
            <a:endParaRPr lang="en-US" sz="3600" b="1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Times New Roman"/>
                <a:ea typeface="Times New Roman"/>
              </a:rPr>
              <a:t>Lo que el Maestro debe hacer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  <a:buFont typeface="+mj-lt"/>
              <a:buAutoNum type="alphaUcPeriod"/>
              <a:tabLst>
                <a:tab pos="447675" algn="l"/>
              </a:tabLst>
            </a:pPr>
            <a:r>
              <a:rPr lang="es-ES" sz="3600" b="1" dirty="0" smtClean="0">
                <a:latin typeface="Times New Roman"/>
                <a:ea typeface="Times New Roman"/>
              </a:rPr>
              <a:t>  Leer y </a:t>
            </a:r>
            <a:r>
              <a:rPr lang="es-ES" sz="3600" b="1" u="sng" dirty="0" smtClean="0">
                <a:solidFill>
                  <a:srgbClr val="FF0000"/>
                </a:solidFill>
                <a:latin typeface="Times New Roman"/>
                <a:ea typeface="Times New Roman"/>
              </a:rPr>
              <a:t>ESTUDIAR</a:t>
            </a:r>
            <a:r>
              <a:rPr lang="es-ES" sz="3600" b="1" dirty="0" smtClean="0">
                <a:latin typeface="Times New Roman"/>
                <a:ea typeface="Times New Roman"/>
              </a:rPr>
              <a:t> continuamente la Biblia  </a:t>
            </a:r>
            <a:r>
              <a:rPr lang="es-ES" sz="3600" b="1" dirty="0" smtClean="0">
                <a:latin typeface="Times New Roman"/>
                <a:ea typeface="Times New Roman"/>
              </a:rPr>
              <a:t>y como </a:t>
            </a:r>
            <a:r>
              <a:rPr lang="es-ES" sz="3600" b="1" dirty="0" smtClean="0">
                <a:latin typeface="Times New Roman"/>
                <a:ea typeface="Times New Roman"/>
              </a:rPr>
              <a:t>ensenar </a:t>
            </a:r>
            <a:r>
              <a:rPr lang="es-ES" sz="3600" b="1" dirty="0" smtClean="0">
                <a:latin typeface="Times New Roman"/>
                <a:ea typeface="Times New Roman"/>
              </a:rPr>
              <a:t>mejor. </a:t>
            </a:r>
            <a:endParaRPr lang="en-US" sz="3600" b="1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lphaUcPeriod"/>
              <a:tabLst>
                <a:tab pos="447675" algn="l"/>
              </a:tabLst>
            </a:pPr>
            <a:r>
              <a:rPr lang="es-ES" sz="3600" b="1" dirty="0" smtClean="0">
                <a:latin typeface="Times New Roman"/>
                <a:ea typeface="Times New Roman"/>
              </a:rPr>
              <a:t>  Debe preparar su lección cada semana </a:t>
            </a:r>
            <a:r>
              <a:rPr lang="es-ES" sz="3600" b="1" dirty="0" smtClean="0">
                <a:latin typeface="Times New Roman"/>
                <a:ea typeface="Times New Roman"/>
              </a:rPr>
              <a:t>y </a:t>
            </a:r>
            <a:r>
              <a:rPr lang="es-ES" sz="3600" b="1" dirty="0" smtClean="0">
                <a:latin typeface="Times New Roman"/>
                <a:ea typeface="Times New Roman"/>
              </a:rPr>
              <a:t>se </a:t>
            </a:r>
            <a:r>
              <a:rPr lang="es-ES" sz="3600" b="1" u="sng" dirty="0" smtClean="0">
                <a:solidFill>
                  <a:srgbClr val="FF0000"/>
                </a:solidFill>
                <a:latin typeface="Times New Roman"/>
                <a:ea typeface="Times New Roman"/>
              </a:rPr>
              <a:t>ADAPTE</a:t>
            </a:r>
            <a:r>
              <a:rPr lang="es-ES" sz="3600" b="1" dirty="0" smtClean="0">
                <a:latin typeface="Times New Roman"/>
                <a:ea typeface="Times New Roman"/>
              </a:rPr>
              <a:t> a las necesidades de sus alumnos. </a:t>
            </a:r>
            <a:endParaRPr lang="en-US" sz="3600" b="1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lphaUcPeriod"/>
              <a:tabLst>
                <a:tab pos="447675" algn="l"/>
              </a:tabLst>
            </a:pPr>
            <a:r>
              <a:rPr lang="es-ES" sz="3600" b="1" dirty="0" smtClean="0">
                <a:latin typeface="Times New Roman"/>
                <a:ea typeface="Times New Roman"/>
              </a:rPr>
              <a:t>  Debe llegar a tiempo (</a:t>
            </a:r>
            <a:r>
              <a:rPr lang="es-ES" sz="3200" i="1" dirty="0" smtClean="0">
                <a:latin typeface="Times New Roman"/>
                <a:ea typeface="Times New Roman"/>
              </a:rPr>
              <a:t>15 minutos antes de empezar) </a:t>
            </a:r>
            <a:r>
              <a:rPr lang="es-ES" sz="3600" b="1" dirty="0" smtClean="0">
                <a:latin typeface="Times New Roman"/>
                <a:ea typeface="Times New Roman"/>
              </a:rPr>
              <a:t>para cada </a:t>
            </a:r>
            <a:r>
              <a:rPr lang="es-ES" sz="3600" b="1" dirty="0" smtClean="0">
                <a:latin typeface="Times New Roman"/>
                <a:ea typeface="Times New Roman"/>
              </a:rPr>
              <a:t>clase.</a:t>
            </a:r>
            <a:endParaRPr lang="en-US" sz="3600" b="1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>
              <a:spcBef>
                <a:spcPts val="0"/>
              </a:spcBef>
              <a:buAutoNum type="alphaUcPeriod" startAt="4"/>
              <a:tabLst>
                <a:tab pos="447675" algn="l"/>
              </a:tabLst>
            </a:pPr>
            <a:r>
              <a:rPr lang="es-ES" sz="3600" b="1" dirty="0" smtClean="0">
                <a:latin typeface="Times New Roman"/>
                <a:ea typeface="Times New Roman"/>
              </a:rPr>
              <a:t>Debe </a:t>
            </a:r>
            <a:r>
              <a:rPr lang="es-ES" sz="3600" b="1" u="sng" dirty="0" smtClean="0">
                <a:latin typeface="Times New Roman"/>
                <a:ea typeface="Times New Roman"/>
              </a:rPr>
              <a:t>ORAR</a:t>
            </a:r>
            <a:r>
              <a:rPr lang="es-ES" sz="3600" b="1" dirty="0" smtClean="0">
                <a:latin typeface="Times New Roman"/>
                <a:ea typeface="Times New Roman"/>
              </a:rPr>
              <a:t> y </a:t>
            </a:r>
            <a:r>
              <a:rPr lang="es-ES" sz="3600" b="1" u="sng" dirty="0" smtClean="0">
                <a:latin typeface="Times New Roman"/>
                <a:ea typeface="Times New Roman"/>
              </a:rPr>
              <a:t>VISITAR</a:t>
            </a:r>
            <a:r>
              <a:rPr lang="es-ES" sz="3600" b="1" dirty="0" smtClean="0">
                <a:latin typeface="Times New Roman"/>
                <a:ea typeface="Times New Roman"/>
              </a:rPr>
              <a:t> con sus alumnos durante la semana. </a:t>
            </a:r>
            <a:r>
              <a:rPr lang="en-US" sz="3600" b="1" dirty="0" smtClean="0">
                <a:latin typeface="Times New Roman"/>
                <a:ea typeface="Times New Roman"/>
              </a:rPr>
              <a:t>La </a:t>
            </a:r>
            <a:r>
              <a:rPr lang="en-US" sz="3600" b="1" dirty="0" err="1" smtClean="0">
                <a:latin typeface="Times New Roman"/>
                <a:ea typeface="Times New Roman"/>
              </a:rPr>
              <a:t>relación</a:t>
            </a:r>
            <a:r>
              <a:rPr lang="en-US" sz="3600" b="1" dirty="0" smtClean="0">
                <a:latin typeface="Times New Roman"/>
                <a:ea typeface="Times New Roman"/>
              </a:rPr>
              <a:t> personal </a:t>
            </a:r>
            <a:r>
              <a:rPr lang="en-US" sz="3600" b="1" dirty="0" err="1" smtClean="0">
                <a:latin typeface="Times New Roman"/>
                <a:ea typeface="Times New Roman"/>
              </a:rPr>
              <a:t>es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dirty="0" err="1" smtClean="0">
                <a:latin typeface="Times New Roman"/>
                <a:ea typeface="Times New Roman"/>
              </a:rPr>
              <a:t>importante</a:t>
            </a:r>
            <a:r>
              <a:rPr lang="en-US" sz="3600" b="1" dirty="0" smtClean="0">
                <a:latin typeface="Times New Roman"/>
                <a:ea typeface="Times New Roman"/>
              </a:rPr>
              <a:t>.</a:t>
            </a:r>
            <a:endParaRPr lang="en-US" sz="3600" b="1" dirty="0">
              <a:latin typeface="Times New Roman"/>
              <a:ea typeface="Times New Roman"/>
            </a:endParaRPr>
          </a:p>
          <a:p>
            <a:pPr marL="514350" lvl="0" indent="-514350">
              <a:spcBef>
                <a:spcPts val="0"/>
              </a:spcBef>
              <a:buAutoNum type="alphaUcPeriod" startAt="4"/>
              <a:tabLst>
                <a:tab pos="447675" algn="l"/>
              </a:tabLst>
            </a:pPr>
            <a:r>
              <a:rPr lang="es-ES" sz="3600" b="1" dirty="0" smtClean="0">
                <a:latin typeface="Times New Roman"/>
                <a:ea typeface="Times New Roman"/>
              </a:rPr>
              <a:t>No se desaliente. Siempre mire hacia Cristo: “Bástate  en mí </a:t>
            </a:r>
            <a:r>
              <a:rPr lang="es-ES" sz="3600" b="1" u="sng" dirty="0" smtClean="0">
                <a:latin typeface="Times New Roman"/>
                <a:ea typeface="Times New Roman"/>
              </a:rPr>
              <a:t>GRACIA</a:t>
            </a:r>
            <a:r>
              <a:rPr lang="es-ES" sz="3600" b="1" dirty="0" smtClean="0">
                <a:latin typeface="Times New Roman"/>
                <a:ea typeface="Times New Roman"/>
              </a:rPr>
              <a:t>.” </a:t>
            </a:r>
            <a:r>
              <a:rPr lang="es-ES_tradnl" sz="3600" b="1" dirty="0" smtClean="0">
                <a:latin typeface="Times New Roman"/>
                <a:ea typeface="Times New Roman"/>
              </a:rPr>
              <a:t>“He aquí estoy con vosotros.”</a:t>
            </a:r>
            <a:endParaRPr lang="en-US" sz="3600" b="1" dirty="0" smtClean="0">
              <a:latin typeface="Times New Roman"/>
              <a:ea typeface="Times New Roman"/>
            </a:endParaRPr>
          </a:p>
          <a:p>
            <a:endParaRPr lang="es-ES_tradnl" sz="36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639762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18. Los Líderes de una  Escuela  Dominical</a:t>
            </a:r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+mj-lt"/>
              <a:buAutoNum type="arabicPeriod"/>
              <a:tabLst>
                <a:tab pos="447675" algn="l"/>
              </a:tabLst>
            </a:pPr>
            <a:r>
              <a:rPr lang="es-EC" sz="3200" dirty="0" smtClean="0">
                <a:latin typeface="Times New Roman"/>
                <a:ea typeface="Times New Roman"/>
              </a:rPr>
              <a:t>La organización del personal.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lphaUcPeriod"/>
              <a:tabLst>
                <a:tab pos="895350" algn="l"/>
              </a:tabLst>
            </a:pPr>
            <a:r>
              <a:rPr lang="es-EC" sz="3200" dirty="0" smtClean="0">
                <a:latin typeface="Times New Roman"/>
                <a:ea typeface="Times New Roman"/>
              </a:rPr>
              <a:t>El </a:t>
            </a:r>
            <a:r>
              <a:rPr lang="es-EC" sz="3200" b="1" dirty="0" smtClean="0">
                <a:latin typeface="Times New Roman"/>
                <a:ea typeface="Times New Roman"/>
              </a:rPr>
              <a:t>Pastor</a:t>
            </a:r>
            <a:r>
              <a:rPr lang="es-EC" sz="3200" dirty="0" smtClean="0">
                <a:latin typeface="Times New Roman"/>
                <a:ea typeface="Times New Roman"/>
              </a:rPr>
              <a:t>.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200" dirty="0" smtClean="0">
                <a:latin typeface="Times New Roman"/>
                <a:ea typeface="Times New Roman"/>
              </a:rPr>
              <a:t>Es responsable de dar </a:t>
            </a:r>
            <a:r>
              <a:rPr lang="es-EC" sz="3200" b="1" u="sng" dirty="0" smtClean="0">
                <a:latin typeface="Times New Roman"/>
                <a:ea typeface="Times New Roman"/>
              </a:rPr>
              <a:t>DIRECCIÓN</a:t>
            </a:r>
            <a:r>
              <a:rPr lang="es-EC" sz="3200" dirty="0" smtClean="0">
                <a:latin typeface="Times New Roman"/>
                <a:ea typeface="Times New Roman"/>
              </a:rPr>
              <a:t> a todas las secciones educativas.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200" b="1" u="sng" dirty="0" smtClean="0">
                <a:latin typeface="Times New Roman"/>
                <a:ea typeface="Times New Roman"/>
              </a:rPr>
              <a:t>INSPIRAR</a:t>
            </a:r>
            <a:r>
              <a:rPr lang="es-EC" sz="3200" dirty="0" smtClean="0">
                <a:latin typeface="Times New Roman"/>
                <a:ea typeface="Times New Roman"/>
              </a:rPr>
              <a:t> a los obreros y promover un espíritu de armonía.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200" dirty="0" smtClean="0">
                <a:latin typeface="Times New Roman"/>
                <a:ea typeface="Times New Roman"/>
              </a:rPr>
              <a:t>Organiza y Establece </a:t>
            </a:r>
            <a:r>
              <a:rPr lang="es-EC" sz="3200" b="1" u="sng" dirty="0" smtClean="0">
                <a:latin typeface="Times New Roman"/>
                <a:ea typeface="Times New Roman"/>
              </a:rPr>
              <a:t>NORMAS</a:t>
            </a:r>
            <a:r>
              <a:rPr lang="es-EC" sz="3200" dirty="0" smtClean="0">
                <a:latin typeface="Times New Roman"/>
                <a:ea typeface="Times New Roman"/>
              </a:rPr>
              <a:t> y </a:t>
            </a:r>
            <a:r>
              <a:rPr lang="es-EC" sz="3200" b="1" u="sng" dirty="0" smtClean="0">
                <a:latin typeface="Times New Roman"/>
                <a:ea typeface="Times New Roman"/>
              </a:rPr>
              <a:t>METAS</a:t>
            </a:r>
            <a:r>
              <a:rPr lang="es-EC" sz="3200" dirty="0" smtClean="0">
                <a:latin typeface="Times New Roman"/>
                <a:ea typeface="Times New Roman"/>
              </a:rPr>
              <a:t> para la escuela dominical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200" dirty="0" smtClean="0">
                <a:latin typeface="Times New Roman"/>
                <a:ea typeface="Times New Roman"/>
              </a:rPr>
              <a:t>Escoge el material para las clases (con la sugerencia de cada maestro</a:t>
            </a:r>
            <a:r>
              <a:rPr lang="es-EC" sz="3200" dirty="0" smtClean="0">
                <a:latin typeface="Times New Roman"/>
                <a:ea typeface="Times New Roman"/>
              </a:rPr>
              <a:t>)</a:t>
            </a:r>
            <a:endParaRPr lang="en-US" sz="3200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EC" dirty="0" smtClean="0">
                <a:latin typeface="Times New Roman"/>
                <a:ea typeface="Times New Roman"/>
              </a:rPr>
              <a:t>El Superintendente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600" b="1" dirty="0" smtClean="0">
                <a:latin typeface="Times New Roman"/>
                <a:ea typeface="Times New Roman"/>
              </a:rPr>
              <a:t>Mantiene relación con el pastor, el tesorero, el secretario, y </a:t>
            </a:r>
            <a:r>
              <a:rPr lang="es-EC" sz="3600" b="1" dirty="0" smtClean="0">
                <a:latin typeface="Times New Roman"/>
                <a:ea typeface="Times New Roman"/>
              </a:rPr>
              <a:t>los </a:t>
            </a:r>
            <a:r>
              <a:rPr lang="es-EC" sz="3600" b="1" dirty="0" smtClean="0">
                <a:latin typeface="Times New Roman"/>
                <a:ea typeface="Times New Roman"/>
              </a:rPr>
              <a:t>maestros </a:t>
            </a:r>
            <a:endParaRPr lang="en-US" sz="3600" b="1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600" b="1" u="sng" dirty="0" smtClean="0">
                <a:latin typeface="Times New Roman"/>
                <a:ea typeface="Times New Roman"/>
              </a:rPr>
              <a:t>PLANIFICA</a:t>
            </a:r>
            <a:r>
              <a:rPr lang="es-EC" sz="3600" b="1" dirty="0" smtClean="0">
                <a:latin typeface="Times New Roman"/>
                <a:ea typeface="Times New Roman"/>
              </a:rPr>
              <a:t> actividades y reuniones de maestros, y entrena maestros.</a:t>
            </a:r>
            <a:endParaRPr lang="en-US" sz="3600" b="1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600" b="1" dirty="0" smtClean="0">
                <a:latin typeface="Times New Roman"/>
                <a:ea typeface="Times New Roman"/>
              </a:rPr>
              <a:t>Consigue los materiales de enseñanza </a:t>
            </a:r>
            <a:r>
              <a:rPr lang="es-EC" sz="3600" b="1" dirty="0" smtClean="0">
                <a:latin typeface="Times New Roman"/>
                <a:ea typeface="Times New Roman"/>
              </a:rPr>
              <a:t>como </a:t>
            </a:r>
            <a:r>
              <a:rPr lang="es-EC" sz="3600" b="1" dirty="0" smtClean="0">
                <a:latin typeface="Times New Roman"/>
                <a:ea typeface="Times New Roman"/>
              </a:rPr>
              <a:t>el </a:t>
            </a:r>
            <a:r>
              <a:rPr lang="es-EC" sz="3600" b="1" dirty="0" smtClean="0">
                <a:latin typeface="Times New Roman"/>
                <a:ea typeface="Times New Roman"/>
              </a:rPr>
              <a:t>pizarrón</a:t>
            </a:r>
            <a:endParaRPr lang="en-US" sz="3600" b="1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 smtClean="0">
                <a:latin typeface="Times New Roman"/>
                <a:ea typeface="Times New Roman"/>
              </a:rPr>
              <a:t>Secretario de la Escuela Dominical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buNone/>
              <a:tabLst>
                <a:tab pos="895350" algn="l"/>
              </a:tabLst>
            </a:pPr>
            <a:endParaRPr lang="en-US" sz="3600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600" dirty="0" smtClean="0">
                <a:latin typeface="Times New Roman"/>
                <a:ea typeface="Times New Roman"/>
              </a:rPr>
              <a:t>Encargado de </a:t>
            </a:r>
            <a:r>
              <a:rPr lang="es-EC" sz="3600" b="1" u="sng" dirty="0" smtClean="0">
                <a:latin typeface="Times New Roman"/>
                <a:ea typeface="Times New Roman"/>
              </a:rPr>
              <a:t>ARCHIVAR</a:t>
            </a:r>
            <a:r>
              <a:rPr lang="es-EC" sz="3600" dirty="0" smtClean="0">
                <a:latin typeface="Times New Roman"/>
                <a:ea typeface="Times New Roman"/>
              </a:rPr>
              <a:t> los datos de los alumnos de la escuela dominical, asistencia, direcciones de sus casas, informes a los padres.</a:t>
            </a:r>
            <a:endParaRPr lang="en-US" sz="3600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600" dirty="0" smtClean="0">
                <a:latin typeface="Times New Roman"/>
                <a:ea typeface="Times New Roman"/>
              </a:rPr>
              <a:t>Se responsabiliza de </a:t>
            </a:r>
            <a:r>
              <a:rPr lang="es-EC" sz="3600" b="1" dirty="0" smtClean="0">
                <a:latin typeface="Times New Roman"/>
                <a:ea typeface="Times New Roman"/>
              </a:rPr>
              <a:t>escribir cartas </a:t>
            </a:r>
            <a:r>
              <a:rPr lang="es-EC" sz="3600" dirty="0" smtClean="0">
                <a:latin typeface="Times New Roman"/>
                <a:ea typeface="Times New Roman"/>
              </a:rPr>
              <a:t>relacionadas con la escuela </a:t>
            </a:r>
            <a:r>
              <a:rPr lang="es-EC" sz="3600" dirty="0" smtClean="0">
                <a:latin typeface="Times New Roman"/>
                <a:ea typeface="Times New Roman"/>
              </a:rPr>
              <a:t>dominical</a:t>
            </a:r>
            <a:endParaRPr lang="en-US" sz="3600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EC" dirty="0" smtClean="0">
                <a:latin typeface="Times New Roman"/>
                <a:ea typeface="Times New Roman"/>
              </a:rPr>
              <a:t>Tesorero de la Escuela Dominical</a:t>
            </a:r>
            <a:r>
              <a:rPr lang="en-US" dirty="0" smtClean="0">
                <a:latin typeface="Times New Roman"/>
                <a:ea typeface="Times New Roman"/>
              </a:rPr>
              <a:t/>
            </a:r>
            <a:br>
              <a:rPr lang="en-US" dirty="0" smtClean="0">
                <a:latin typeface="Times New Roman"/>
                <a:ea typeface="Times New Roman"/>
              </a:rPr>
            </a:b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4000" b="1" dirty="0" smtClean="0">
                <a:latin typeface="Times New Roman"/>
                <a:ea typeface="Times New Roman"/>
              </a:rPr>
              <a:t>Recibe las ofrendas de cada clase con otros testigos.</a:t>
            </a:r>
            <a:endParaRPr lang="en-US" sz="4000" b="1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4000" b="1" dirty="0" smtClean="0">
                <a:latin typeface="Times New Roman"/>
                <a:ea typeface="Times New Roman"/>
              </a:rPr>
              <a:t>Debe rendir un informe periódicamente a la iglesia sobre los fondos</a:t>
            </a:r>
            <a:r>
              <a:rPr lang="es-EC" sz="4000" b="1" dirty="0" smtClean="0">
                <a:latin typeface="Times New Roman"/>
                <a:ea typeface="Times New Roman"/>
              </a:rPr>
              <a:t>.</a:t>
            </a:r>
            <a:endParaRPr lang="en-US" sz="4000" b="1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C" sz="2800" b="1" dirty="0" smtClean="0">
                <a:latin typeface="Times New Roman"/>
                <a:ea typeface="Times New Roman"/>
              </a:rPr>
              <a:t>CONOCE LAS CARACTERISTICAS DE EDADES PARA ADAPTAR SU LIDERAZGO A ELLOS</a:t>
            </a:r>
            <a:endParaRPr lang="es-ES_trad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ctr">
              <a:spcBef>
                <a:spcPts val="0"/>
              </a:spcBef>
              <a:buNone/>
              <a:tabLst>
                <a:tab pos="2651760" algn="l"/>
              </a:tabLst>
            </a:pPr>
            <a:r>
              <a:rPr lang="es-EC" sz="3600" b="1" u="sng" dirty="0" smtClean="0">
                <a:latin typeface="Times New Roman"/>
                <a:ea typeface="Times New Roman"/>
              </a:rPr>
              <a:t>PARVULOS </a:t>
            </a:r>
            <a:r>
              <a:rPr lang="es-EC" sz="3600" b="1" u="sng" dirty="0" smtClean="0">
                <a:latin typeface="Times New Roman"/>
                <a:ea typeface="Times New Roman"/>
              </a:rPr>
              <a:t>o </a:t>
            </a:r>
            <a:r>
              <a:rPr lang="es-EC" sz="3600" b="1" u="sng" dirty="0" smtClean="0">
                <a:latin typeface="Times New Roman"/>
                <a:ea typeface="Times New Roman"/>
              </a:rPr>
              <a:t>PRINCIPIANTES (2-5 años) </a:t>
            </a:r>
            <a:endParaRPr lang="en-US" sz="3600" b="1" u="sng" dirty="0" smtClean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tabLst>
                <a:tab pos="457200" algn="l"/>
                <a:tab pos="2651760" algn="l"/>
              </a:tabLst>
            </a:pPr>
            <a:r>
              <a:rPr lang="es-EC" sz="4000" dirty="0" smtClean="0">
                <a:latin typeface="Times New Roman"/>
                <a:ea typeface="Times New Roman"/>
              </a:rPr>
              <a:t>Aprovecha su Creatividad y deseos de aprender</a:t>
            </a:r>
          </a:p>
          <a:p>
            <a:pPr>
              <a:spcBef>
                <a:spcPts val="0"/>
              </a:spcBef>
              <a:tabLst>
                <a:tab pos="457200" algn="l"/>
                <a:tab pos="2651760" algn="l"/>
              </a:tabLst>
            </a:pPr>
            <a:r>
              <a:rPr lang="es-EC" sz="4000" b="1" u="sng" dirty="0" smtClean="0">
                <a:latin typeface="Times New Roman"/>
                <a:ea typeface="Times New Roman"/>
              </a:rPr>
              <a:t>EXPERIMENTAR</a:t>
            </a:r>
            <a:r>
              <a:rPr lang="es-EC" sz="4000" dirty="0" smtClean="0">
                <a:latin typeface="Times New Roman"/>
                <a:ea typeface="Times New Roman"/>
              </a:rPr>
              <a:t> con trabajos manuales.</a:t>
            </a:r>
            <a:endParaRPr lang="en-US" sz="4000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EC" dirty="0" smtClean="0">
                <a:latin typeface="Times New Roman"/>
                <a:ea typeface="Times New Roman"/>
              </a:rPr>
              <a:t>El Maestro – La Maestra.</a:t>
            </a:r>
            <a:r>
              <a:rPr lang="en-US" dirty="0" smtClean="0">
                <a:latin typeface="Times New Roman"/>
                <a:ea typeface="Times New Roman"/>
              </a:rPr>
              <a:t/>
            </a:r>
            <a:br>
              <a:rPr lang="en-US" dirty="0" smtClean="0">
                <a:latin typeface="Times New Roman"/>
                <a:ea typeface="Times New Roman"/>
              </a:rPr>
            </a:b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200" b="1" dirty="0" smtClean="0">
                <a:latin typeface="Times New Roman"/>
                <a:ea typeface="Times New Roman"/>
              </a:rPr>
              <a:t>Es una persona madura que es responsable de la enseñanza bíblica.</a:t>
            </a:r>
            <a:endParaRPr lang="en-US" sz="3200" b="1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200" b="1" dirty="0" smtClean="0">
                <a:latin typeface="Times New Roman"/>
                <a:ea typeface="Times New Roman"/>
              </a:rPr>
              <a:t>Dirige cantos y la oración, recoge la ofrenda y controla la disciplina.</a:t>
            </a:r>
            <a:endParaRPr lang="en-US" sz="3200" b="1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200" b="1" u="sng" dirty="0" smtClean="0">
                <a:latin typeface="Times New Roman"/>
                <a:ea typeface="Times New Roman"/>
              </a:rPr>
              <a:t>PREPARA</a:t>
            </a:r>
            <a:r>
              <a:rPr lang="es-EC" sz="3200" b="1" dirty="0" smtClean="0">
                <a:latin typeface="Times New Roman"/>
                <a:ea typeface="Times New Roman"/>
              </a:rPr>
              <a:t> su lección cada semana.</a:t>
            </a:r>
            <a:endParaRPr lang="en-US" sz="3200" b="1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200" b="1" dirty="0" smtClean="0">
                <a:latin typeface="Times New Roman"/>
                <a:ea typeface="Times New Roman"/>
              </a:rPr>
              <a:t>Conoce bien a sus alumnos y Mantiene datos sobre cada </a:t>
            </a:r>
            <a:r>
              <a:rPr lang="es-EC" sz="3200" b="1" dirty="0" smtClean="0">
                <a:latin typeface="Times New Roman"/>
                <a:ea typeface="Times New Roman"/>
              </a:rPr>
              <a:t>alumno</a:t>
            </a:r>
            <a:endParaRPr lang="en-US" sz="3200" b="1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es-EC" sz="4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Co-maestro</a:t>
            </a:r>
            <a:endParaRPr lang="es-ES_tradnl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600" b="1" dirty="0" smtClean="0">
                <a:latin typeface="Times New Roman"/>
                <a:ea typeface="Times New Roman"/>
              </a:rPr>
              <a:t>Una persona cristiana pero todavía entrenándose para ser un maestro.</a:t>
            </a:r>
            <a:endParaRPr lang="en-US" sz="3600" b="1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1352550" algn="l"/>
              </a:tabLst>
            </a:pPr>
            <a:r>
              <a:rPr lang="es-EC" sz="3600" b="1" dirty="0" smtClean="0">
                <a:latin typeface="Times New Roman"/>
                <a:ea typeface="Times New Roman"/>
              </a:rPr>
              <a:t>Ayuda al maestro de la clase en todo y aprende haciendo cosas</a:t>
            </a:r>
            <a:r>
              <a:rPr lang="es-EC" sz="3600" b="1" dirty="0" smtClean="0">
                <a:latin typeface="Times New Roman"/>
                <a:ea typeface="Times New Roman"/>
              </a:rPr>
              <a:t>.</a:t>
            </a:r>
            <a:endParaRPr lang="en-US" sz="3600" b="1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u="sng" dirty="0" smtClean="0">
                <a:latin typeface="Times New Roman"/>
                <a:ea typeface="Times New Roman"/>
              </a:rPr>
              <a:t>Metas de la Escuela Dominical</a:t>
            </a:r>
            <a:r>
              <a:rPr lang="en-US" dirty="0" smtClean="0">
                <a:latin typeface="Times New Roman"/>
                <a:ea typeface="Times New Roman"/>
              </a:rPr>
              <a:t/>
            </a:r>
            <a:br>
              <a:rPr lang="en-US" dirty="0" smtClean="0">
                <a:latin typeface="Times New Roman"/>
                <a:ea typeface="Times New Roman"/>
              </a:rPr>
            </a:b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Times New Roman"/>
                <a:ea typeface="Times New Roman"/>
              </a:rPr>
              <a:t>. </a:t>
            </a:r>
            <a:r>
              <a:rPr lang="en-US" b="1" u="sng" dirty="0" smtClean="0">
                <a:latin typeface="Times New Roman"/>
                <a:ea typeface="Times New Roman"/>
              </a:rPr>
              <a:t>EVANGELISMO</a:t>
            </a:r>
            <a:r>
              <a:rPr lang="en-US" b="1" dirty="0" smtClean="0">
                <a:latin typeface="Times New Roman"/>
                <a:ea typeface="Times New Roman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Times New Roman"/>
                <a:ea typeface="Times New Roman"/>
              </a:rPr>
              <a:t> </a:t>
            </a:r>
            <a:r>
              <a:rPr lang="en-US" b="1" dirty="0" smtClean="0">
                <a:latin typeface="Times New Roman"/>
                <a:ea typeface="Times New Roman"/>
              </a:rPr>
              <a:t>2</a:t>
            </a:r>
            <a:r>
              <a:rPr lang="en-US" b="1" dirty="0" smtClean="0">
                <a:latin typeface="Times New Roman"/>
                <a:ea typeface="Times New Roman"/>
              </a:rPr>
              <a:t>. </a:t>
            </a:r>
            <a:r>
              <a:rPr lang="en-US" b="1" u="sng" dirty="0" smtClean="0">
                <a:latin typeface="Times New Roman"/>
                <a:ea typeface="Times New Roman"/>
              </a:rPr>
              <a:t>ENTRENAMIENTO</a:t>
            </a:r>
            <a:r>
              <a:rPr lang="en-US" b="1" dirty="0" smtClean="0">
                <a:latin typeface="Times New Roman"/>
                <a:ea typeface="Times New Roman"/>
              </a:rPr>
              <a:t> </a:t>
            </a:r>
          </a:p>
          <a:p>
            <a:pPr marL="514350" indent="-514350">
              <a:spcBef>
                <a:spcPts val="0"/>
              </a:spcBef>
              <a:tabLst>
                <a:tab pos="457200" algn="l"/>
              </a:tabLst>
            </a:pPr>
            <a:r>
              <a:rPr lang="pt-BR" b="1" dirty="0" smtClean="0">
                <a:latin typeface="Times New Roman"/>
                <a:ea typeface="Times New Roman"/>
              </a:rPr>
              <a:t>a servir </a:t>
            </a:r>
            <a:r>
              <a:rPr lang="pt-BR" b="1" dirty="0" smtClean="0">
                <a:latin typeface="Times New Roman"/>
                <a:ea typeface="Times New Roman"/>
              </a:rPr>
              <a:t>y </a:t>
            </a:r>
            <a:r>
              <a:rPr lang="pt-BR" b="1" dirty="0" smtClean="0">
                <a:latin typeface="Times New Roman"/>
                <a:ea typeface="Times New Roman"/>
              </a:rPr>
              <a:t>participar</a:t>
            </a:r>
            <a:r>
              <a:rPr lang="pt-BR" b="1" dirty="0" smtClean="0">
                <a:latin typeface="Times New Roman"/>
                <a:ea typeface="Times New Roman"/>
              </a:rPr>
              <a:t>;  a evangelizar; </a:t>
            </a:r>
            <a:r>
              <a:rPr lang="en-US" b="1" dirty="0" smtClean="0">
                <a:latin typeface="Times New Roman"/>
                <a:ea typeface="Times New Roman"/>
              </a:rPr>
              <a:t>a </a:t>
            </a:r>
            <a:r>
              <a:rPr lang="en-US" b="1" dirty="0" err="1" smtClean="0">
                <a:latin typeface="Times New Roman"/>
                <a:ea typeface="Times New Roman"/>
              </a:rPr>
              <a:t>ofrendar</a:t>
            </a:r>
            <a:endParaRPr lang="en-US" b="1" dirty="0" smtClean="0">
              <a:latin typeface="Times New Roman"/>
              <a:ea typeface="Times New Roman"/>
            </a:endParaRPr>
          </a:p>
          <a:p>
            <a:pPr marL="514350" indent="-514350">
              <a:spcBef>
                <a:spcPts val="0"/>
              </a:spcBef>
              <a:tabLst>
                <a:tab pos="457200" algn="l"/>
              </a:tabLst>
            </a:pPr>
            <a:r>
              <a:rPr lang="es-ES" b="1" dirty="0" smtClean="0">
                <a:latin typeface="Times New Roman"/>
                <a:ea typeface="Times New Roman"/>
              </a:rPr>
              <a:t>a adorar; a comportarse con reverencia en la casa de Dios; a cantar y alabar al Señor</a:t>
            </a:r>
            <a:endParaRPr lang="en-US" b="1" dirty="0" smtClean="0">
              <a:latin typeface="Times New Roman"/>
              <a:ea typeface="Times New Roman"/>
            </a:endParaRPr>
          </a:p>
          <a:p>
            <a:pPr marL="514350" indent="-514350">
              <a:spcBef>
                <a:spcPts val="0"/>
              </a:spcBef>
              <a:tabLst>
                <a:tab pos="457200" algn="l"/>
              </a:tabLst>
            </a:pPr>
            <a:r>
              <a:rPr lang="es-ES" b="1" dirty="0" smtClean="0">
                <a:latin typeface="Times New Roman"/>
                <a:ea typeface="Times New Roman"/>
              </a:rPr>
              <a:t>a orar y estudiar la </a:t>
            </a:r>
            <a:r>
              <a:rPr lang="es-ES" b="1" dirty="0" smtClean="0">
                <a:latin typeface="Times New Roman"/>
                <a:ea typeface="Times New Roman"/>
              </a:rPr>
              <a:t>Biblia</a:t>
            </a:r>
          </a:p>
          <a:p>
            <a:pPr marL="514350" indent="-514350">
              <a:spcBef>
                <a:spcPts val="0"/>
              </a:spcBef>
              <a:tabLst>
                <a:tab pos="457200" algn="l"/>
              </a:tabLst>
            </a:pPr>
            <a:r>
              <a:rPr lang="es-ES" dirty="0" smtClean="0">
                <a:latin typeface="Times New Roman"/>
                <a:ea typeface="Times New Roman"/>
              </a:rPr>
              <a:t>(ver “PRUEBAS DE EFICACIA” en la próxima hoja)</a:t>
            </a:r>
            <a:endParaRPr lang="en-US" dirty="0" smtClean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dirty="0" smtClean="0">
                <a:latin typeface="Times New Roman"/>
                <a:ea typeface="Times New Roman"/>
              </a:rPr>
              <a:t> </a:t>
            </a:r>
            <a:r>
              <a:rPr lang="es-ES" b="1" dirty="0" smtClean="0">
                <a:latin typeface="Times New Roman"/>
                <a:ea typeface="Times New Roman"/>
              </a:rPr>
              <a:t>3</a:t>
            </a:r>
            <a:r>
              <a:rPr lang="es-ES" b="1" dirty="0" smtClean="0">
                <a:latin typeface="Times New Roman"/>
                <a:ea typeface="Times New Roman"/>
              </a:rPr>
              <a:t>. Animar a querer </a:t>
            </a:r>
            <a:r>
              <a:rPr lang="es-ES" b="1" u="sng" dirty="0" smtClean="0">
                <a:latin typeface="Times New Roman"/>
                <a:ea typeface="Times New Roman"/>
              </a:rPr>
              <a:t>SERVIR</a:t>
            </a:r>
            <a:r>
              <a:rPr lang="es-ES" b="1" dirty="0" smtClean="0">
                <a:latin typeface="Times New Roman"/>
                <a:ea typeface="Times New Roman"/>
              </a:rPr>
              <a:t> al Señor y amar al Señor, su Palabra y su iglesia</a:t>
            </a:r>
            <a:endParaRPr lang="en-US" b="1" dirty="0" smtClean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dirty="0" smtClean="0">
                <a:latin typeface="Times New Roman"/>
                <a:ea typeface="Times New Roman"/>
              </a:rPr>
              <a:t> </a:t>
            </a:r>
            <a:r>
              <a:rPr lang="en-US" b="1" dirty="0" smtClean="0">
                <a:latin typeface="Times New Roman"/>
                <a:ea typeface="Times New Roman"/>
              </a:rPr>
              <a:t>4</a:t>
            </a:r>
            <a:r>
              <a:rPr lang="en-US" b="1" dirty="0" smtClean="0">
                <a:latin typeface="Times New Roman"/>
                <a:ea typeface="Times New Roman"/>
              </a:rPr>
              <a:t>. </a:t>
            </a:r>
            <a:r>
              <a:rPr lang="en-US" b="1" u="sng" dirty="0" smtClean="0">
                <a:latin typeface="Times New Roman"/>
                <a:ea typeface="Times New Roman"/>
              </a:rPr>
              <a:t>ENSEÑAR</a:t>
            </a:r>
            <a:r>
              <a:rPr lang="es-ES_tradnl" b="1" dirty="0" smtClean="0"/>
              <a:t>  (ver temas en las hojas)</a:t>
            </a:r>
            <a:endParaRPr lang="en-US" b="1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b="1" dirty="0" smtClean="0">
                <a:latin typeface="Times New Roman"/>
                <a:ea typeface="Times New Roman"/>
              </a:rPr>
              <a:t>PRIMARIOS (6-11 años)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0"/>
              </a:spcBef>
              <a:tabLst>
                <a:tab pos="457200" algn="l"/>
                <a:tab pos="2651760" algn="l"/>
              </a:tabLst>
            </a:pPr>
            <a:r>
              <a:rPr lang="es-EC" dirty="0" smtClean="0">
                <a:latin typeface="Times New Roman"/>
                <a:ea typeface="Times New Roman"/>
              </a:rPr>
              <a:t>Aprovecha su buena </a:t>
            </a:r>
            <a:r>
              <a:rPr lang="es-EC" b="1" u="sng" dirty="0" smtClean="0">
                <a:latin typeface="Times New Roman"/>
                <a:ea typeface="Times New Roman"/>
              </a:rPr>
              <a:t>MEMORIA</a:t>
            </a:r>
            <a:r>
              <a:rPr lang="es-EC" dirty="0" smtClean="0">
                <a:latin typeface="Times New Roman"/>
                <a:ea typeface="Times New Roman"/>
              </a:rPr>
              <a:t> y energía para servir;</a:t>
            </a:r>
            <a:endParaRPr lang="en-US" dirty="0" smtClean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tabLst>
                <a:tab pos="457200" algn="l"/>
                <a:tab pos="2651760" algn="l"/>
              </a:tabLst>
            </a:pPr>
            <a:r>
              <a:rPr lang="es-EC" dirty="0" smtClean="0">
                <a:latin typeface="Times New Roman"/>
                <a:ea typeface="Times New Roman"/>
              </a:rPr>
              <a:t>Es el tiempo de mayor sensibilidad al </a:t>
            </a:r>
            <a:r>
              <a:rPr lang="es-EC" sz="3600" b="1" dirty="0" smtClean="0">
                <a:latin typeface="Times New Roman"/>
                <a:ea typeface="Times New Roman"/>
              </a:rPr>
              <a:t>evangelio y misiones</a:t>
            </a:r>
            <a:r>
              <a:rPr lang="es-EC" dirty="0" smtClean="0">
                <a:latin typeface="Times New Roman"/>
                <a:ea typeface="Times New Roman"/>
              </a:rPr>
              <a:t>.</a:t>
            </a:r>
            <a:endParaRPr lang="en-US" dirty="0" smtClean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tabLst>
                <a:tab pos="457200" algn="l"/>
                <a:tab pos="2651760" algn="l"/>
              </a:tabLst>
            </a:pPr>
            <a:r>
              <a:rPr lang="es-EC" dirty="0" smtClean="0">
                <a:latin typeface="Times New Roman"/>
                <a:ea typeface="Times New Roman"/>
              </a:rPr>
              <a:t>Enfatiza la importancia de </a:t>
            </a:r>
            <a:r>
              <a:rPr lang="es-EC" b="1" dirty="0" smtClean="0">
                <a:latin typeface="Times New Roman"/>
                <a:ea typeface="Times New Roman"/>
              </a:rPr>
              <a:t>normas altas y de respeto a los padres</a:t>
            </a:r>
            <a:r>
              <a:rPr lang="es-EC" dirty="0" smtClean="0">
                <a:latin typeface="Times New Roman"/>
                <a:ea typeface="Times New Roman"/>
              </a:rPr>
              <a:t> y mayores</a:t>
            </a:r>
            <a:endParaRPr lang="en-US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 smtClean="0">
                <a:latin typeface="Times New Roman"/>
                <a:ea typeface="Times New Roman"/>
              </a:rPr>
              <a:t>JOVENES (12-21 años)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s-EC" dirty="0" smtClean="0">
                <a:latin typeface="Times New Roman"/>
                <a:ea typeface="Times New Roman"/>
              </a:rPr>
              <a:t>Contesta sus </a:t>
            </a:r>
            <a:r>
              <a:rPr lang="es-EC" b="1" u="sng" dirty="0" smtClean="0">
                <a:latin typeface="Times New Roman"/>
                <a:ea typeface="Times New Roman"/>
              </a:rPr>
              <a:t>DUDAS</a:t>
            </a:r>
            <a:r>
              <a:rPr lang="es-EC" b="1" dirty="0" smtClean="0">
                <a:latin typeface="Times New Roman"/>
                <a:ea typeface="Times New Roman"/>
              </a:rPr>
              <a:t> </a:t>
            </a:r>
            <a:r>
              <a:rPr lang="es-EC" dirty="0" smtClean="0">
                <a:latin typeface="Times New Roman"/>
                <a:ea typeface="Times New Roman"/>
              </a:rPr>
              <a:t>e </a:t>
            </a:r>
            <a:r>
              <a:rPr lang="es-EC" b="1" dirty="0" smtClean="0">
                <a:latin typeface="Times New Roman"/>
                <a:ea typeface="Times New Roman"/>
              </a:rPr>
              <a:t>inseguridades</a:t>
            </a:r>
            <a:r>
              <a:rPr lang="es-EC" dirty="0" smtClean="0">
                <a:latin typeface="Times New Roman"/>
                <a:ea typeface="Times New Roman"/>
              </a:rPr>
              <a:t>; que contesten sus propias preguntas con la Biblia</a:t>
            </a:r>
            <a:endParaRPr lang="en-US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s-EC" dirty="0" smtClean="0">
                <a:latin typeface="Times New Roman"/>
                <a:ea typeface="Times New Roman"/>
              </a:rPr>
              <a:t>Ayudarles a ver el gozo de </a:t>
            </a:r>
            <a:r>
              <a:rPr lang="es-EC" b="1" u="sng" dirty="0" smtClean="0">
                <a:latin typeface="Times New Roman"/>
                <a:ea typeface="Times New Roman"/>
              </a:rPr>
              <a:t>SERVIR</a:t>
            </a:r>
            <a:r>
              <a:rPr lang="es-EC" dirty="0" smtClean="0">
                <a:latin typeface="Times New Roman"/>
                <a:ea typeface="Times New Roman"/>
              </a:rPr>
              <a:t> a Cristo y tener un propósito para su vida;</a:t>
            </a:r>
            <a:endParaRPr lang="en-US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s-EC" dirty="0" smtClean="0">
                <a:latin typeface="Times New Roman"/>
                <a:ea typeface="Times New Roman"/>
              </a:rPr>
              <a:t>Reta a la </a:t>
            </a:r>
            <a:r>
              <a:rPr lang="es-EC" b="1" u="sng" dirty="0" smtClean="0">
                <a:latin typeface="Times New Roman"/>
                <a:ea typeface="Times New Roman"/>
              </a:rPr>
              <a:t>SANTIDAD</a:t>
            </a:r>
            <a:endParaRPr lang="en-US" dirty="0" smtClean="0">
              <a:latin typeface="Times New Roman"/>
              <a:ea typeface="Times New Roman"/>
            </a:endParaRPr>
          </a:p>
          <a:p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 smtClean="0">
                <a:latin typeface="Times New Roman"/>
                <a:ea typeface="Times New Roman"/>
              </a:rPr>
              <a:t>SOLTEROS (18-25 años)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s-EC" dirty="0" smtClean="0">
                <a:latin typeface="Times New Roman"/>
                <a:ea typeface="Times New Roman"/>
              </a:rPr>
              <a:t>Animarles a prepararse a servir al Señor en un </a:t>
            </a:r>
            <a:r>
              <a:rPr lang="es-EC" b="1" u="sng" dirty="0" smtClean="0">
                <a:latin typeface="Times New Roman"/>
                <a:ea typeface="Times New Roman"/>
              </a:rPr>
              <a:t>INSTITUTO</a:t>
            </a:r>
            <a:r>
              <a:rPr lang="es-EC" dirty="0" smtClean="0">
                <a:latin typeface="Times New Roman"/>
                <a:ea typeface="Times New Roman"/>
              </a:rPr>
              <a:t> cristiano (a lo menos un año);</a:t>
            </a:r>
            <a:endParaRPr lang="en-US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s-EC" dirty="0" smtClean="0">
                <a:latin typeface="Times New Roman"/>
                <a:ea typeface="Times New Roman"/>
              </a:rPr>
              <a:t>Prepararlos para el </a:t>
            </a:r>
            <a:r>
              <a:rPr lang="es-EC" b="1" u="sng" dirty="0" smtClean="0">
                <a:latin typeface="Times New Roman"/>
                <a:ea typeface="Times New Roman"/>
              </a:rPr>
              <a:t>MATRIMONIO</a:t>
            </a:r>
            <a:r>
              <a:rPr lang="es-EC" dirty="0" smtClean="0">
                <a:latin typeface="Times New Roman"/>
                <a:ea typeface="Times New Roman"/>
              </a:rPr>
              <a:t>;</a:t>
            </a:r>
            <a:endParaRPr lang="en-US" dirty="0" smtClean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s-EC" dirty="0" smtClean="0">
                <a:latin typeface="Times New Roman"/>
                <a:ea typeface="Times New Roman"/>
              </a:rPr>
              <a:t>Ayúdalos a guardar su santidad y servir al Señor</a:t>
            </a:r>
            <a:endParaRPr lang="en-US" dirty="0" smtClean="0">
              <a:latin typeface="Times New Roman"/>
              <a:ea typeface="Times New Roman"/>
            </a:endParaRPr>
          </a:p>
          <a:p>
            <a:endParaRPr lang="es-ES_trad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ADULTOS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pPr lvl="0"/>
            <a:r>
              <a:rPr lang="es-EC" dirty="0"/>
              <a:t>Prepararlos en las varias </a:t>
            </a:r>
            <a:r>
              <a:rPr lang="es-EC" b="1" u="sng" dirty="0"/>
              <a:t>ETAPAS</a:t>
            </a:r>
            <a:r>
              <a:rPr lang="es-EC" dirty="0"/>
              <a:t> de vida para tener un matrimonio y familia feliz,</a:t>
            </a:r>
            <a:endParaRPr lang="en-US" dirty="0"/>
          </a:p>
          <a:p>
            <a:pPr lvl="0"/>
            <a:r>
              <a:rPr lang="es-EC" dirty="0"/>
              <a:t>y ser fieles en ganar almas y servir al Señor con la iglesia,</a:t>
            </a:r>
            <a:endParaRPr lang="en-US" dirty="0"/>
          </a:p>
          <a:p>
            <a:pPr lvl="0"/>
            <a:r>
              <a:rPr lang="es-EC" dirty="0"/>
              <a:t>Ser “</a:t>
            </a:r>
            <a:r>
              <a:rPr lang="es-EC" b="1" u="sng" dirty="0"/>
              <a:t>MENTORES</a:t>
            </a:r>
            <a:r>
              <a:rPr lang="es-EC" dirty="0"/>
              <a:t>” para los más jóvenes</a:t>
            </a:r>
            <a:endParaRPr lang="en-US" dirty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4000" b="1" dirty="0" smtClean="0">
                <a:latin typeface="Times New Roman"/>
                <a:ea typeface="Times New Roman"/>
              </a:rPr>
              <a:t>Temas Particulares de Entrenamiento para los Maestros</a:t>
            </a:r>
            <a:endParaRPr lang="es-ES_tradnl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7 Leyes de la Enseñanza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Como preparar una </a:t>
            </a:r>
            <a:r>
              <a:rPr lang="es-ES_tradnl" dirty="0" smtClean="0">
                <a:latin typeface="Times New Roman"/>
                <a:ea typeface="Times New Roman"/>
              </a:rPr>
              <a:t>lección bíblica </a:t>
            </a:r>
            <a:r>
              <a:rPr lang="es-ES_tradnl" dirty="0" smtClean="0">
                <a:latin typeface="Times New Roman"/>
                <a:ea typeface="Times New Roman"/>
              </a:rPr>
              <a:t>y relatar historias de la Biblia y lecciones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Como ganar a los niños para Cristo y </a:t>
            </a:r>
            <a:r>
              <a:rPr lang="es-ES_tradnl" dirty="0" err="1" smtClean="0">
                <a:latin typeface="Times New Roman"/>
                <a:ea typeface="Times New Roman"/>
              </a:rPr>
              <a:t>Visitacion</a:t>
            </a:r>
            <a:r>
              <a:rPr lang="es-ES_tradnl" dirty="0" smtClean="0">
                <a:latin typeface="Times New Roman"/>
                <a:ea typeface="Times New Roman"/>
              </a:rPr>
              <a:t> y evangelismo de niños y su familia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Como mantener orden y </a:t>
            </a:r>
            <a:r>
              <a:rPr lang="es-ES_tradnl" b="1" u="sng" dirty="0" smtClean="0">
                <a:latin typeface="Times New Roman"/>
                <a:ea typeface="Times New Roman"/>
              </a:rPr>
              <a:t>DISCIPLINA</a:t>
            </a:r>
            <a:r>
              <a:rPr lang="es-ES_tradnl" dirty="0" smtClean="0">
                <a:latin typeface="Times New Roman"/>
                <a:ea typeface="Times New Roman"/>
              </a:rPr>
              <a:t> en la clase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Características de un buen maestro de la Biblia</a:t>
            </a:r>
            <a:endParaRPr lang="en-US" dirty="0" smtClean="0">
              <a:latin typeface="Times New Roman"/>
              <a:ea typeface="Times New Roman"/>
            </a:endParaRPr>
          </a:p>
          <a:p>
            <a:endParaRPr lang="es-ES_trad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b="1" u="sng" dirty="0" smtClean="0">
                <a:latin typeface="Times New Roman"/>
                <a:ea typeface="Times New Roman"/>
              </a:rPr>
              <a:t>METODOS</a:t>
            </a:r>
            <a:r>
              <a:rPr lang="es-ES_tradnl" dirty="0" smtClean="0">
                <a:latin typeface="Times New Roman"/>
                <a:ea typeface="Times New Roman"/>
              </a:rPr>
              <a:t> y materias para enseñanza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Como dirigir </a:t>
            </a:r>
            <a:r>
              <a:rPr lang="es-ES_tradnl" dirty="0" smtClean="0">
                <a:latin typeface="Times New Roman"/>
                <a:ea typeface="Times New Roman"/>
              </a:rPr>
              <a:t>música </a:t>
            </a:r>
            <a:r>
              <a:rPr lang="es-ES_tradnl" dirty="0" smtClean="0">
                <a:latin typeface="Times New Roman"/>
                <a:ea typeface="Times New Roman"/>
              </a:rPr>
              <a:t>y un coro para niños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Manejando historias visuales: franela, tiza, el </a:t>
            </a:r>
            <a:r>
              <a:rPr lang="es-ES_tradnl" dirty="0" smtClean="0">
                <a:latin typeface="Times New Roman"/>
                <a:ea typeface="Times New Roman"/>
              </a:rPr>
              <a:t>pizarrón, </a:t>
            </a:r>
            <a:r>
              <a:rPr lang="es-ES_tradnl" dirty="0" smtClean="0">
                <a:latin typeface="Times New Roman"/>
                <a:ea typeface="Times New Roman"/>
              </a:rPr>
              <a:t>títeres y media audio-visual para la enseñanza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Como memorizar versículos bíblicos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Juegos y trabajos manuales para las clases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El Plan de una clase y el arreglo del salón</a:t>
            </a:r>
            <a:endParaRPr lang="en-US" dirty="0" smtClean="0">
              <a:latin typeface="Times New Roman"/>
              <a:ea typeface="Times New Roman"/>
            </a:endParaRPr>
          </a:p>
          <a:p>
            <a:endParaRPr lang="es-ES_trad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Las </a:t>
            </a:r>
            <a:r>
              <a:rPr lang="es-ES_tradnl" b="1" u="sng" dirty="0" smtClean="0">
                <a:latin typeface="Times New Roman"/>
                <a:ea typeface="Times New Roman"/>
              </a:rPr>
              <a:t>METAS</a:t>
            </a:r>
            <a:r>
              <a:rPr lang="es-ES_tradnl" dirty="0" smtClean="0">
                <a:latin typeface="Times New Roman"/>
                <a:ea typeface="Times New Roman"/>
              </a:rPr>
              <a:t> de la enseñanza y como lograrlas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Como hacer un programa “final” o programas especiales (Navidad, Madres, etc.)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Materias disponibles para maestros y clases de niños: editoriales, lecciones hechas a mano, etc.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Métodos de </a:t>
            </a:r>
            <a:r>
              <a:rPr lang="es-ES_tradnl" b="1" u="sng" dirty="0" smtClean="0">
                <a:latin typeface="Times New Roman"/>
                <a:ea typeface="Times New Roman"/>
              </a:rPr>
              <a:t>REPASO</a:t>
            </a:r>
            <a:r>
              <a:rPr lang="es-ES_tradnl" dirty="0" smtClean="0">
                <a:latin typeface="Times New Roman"/>
                <a:ea typeface="Times New Roman"/>
              </a:rPr>
              <a:t> para las lecciones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Consejería y </a:t>
            </a:r>
            <a:r>
              <a:rPr lang="es-ES_tradnl" dirty="0" smtClean="0">
                <a:latin typeface="Times New Roman"/>
                <a:ea typeface="Times New Roman"/>
              </a:rPr>
              <a:t>orientación </a:t>
            </a:r>
            <a:r>
              <a:rPr lang="es-ES_tradnl" dirty="0" smtClean="0">
                <a:latin typeface="Times New Roman"/>
                <a:ea typeface="Times New Roman"/>
              </a:rPr>
              <a:t>para tratar con niños</a:t>
            </a:r>
            <a:endParaRPr lang="en-US" dirty="0" smtClean="0">
              <a:latin typeface="Times New Roman"/>
              <a:ea typeface="Times New Roman"/>
            </a:endParaRPr>
          </a:p>
          <a:p>
            <a:pPr lvl="0" fontAlgn="base" hangingPunct="0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182880" algn="l"/>
              </a:tabLst>
            </a:pPr>
            <a:r>
              <a:rPr lang="es-ES_tradnl" dirty="0" smtClean="0">
                <a:latin typeface="Times New Roman"/>
                <a:ea typeface="Times New Roman"/>
              </a:rPr>
              <a:t>Asuntos legales para el testimonio y de la iglesia</a:t>
            </a:r>
            <a:endParaRPr lang="en-US" dirty="0" smtClean="0">
              <a:latin typeface="Times New Roman"/>
              <a:ea typeface="Times New Roman"/>
            </a:endParaRPr>
          </a:p>
          <a:p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927</Words>
  <Application>Microsoft Office PowerPoint</Application>
  <PresentationFormat>On-screen Show (4:3)</PresentationFormat>
  <Paragraphs>99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17. ENTRENANDO LÍDERES</vt:lpstr>
      <vt:lpstr>CONOCE LAS CARACTERISTICAS DE EDADES PARA ADAPTAR SU LIDERAZGO A ELLOS</vt:lpstr>
      <vt:lpstr>PRIMARIOS (6-11 años) </vt:lpstr>
      <vt:lpstr>JOVENES (12-21 años) </vt:lpstr>
      <vt:lpstr>SOLTEROS (18-25 años) </vt:lpstr>
      <vt:lpstr>ADULTOS</vt:lpstr>
      <vt:lpstr>Temas Particulares de Entrenamiento para los Maestros</vt:lpstr>
      <vt:lpstr>Slide 8</vt:lpstr>
      <vt:lpstr>Slide 9</vt:lpstr>
      <vt:lpstr>Slide 10</vt:lpstr>
      <vt:lpstr>ENTRENANDO LOS  MAESTROS PARA SER LIDERES EXITOSOS</vt:lpstr>
      <vt:lpstr>Slide 12</vt:lpstr>
      <vt:lpstr>Slide 13</vt:lpstr>
      <vt:lpstr>Lo que el Maestro debe hacer</vt:lpstr>
      <vt:lpstr>Slide 15</vt:lpstr>
      <vt:lpstr>18. Los Líderes de una  Escuela  Dominical</vt:lpstr>
      <vt:lpstr>El Superintendente</vt:lpstr>
      <vt:lpstr>Secretario de la Escuela Dominical</vt:lpstr>
      <vt:lpstr>Tesorero de la Escuela Dominical </vt:lpstr>
      <vt:lpstr>El Maestro – La Maestra. </vt:lpstr>
      <vt:lpstr>Co-maestro</vt:lpstr>
      <vt:lpstr>Metas de la Escuela Dominical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17. ENTRENANDO LÍDERES</dc:title>
  <dc:creator>Pastor's Laptop</dc:creator>
  <cp:lastModifiedBy>Pastor's Laptop</cp:lastModifiedBy>
  <cp:revision>6</cp:revision>
  <dcterms:created xsi:type="dcterms:W3CDTF">2010-01-14T07:54:31Z</dcterms:created>
  <dcterms:modified xsi:type="dcterms:W3CDTF">2010-01-14T22:19:27Z</dcterms:modified>
</cp:coreProperties>
</file>