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41"/>
  </p:notesMasterIdLst>
  <p:sldIdLst>
    <p:sldId id="286" r:id="rId2"/>
    <p:sldId id="287" r:id="rId3"/>
    <p:sldId id="288" r:id="rId4"/>
    <p:sldId id="289" r:id="rId5"/>
    <p:sldId id="290" r:id="rId6"/>
    <p:sldId id="291" r:id="rId7"/>
    <p:sldId id="292" r:id="rId8"/>
    <p:sldId id="294" r:id="rId9"/>
    <p:sldId id="295" r:id="rId10"/>
    <p:sldId id="341" r:id="rId11"/>
    <p:sldId id="296" r:id="rId12"/>
    <p:sldId id="297" r:id="rId13"/>
    <p:sldId id="298" r:id="rId14"/>
    <p:sldId id="342" r:id="rId15"/>
    <p:sldId id="299" r:id="rId16"/>
    <p:sldId id="300" r:id="rId17"/>
    <p:sldId id="304" r:id="rId18"/>
    <p:sldId id="305" r:id="rId19"/>
    <p:sldId id="307" r:id="rId20"/>
    <p:sldId id="308" r:id="rId21"/>
    <p:sldId id="310" r:id="rId22"/>
    <p:sldId id="311" r:id="rId23"/>
    <p:sldId id="343" r:id="rId24"/>
    <p:sldId id="312" r:id="rId25"/>
    <p:sldId id="313" r:id="rId26"/>
    <p:sldId id="344" r:id="rId27"/>
    <p:sldId id="314" r:id="rId28"/>
    <p:sldId id="315" r:id="rId29"/>
    <p:sldId id="316" r:id="rId30"/>
    <p:sldId id="317" r:id="rId31"/>
    <p:sldId id="318" r:id="rId32"/>
    <p:sldId id="319" r:id="rId33"/>
    <p:sldId id="320" r:id="rId34"/>
    <p:sldId id="321" r:id="rId35"/>
    <p:sldId id="322" r:id="rId36"/>
    <p:sldId id="323" r:id="rId37"/>
    <p:sldId id="324" r:id="rId38"/>
    <p:sldId id="325" r:id="rId39"/>
    <p:sldId id="326" r:id="rId4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700B8173-679D-4168-86F7-D239A37E8D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1103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3078E8-8BF1-460D-B351-C722C5EA5AA4}" type="slidenum">
              <a:rPr lang="en-US"/>
              <a:pPr/>
              <a:t>1</a:t>
            </a:fld>
            <a:endParaRPr lang="en-US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0B8173-679D-4168-86F7-D239A37E8DE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835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C21CDA-4044-4287-A453-5FFE0D53CB43}" type="slidenum">
              <a:rPr lang="en-US"/>
              <a:pPr/>
              <a:t>11</a:t>
            </a:fld>
            <a:endParaRPr lang="en-US"/>
          </a:p>
        </p:txBody>
      </p:sp>
      <p:sp>
        <p:nvSpPr>
          <p:cNvPr id="100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A85E74-B9BD-4798-A3A6-D6BA234FE4B3}" type="slidenum">
              <a:rPr lang="en-US"/>
              <a:pPr/>
              <a:t>12</a:t>
            </a:fld>
            <a:endParaRPr lang="en-US"/>
          </a:p>
        </p:txBody>
      </p:sp>
      <p:sp>
        <p:nvSpPr>
          <p:cNvPr id="102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568037-954B-48D4-ACF0-9519F3A4ECA8}" type="slidenum">
              <a:rPr lang="en-US"/>
              <a:pPr/>
              <a:t>13</a:t>
            </a:fld>
            <a:endParaRPr lang="en-US"/>
          </a:p>
        </p:txBody>
      </p:sp>
      <p:sp>
        <p:nvSpPr>
          <p:cNvPr id="1044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0B8173-679D-4168-86F7-D239A37E8DE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1950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E30046-1A7E-46C5-81E5-3CC832E3FBA0}" type="slidenum">
              <a:rPr lang="en-US"/>
              <a:pPr/>
              <a:t>15</a:t>
            </a:fld>
            <a:endParaRPr lang="en-US"/>
          </a:p>
        </p:txBody>
      </p:sp>
      <p:sp>
        <p:nvSpPr>
          <p:cNvPr id="1064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3490C7-E7F6-4874-B538-D95A41854031}" type="slidenum">
              <a:rPr lang="en-US"/>
              <a:pPr/>
              <a:t>16</a:t>
            </a:fld>
            <a:endParaRPr lang="en-US"/>
          </a:p>
        </p:txBody>
      </p:sp>
      <p:sp>
        <p:nvSpPr>
          <p:cNvPr id="1085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4F4EF0-C085-4B2E-8B35-A7896500A5D7}" type="slidenum">
              <a:rPr lang="en-US"/>
              <a:pPr/>
              <a:t>17</a:t>
            </a:fld>
            <a:endParaRPr lang="en-US"/>
          </a:p>
        </p:txBody>
      </p:sp>
      <p:sp>
        <p:nvSpPr>
          <p:cNvPr id="1167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27E2FF-700D-4EF6-9C53-A50FF8C170D2}" type="slidenum">
              <a:rPr lang="en-US"/>
              <a:pPr/>
              <a:t>18</a:t>
            </a:fld>
            <a:endParaRPr lang="en-US"/>
          </a:p>
        </p:txBody>
      </p:sp>
      <p:sp>
        <p:nvSpPr>
          <p:cNvPr id="1187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4C9D12-2FC1-4D95-B13E-27750B655F09}" type="slidenum">
              <a:rPr lang="en-US"/>
              <a:pPr/>
              <a:t>19</a:t>
            </a:fld>
            <a:endParaRPr lang="en-US"/>
          </a:p>
        </p:txBody>
      </p:sp>
      <p:sp>
        <p:nvSpPr>
          <p:cNvPr id="1228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389BC5-5645-45B8-9160-C3266F6CEDC3}" type="slidenum">
              <a:rPr lang="en-US"/>
              <a:pPr/>
              <a:t>2</a:t>
            </a:fld>
            <a:endParaRPr lang="en-US"/>
          </a:p>
        </p:txBody>
      </p:sp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6129F4-688F-47EC-BF2B-00D8AAF91265}" type="slidenum">
              <a:rPr lang="en-US"/>
              <a:pPr/>
              <a:t>20</a:t>
            </a:fld>
            <a:endParaRPr lang="en-US"/>
          </a:p>
        </p:txBody>
      </p:sp>
      <p:sp>
        <p:nvSpPr>
          <p:cNvPr id="1249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AD46A-C452-433C-BFF6-B4298816F06D}" type="slidenum">
              <a:rPr lang="en-US"/>
              <a:pPr/>
              <a:t>21</a:t>
            </a:fld>
            <a:endParaRPr lang="en-US"/>
          </a:p>
        </p:txBody>
      </p:sp>
      <p:sp>
        <p:nvSpPr>
          <p:cNvPr id="1290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4FC8D3-41B8-40EC-8E44-ABB104684361}" type="slidenum">
              <a:rPr lang="en-US"/>
              <a:pPr/>
              <a:t>22</a:t>
            </a:fld>
            <a:endParaRPr lang="en-US"/>
          </a:p>
        </p:txBody>
      </p:sp>
      <p:sp>
        <p:nvSpPr>
          <p:cNvPr id="1310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0B8173-679D-4168-86F7-D239A37E8DE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44254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D5C038-5C83-4B73-B4DB-C00A4FC551DC}" type="slidenum">
              <a:rPr lang="en-US"/>
              <a:pPr/>
              <a:t>24</a:t>
            </a:fld>
            <a:endParaRPr lang="en-US"/>
          </a:p>
        </p:txBody>
      </p:sp>
      <p:sp>
        <p:nvSpPr>
          <p:cNvPr id="133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8524B3-F911-46CA-B773-193F1456A2FF}" type="slidenum">
              <a:rPr lang="en-US"/>
              <a:pPr/>
              <a:t>25</a:t>
            </a:fld>
            <a:endParaRPr lang="en-US"/>
          </a:p>
        </p:txBody>
      </p:sp>
      <p:sp>
        <p:nvSpPr>
          <p:cNvPr id="135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0B8173-679D-4168-86F7-D239A37E8DE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21674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454CB0-71C9-4615-8F4C-95340FF231D1}" type="slidenum">
              <a:rPr lang="en-US"/>
              <a:pPr/>
              <a:t>27</a:t>
            </a:fld>
            <a:endParaRPr lang="en-US"/>
          </a:p>
        </p:txBody>
      </p:sp>
      <p:sp>
        <p:nvSpPr>
          <p:cNvPr id="137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3ADB58-48B3-46CB-A216-30DFB9E0C96B}" type="slidenum">
              <a:rPr lang="en-US"/>
              <a:pPr/>
              <a:t>28</a:t>
            </a:fld>
            <a:endParaRPr lang="en-US"/>
          </a:p>
        </p:txBody>
      </p:sp>
      <p:sp>
        <p:nvSpPr>
          <p:cNvPr id="139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F1EC11-832C-4CED-82A0-A5096A323BC5}" type="slidenum">
              <a:rPr lang="en-US"/>
              <a:pPr/>
              <a:t>29</a:t>
            </a:fld>
            <a:endParaRPr lang="en-US"/>
          </a:p>
        </p:txBody>
      </p:sp>
      <p:sp>
        <p:nvSpPr>
          <p:cNvPr id="141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3B77C0-00F6-475C-840E-4617EEF512B3}" type="slidenum">
              <a:rPr lang="en-US"/>
              <a:pPr/>
              <a:t>3</a:t>
            </a:fld>
            <a:endParaRPr lang="en-US"/>
          </a:p>
        </p:txBody>
      </p:sp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397AF6-B31A-4B26-ACF4-0D83F6F9619F}" type="slidenum">
              <a:rPr lang="en-US"/>
              <a:pPr/>
              <a:t>30</a:t>
            </a:fld>
            <a:endParaRPr lang="en-US"/>
          </a:p>
        </p:txBody>
      </p:sp>
      <p:sp>
        <p:nvSpPr>
          <p:cNvPr id="143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D699D8-ECB2-4E56-A9B9-AF9CF89CBD6A}" type="slidenum">
              <a:rPr lang="en-US"/>
              <a:pPr/>
              <a:t>31</a:t>
            </a:fld>
            <a:endParaRPr lang="en-US"/>
          </a:p>
        </p:txBody>
      </p:sp>
      <p:sp>
        <p:nvSpPr>
          <p:cNvPr id="145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8169AE-548C-4D49-8F79-CF9B87E81F16}" type="slidenum">
              <a:rPr lang="en-US"/>
              <a:pPr/>
              <a:t>32</a:t>
            </a:fld>
            <a:endParaRPr lang="en-US"/>
          </a:p>
        </p:txBody>
      </p:sp>
      <p:sp>
        <p:nvSpPr>
          <p:cNvPr id="147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F3BB7-3E0E-4FFA-ADC2-06AD6F96C660}" type="slidenum">
              <a:rPr lang="en-US"/>
              <a:pPr/>
              <a:t>33</a:t>
            </a:fld>
            <a:endParaRPr lang="en-US"/>
          </a:p>
        </p:txBody>
      </p:sp>
      <p:sp>
        <p:nvSpPr>
          <p:cNvPr id="149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27D20B-A60F-4C9A-AD0B-969580C6CC8B}" type="slidenum">
              <a:rPr lang="en-US"/>
              <a:pPr/>
              <a:t>34</a:t>
            </a:fld>
            <a:endParaRPr lang="en-US"/>
          </a:p>
        </p:txBody>
      </p:sp>
      <p:sp>
        <p:nvSpPr>
          <p:cNvPr id="151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940DAB-8C73-4A38-A887-514989BB9D5A}" type="slidenum">
              <a:rPr lang="en-US"/>
              <a:pPr/>
              <a:t>35</a:t>
            </a:fld>
            <a:endParaRPr lang="en-US"/>
          </a:p>
        </p:txBody>
      </p:sp>
      <p:sp>
        <p:nvSpPr>
          <p:cNvPr id="153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7A70BF-2F56-4542-9AC5-7154966F8BB1}" type="slidenum">
              <a:rPr lang="en-US"/>
              <a:pPr/>
              <a:t>36</a:t>
            </a:fld>
            <a:endParaRPr lang="en-US"/>
          </a:p>
        </p:txBody>
      </p:sp>
      <p:sp>
        <p:nvSpPr>
          <p:cNvPr id="155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B30E30-0737-4517-952E-D1A2E9EC41C9}" type="slidenum">
              <a:rPr lang="en-US"/>
              <a:pPr/>
              <a:t>37</a:t>
            </a:fld>
            <a:endParaRPr lang="en-US"/>
          </a:p>
        </p:txBody>
      </p:sp>
      <p:sp>
        <p:nvSpPr>
          <p:cNvPr id="157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5D9D3F-2733-407E-8764-8C8E427F6A26}" type="slidenum">
              <a:rPr lang="en-US"/>
              <a:pPr/>
              <a:t>38</a:t>
            </a:fld>
            <a:endParaRPr lang="en-US"/>
          </a:p>
        </p:txBody>
      </p:sp>
      <p:sp>
        <p:nvSpPr>
          <p:cNvPr id="159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EE5D73-F934-47D9-90EA-1D6EE1FBA0D9}" type="slidenum">
              <a:rPr lang="en-US"/>
              <a:pPr/>
              <a:t>39</a:t>
            </a:fld>
            <a:endParaRPr lang="en-US"/>
          </a:p>
        </p:txBody>
      </p:sp>
      <p:sp>
        <p:nvSpPr>
          <p:cNvPr id="161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A64736-CCFE-4C0D-98BD-36B3C650C73F}" type="slidenum">
              <a:rPr lang="en-US"/>
              <a:pPr/>
              <a:t>4</a:t>
            </a:fld>
            <a:endParaRPr lang="en-US"/>
          </a:p>
        </p:txBody>
      </p:sp>
      <p:sp>
        <p:nvSpPr>
          <p:cNvPr id="86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9C47E8-42EF-43B4-86B1-7A6BABDF1072}" type="slidenum">
              <a:rPr lang="en-US"/>
              <a:pPr/>
              <a:t>5</a:t>
            </a:fld>
            <a:endParaRPr lang="en-US"/>
          </a:p>
        </p:txBody>
      </p:sp>
      <p:sp>
        <p:nvSpPr>
          <p:cNvPr id="88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E575A4-40F8-428C-9EAD-07D5E6C414BB}" type="slidenum">
              <a:rPr lang="en-US"/>
              <a:pPr/>
              <a:t>6</a:t>
            </a:fld>
            <a:endParaRPr lang="en-US"/>
          </a:p>
        </p:txBody>
      </p:sp>
      <p:sp>
        <p:nvSpPr>
          <p:cNvPr id="90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6F3E7F-176A-47B7-A44D-DC5DDA491F93}" type="slidenum">
              <a:rPr lang="en-US"/>
              <a:pPr/>
              <a:t>7</a:t>
            </a:fld>
            <a:endParaRPr lang="en-US"/>
          </a:p>
        </p:txBody>
      </p:sp>
      <p:sp>
        <p:nvSpPr>
          <p:cNvPr id="92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DE6AF9-94C5-4584-AC89-87837DC9BA8C}" type="slidenum">
              <a:rPr lang="en-US"/>
              <a:pPr/>
              <a:t>8</a:t>
            </a:fld>
            <a:endParaRPr lang="en-US"/>
          </a:p>
        </p:txBody>
      </p:sp>
      <p:sp>
        <p:nvSpPr>
          <p:cNvPr id="962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39F0F4-94A5-48D9-99B3-29C62727E191}" type="slidenum">
              <a:rPr lang="en-US"/>
              <a:pPr/>
              <a:t>9</a:t>
            </a:fld>
            <a:endParaRPr lang="en-US"/>
          </a:p>
        </p:txBody>
      </p:sp>
      <p:sp>
        <p:nvSpPr>
          <p:cNvPr id="98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C1ED7E9-10F1-4E29-9209-33446F57EF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64520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4521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2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3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4524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64525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26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27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28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29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4530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64531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2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3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4534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64535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36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37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38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39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4540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1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/>
      <p:bldP spid="64516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451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45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645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645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4F43E-9699-4B14-95A0-223D8CBB66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19364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80FED-3A37-4D4B-88CF-4C11B3C98F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711285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AB735-08ED-4A25-B131-3E4B055FC8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11848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D4D01-E783-413A-A7F3-5B0D509A9E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33592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CE391-604D-4558-86D1-F4D8F6E5E0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643303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BDE5E0-AA4D-4F0B-9BFA-1F7A80980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756633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D9F7D-D4C1-4575-9F67-2E2D3FD379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65880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31B0E-ACF6-440E-A9CD-76567CD2A4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33823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AFE291-65B1-4FA5-A29B-F78CE971C9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423827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5AF136-1FC8-4535-ABCA-B6F8E4FBB2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42029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FF7168E-3E9D-4843-8BB9-1D78355012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349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49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6349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350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6350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6351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1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1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351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1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1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3516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6351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1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1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2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2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2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2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2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6352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6352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2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3528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63529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6353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3531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6353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3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3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3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3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3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3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3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6354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3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3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63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/>
      <p:bldP spid="63492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4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349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349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6349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6349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4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349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349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6349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6349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4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349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349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6349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6349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4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349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349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6349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6349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4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349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349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6349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6349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370013"/>
            <a:ext cx="7346950" cy="2057400"/>
          </a:xfrm>
        </p:spPr>
        <p:txBody>
          <a:bodyPr/>
          <a:lstStyle/>
          <a:p>
            <a:pPr algn="r"/>
            <a:r>
              <a:rPr lang="es-ES" sz="4000" b="1" u="sng"/>
              <a:t>Creciendo en el Camino de Dios</a:t>
            </a:r>
            <a:r>
              <a:rPr lang="es-ES" b="1"/>
              <a:t>  </a:t>
            </a:r>
            <a:r>
              <a:rPr lang="es-ES" sz="1600" b="1"/>
              <a:t>(por J. Stormer)</a:t>
            </a:r>
            <a:endParaRPr lang="en-US" sz="1600" b="1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" sz="2400" b="1"/>
              <a:t>2ª Timoteo 3:1-10</a:t>
            </a:r>
          </a:p>
          <a:p>
            <a:pPr>
              <a:lnSpc>
                <a:spcPct val="80000"/>
              </a:lnSpc>
            </a:pPr>
            <a:r>
              <a:rPr lang="es-ES" sz="2400" b="1"/>
              <a:t>Proverbios 30:11-13</a:t>
            </a:r>
          </a:p>
          <a:p>
            <a:pPr>
              <a:lnSpc>
                <a:spcPct val="80000"/>
              </a:lnSpc>
            </a:pPr>
            <a:r>
              <a:rPr lang="es-ES" sz="2400" b="1"/>
              <a:t>Romanos 3:9-18</a:t>
            </a:r>
          </a:p>
          <a:p>
            <a:pPr>
              <a:lnSpc>
                <a:spcPct val="80000"/>
              </a:lnSpc>
            </a:pPr>
            <a:r>
              <a:rPr lang="es-ES" sz="2400" b="1"/>
              <a:t>Gálatas 6:16-26</a:t>
            </a:r>
            <a:endParaRPr lang="en-US" sz="240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6870700" cy="685800"/>
          </a:xfrm>
        </p:spPr>
        <p:txBody>
          <a:bodyPr/>
          <a:lstStyle/>
          <a:p>
            <a:r>
              <a:rPr lang="es-ES" sz="3600"/>
              <a:t>Enseña por medio de la iglesia</a:t>
            </a:r>
            <a:endParaRPr lang="es-ES_tradnl" sz="3600"/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6962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800" b="1"/>
              <a:t>Ejemplos de padres cristianos que muestran reverencia y respeto por Dios.</a:t>
            </a:r>
          </a:p>
          <a:p>
            <a:pPr>
              <a:lnSpc>
                <a:spcPct val="90000"/>
              </a:lnSpc>
            </a:pPr>
            <a:r>
              <a:rPr lang="es-ES" sz="2800" b="1"/>
              <a:t>Enseña modales de cortesía al reunirse con otras familias</a:t>
            </a:r>
          </a:p>
          <a:p>
            <a:pPr>
              <a:lnSpc>
                <a:spcPct val="90000"/>
              </a:lnSpc>
            </a:pPr>
            <a:r>
              <a:rPr lang="es-ES" sz="2800" b="1"/>
              <a:t>Enseña la disciplina de estar quieto, prestar atención y escuchar en una edad temprana.</a:t>
            </a:r>
          </a:p>
          <a:p>
            <a:pPr>
              <a:lnSpc>
                <a:spcPct val="90000"/>
              </a:lnSpc>
            </a:pPr>
            <a:r>
              <a:rPr lang="es-ES" sz="2800" b="1"/>
              <a:t>Motiva con el “privilegio” de ser “promovidos” de la guardería a una “clase”.</a:t>
            </a:r>
            <a:endParaRPr lang="es-ES_tradnl" sz="2800" b="1"/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/>
              <a:t>IV. TIEMPO PARA </a:t>
            </a:r>
            <a:r>
              <a:rPr lang="es-ES" b="1" u="sng"/>
              <a:t>ENTRENAR</a:t>
            </a:r>
            <a:endParaRPr lang="en-US" b="1" u="sng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4419600"/>
          </a:xfrm>
        </p:spPr>
        <p:txBody>
          <a:bodyPr/>
          <a:lstStyle/>
          <a:p>
            <a:r>
              <a:rPr lang="es-ES" sz="2400" b="1" i="1"/>
              <a:t>Proverbios 22:6  Instruye al niño en su camino, Y aun cuando fuere viejo no se apartará de él.</a:t>
            </a:r>
          </a:p>
          <a:p>
            <a:r>
              <a:rPr lang="es-ES" b="1"/>
              <a:t>Instruir = Entrenar </a:t>
            </a:r>
            <a:r>
              <a:rPr lang="es-ES" sz="2800" b="1"/>
              <a:t>=  Aplicar la enseñanza con disciplina consistente</a:t>
            </a:r>
          </a:p>
          <a:p>
            <a:pPr lvl="1"/>
            <a:r>
              <a:rPr lang="es-ES" sz="2400" b="1"/>
              <a:t>Dar explicación como hacer algo</a:t>
            </a:r>
          </a:p>
          <a:p>
            <a:pPr lvl="1"/>
            <a:r>
              <a:rPr lang="es-ES" sz="2400" b="1"/>
              <a:t>Mostrar como hacerlo</a:t>
            </a:r>
          </a:p>
          <a:p>
            <a:pPr lvl="1"/>
            <a:r>
              <a:rPr lang="es-ES" sz="2400" b="1"/>
              <a:t>Hacerlo con el nino</a:t>
            </a:r>
          </a:p>
          <a:p>
            <a:pPr lvl="1"/>
            <a:r>
              <a:rPr lang="es-ES" sz="2400" b="1"/>
              <a:t>Hacerle cumplirlo solo y alabarle con correcciones</a:t>
            </a:r>
          </a:p>
          <a:p>
            <a:pPr lvl="1"/>
            <a:r>
              <a:rPr lang="es-ES" sz="2400" b="1"/>
              <a:t>Hacerle repetirlo y alabarle otra vez</a:t>
            </a:r>
            <a:endParaRPr lang="en-US" sz="2400" b="1"/>
          </a:p>
        </p:txBody>
      </p:sp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/>
              <a:t>V. TIEMPO PARA JUGAR – Ecl 3:1-8</a:t>
            </a:r>
            <a:endParaRPr lang="en-US" sz="4000" b="1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" sz="2400" b="1"/>
              <a:t>“La mejor enseñanza no se hace de manera estructurada o planeada como en una clase.”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sz="2400" b="1"/>
              <a:t>Beneficios:</a:t>
            </a:r>
          </a:p>
          <a:p>
            <a:pPr>
              <a:lnSpc>
                <a:spcPct val="90000"/>
              </a:lnSpc>
            </a:pPr>
            <a:r>
              <a:rPr lang="es-ES" sz="2400" b="1"/>
              <a:t>Desarrolla varios niveles de su inteligencia</a:t>
            </a:r>
          </a:p>
          <a:p>
            <a:pPr>
              <a:lnSpc>
                <a:spcPct val="90000"/>
              </a:lnSpc>
            </a:pPr>
            <a:r>
              <a:rPr lang="es-ES" sz="2400" b="1"/>
              <a:t>Desarrolla sus habilidades físicas y emocionales</a:t>
            </a:r>
          </a:p>
          <a:p>
            <a:pPr>
              <a:lnSpc>
                <a:spcPct val="90000"/>
              </a:lnSpc>
            </a:pPr>
            <a:r>
              <a:rPr lang="es-ES" sz="2400" b="1"/>
              <a:t>Enseña a percibir lo que es bueno y malo y razonar</a:t>
            </a:r>
          </a:p>
          <a:p>
            <a:pPr>
              <a:lnSpc>
                <a:spcPct val="90000"/>
              </a:lnSpc>
            </a:pPr>
            <a:r>
              <a:rPr lang="es-ES" sz="2400" b="1"/>
              <a:t>Descubre y desarrolla sus “dones” naturales dados por Dios (música, construcción, deportes, lectura, etc.)</a:t>
            </a:r>
            <a:endParaRPr lang="en-US" sz="2400" b="1"/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848600" cy="609600"/>
          </a:xfrm>
        </p:spPr>
        <p:txBody>
          <a:bodyPr/>
          <a:lstStyle/>
          <a:p>
            <a:r>
              <a:rPr lang="en-US" sz="3200" b="1"/>
              <a:t>VI. Tiempo para Dios y Su Palabra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453438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2400" b="1"/>
              <a:t>TIEMPO PARA AMAR Y ABRAZAR para mostrar el amor de Dios</a:t>
            </a:r>
            <a:endParaRPr lang="es-ES" sz="2400" b="1" i="1"/>
          </a:p>
          <a:p>
            <a:pPr>
              <a:lnSpc>
                <a:spcPct val="80000"/>
              </a:lnSpc>
            </a:pPr>
            <a:r>
              <a:rPr lang="es-ES" sz="2400" b="1" i="1"/>
              <a:t>1 Pedro 4:8  Y ante todo, tened entre vosotros ferviente amor; porque el amor cubrirá multitud de pecados.</a:t>
            </a:r>
          </a:p>
          <a:p>
            <a:pPr>
              <a:lnSpc>
                <a:spcPct val="80000"/>
              </a:lnSpc>
            </a:pPr>
            <a:endParaRPr lang="es-ES" sz="2400" b="1" i="1"/>
          </a:p>
          <a:p>
            <a:pPr>
              <a:lnSpc>
                <a:spcPct val="80000"/>
              </a:lnSpc>
            </a:pPr>
            <a:r>
              <a:rPr lang="es-ES" sz="2400" b="1"/>
              <a:t>TIEMPO PARA CANTAR Y ALABAR A DIOS, leyendo Su Palabra – Salmo 148; Filip. 4:6</a:t>
            </a:r>
          </a:p>
          <a:p>
            <a:pPr>
              <a:lnSpc>
                <a:spcPct val="80000"/>
              </a:lnSpc>
            </a:pPr>
            <a:endParaRPr lang="es-ES" sz="2400" b="1"/>
          </a:p>
          <a:p>
            <a:pPr>
              <a:lnSpc>
                <a:spcPct val="80000"/>
              </a:lnSpc>
            </a:pPr>
            <a:r>
              <a:rPr lang="es-ES" sz="2400" b="1"/>
              <a:t>TIEMPO PARA SERVIR A DIOS</a:t>
            </a:r>
          </a:p>
          <a:p>
            <a:pPr>
              <a:lnSpc>
                <a:spcPct val="80000"/>
              </a:lnSpc>
            </a:pPr>
            <a:r>
              <a:rPr lang="es-ES" sz="2400" b="1"/>
              <a:t>Visitando a los necesitados y mayores –Sant 1:27</a:t>
            </a:r>
          </a:p>
          <a:p>
            <a:pPr>
              <a:lnSpc>
                <a:spcPct val="80000"/>
              </a:lnSpc>
            </a:pPr>
            <a:r>
              <a:rPr lang="es-ES" sz="2400" b="1"/>
              <a:t>Evangelizando – Marcos 16:15; Mateo 28:19-20; 				Hechos 1:8</a:t>
            </a:r>
            <a:endParaRPr lang="en-US" sz="2400" b="1"/>
          </a:p>
        </p:txBody>
      </p:sp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696200" cy="4953000"/>
          </a:xfrm>
        </p:spPr>
        <p:txBody>
          <a:bodyPr/>
          <a:lstStyle/>
          <a:p>
            <a:pPr>
              <a:buFontTx/>
              <a:buNone/>
            </a:pPr>
            <a:r>
              <a:rPr lang="es-ES" sz="2800" b="1"/>
              <a:t>VII.  TIEMPO PARA CANTAR Y ALABAR A DIOS – Salmo 148; Filip. 4:6</a:t>
            </a:r>
          </a:p>
          <a:p>
            <a:pPr>
              <a:buFontTx/>
              <a:buNone/>
            </a:pPr>
            <a:endParaRPr lang="es-ES" sz="2800" b="1"/>
          </a:p>
          <a:p>
            <a:pPr>
              <a:buFontTx/>
              <a:buNone/>
            </a:pPr>
            <a:r>
              <a:rPr lang="es-ES" sz="2800" b="1"/>
              <a:t>VIII.  TIEMPO PARA SERVIR A DIOS</a:t>
            </a:r>
            <a:endParaRPr lang="es-ES" sz="2800"/>
          </a:p>
          <a:p>
            <a:r>
              <a:rPr lang="es-ES" sz="2800"/>
              <a:t>Visitando a los necesitados y mayores – Santiago 1:27</a:t>
            </a:r>
          </a:p>
          <a:p>
            <a:r>
              <a:rPr lang="es-ES" sz="2800"/>
              <a:t>Animando a otros hermanos –Gálatas 6:1-10</a:t>
            </a:r>
          </a:p>
          <a:p>
            <a:r>
              <a:rPr lang="es-ES" sz="2800"/>
              <a:t>Evangelizando – Marcos 16:15; Mateo 28:19-20; Hechos 1:8</a:t>
            </a:r>
            <a:endParaRPr lang="es-ES_tradnl" sz="2800"/>
          </a:p>
        </p:txBody>
      </p:sp>
    </p:spTree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6870700" cy="838200"/>
          </a:xfrm>
        </p:spPr>
        <p:txBody>
          <a:bodyPr/>
          <a:lstStyle/>
          <a:p>
            <a:r>
              <a:rPr lang="en-US" sz="3600"/>
              <a:t>4 Etapas de la Crianza de Hijos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86000"/>
            <a:ext cx="7696200" cy="2590800"/>
          </a:xfrm>
        </p:spPr>
        <p:txBody>
          <a:bodyPr/>
          <a:lstStyle/>
          <a:p>
            <a:r>
              <a:rPr lang="en-US" b="1"/>
              <a:t>Etapa de CONTROL y disciplina</a:t>
            </a:r>
          </a:p>
          <a:p>
            <a:r>
              <a:rPr lang="en-US" b="1"/>
              <a:t>Etapa de ENTRENAMIENTO</a:t>
            </a:r>
          </a:p>
          <a:p>
            <a:r>
              <a:rPr lang="en-US" b="1"/>
              <a:t>Etapa de ENSENANZA</a:t>
            </a:r>
          </a:p>
          <a:p>
            <a:r>
              <a:rPr lang="en-US" b="1"/>
              <a:t>Etapa de ACONSEJAMIENTO</a:t>
            </a:r>
            <a:endParaRPr lang="en-US" b="1">
              <a:cs typeface="Arial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85800"/>
          </a:xfrm>
        </p:spPr>
        <p:txBody>
          <a:bodyPr/>
          <a:lstStyle/>
          <a:p>
            <a:r>
              <a:rPr lang="es-ES" sz="3200" u="sng"/>
              <a:t>El Tiempo Indefenso – 0-3 meses</a:t>
            </a:r>
            <a:r>
              <a:rPr lang="es-ES" sz="3200"/>
              <a:t> </a:t>
            </a:r>
            <a:endParaRPr lang="en-US" sz="320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696200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2800" i="1"/>
              <a:t>Proverbios 13:24  El que detiene el castigo, a su hijo aborrece; Mas el que lo ama, desde </a:t>
            </a:r>
            <a:r>
              <a:rPr lang="es-ES" sz="2800" i="1" u="sng"/>
              <a:t>temprano</a:t>
            </a:r>
            <a:r>
              <a:rPr lang="es-ES" sz="2800" i="1"/>
              <a:t> lo corrige.</a:t>
            </a:r>
            <a:endParaRPr lang="es-ES" sz="2800"/>
          </a:p>
          <a:p>
            <a:pPr>
              <a:lnSpc>
                <a:spcPct val="80000"/>
              </a:lnSpc>
            </a:pPr>
            <a:endParaRPr lang="es-ES" sz="2800" b="1"/>
          </a:p>
          <a:p>
            <a:pPr>
              <a:lnSpc>
                <a:spcPct val="80000"/>
              </a:lnSpc>
            </a:pPr>
            <a:r>
              <a:rPr lang="es-ES" sz="2800" b="1"/>
              <a:t>Atención y Actividades:  </a:t>
            </a:r>
          </a:p>
          <a:p>
            <a:pPr lvl="2">
              <a:lnSpc>
                <a:spcPct val="80000"/>
              </a:lnSpc>
            </a:pPr>
            <a:r>
              <a:rPr lang="es-ES" sz="2000" b="1"/>
              <a:t>duerme 80% del tiempo</a:t>
            </a:r>
          </a:p>
          <a:p>
            <a:pPr>
              <a:lnSpc>
                <a:spcPct val="80000"/>
              </a:lnSpc>
            </a:pPr>
            <a:r>
              <a:rPr lang="es-ES" sz="2800" b="1"/>
              <a:t>Jugar con él unos 4-5 veces al día </a:t>
            </a:r>
          </a:p>
          <a:p>
            <a:pPr>
              <a:lnSpc>
                <a:spcPct val="80000"/>
              </a:lnSpc>
            </a:pPr>
            <a:endParaRPr lang="es-ES" sz="2800" b="1"/>
          </a:p>
          <a:p>
            <a:pPr>
              <a:lnSpc>
                <a:spcPct val="80000"/>
              </a:lnSpc>
            </a:pPr>
            <a:r>
              <a:rPr lang="es-ES" sz="2800" b="1"/>
              <a:t>Dejarle a solas despierto a veces para que no aprenda a ser “entretenido” siempre.</a:t>
            </a:r>
            <a:endParaRPr lang="es-ES" sz="2400" b="1"/>
          </a:p>
        </p:txBody>
      </p:sp>
    </p:spTree>
  </p:cSld>
  <p:clrMapOvr>
    <a:masterClrMapping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6870700" cy="1219200"/>
          </a:xfrm>
        </p:spPr>
        <p:txBody>
          <a:bodyPr/>
          <a:lstStyle/>
          <a:p>
            <a:r>
              <a:rPr lang="es-ES" sz="4000"/>
              <a:t>Despertando el alma </a:t>
            </a:r>
            <a:br>
              <a:rPr lang="es-ES" sz="4000"/>
            </a:br>
            <a:r>
              <a:rPr lang="es-ES" sz="3600"/>
              <a:t>(mente, emociones, voluntad):</a:t>
            </a:r>
            <a:endParaRPr lang="en-US" sz="360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" sz="2800"/>
              <a:t>Se nutre con señales de amor (abrazos, besos, pláticas)</a:t>
            </a:r>
          </a:p>
          <a:p>
            <a:pPr>
              <a:lnSpc>
                <a:spcPct val="80000"/>
              </a:lnSpc>
            </a:pPr>
            <a:endParaRPr lang="es-ES" sz="2800"/>
          </a:p>
          <a:p>
            <a:pPr>
              <a:lnSpc>
                <a:spcPct val="80000"/>
              </a:lnSpc>
            </a:pPr>
            <a:r>
              <a:rPr lang="es-ES" sz="2800"/>
              <a:t>Da mandatos sencillos de cosas que ya va a hacer (“abra la boca”) y alábale cuando “obedece”</a:t>
            </a:r>
          </a:p>
          <a:p>
            <a:pPr>
              <a:lnSpc>
                <a:spcPct val="80000"/>
              </a:lnSpc>
            </a:pPr>
            <a:endParaRPr lang="es-ES" sz="2800"/>
          </a:p>
          <a:p>
            <a:pPr>
              <a:lnSpc>
                <a:spcPct val="80000"/>
              </a:lnSpc>
            </a:pPr>
            <a:r>
              <a:rPr lang="es-ES" sz="2800"/>
              <a:t>Estimula sus emociones de paz por tocar música “buena”</a:t>
            </a:r>
            <a:endParaRPr lang="en-US" sz="2800"/>
          </a:p>
        </p:txBody>
      </p:sp>
    </p:spTree>
  </p:cSld>
  <p:clrMapOvr>
    <a:masterClrMapping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38200"/>
          </a:xfrm>
        </p:spPr>
        <p:txBody>
          <a:bodyPr/>
          <a:lstStyle/>
          <a:p>
            <a:r>
              <a:rPr lang="en-US" sz="3600"/>
              <a:t>Desarrollo espiritual del bebe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696200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2800"/>
              <a:t>1 Samuel 16:23 Cuando el espíritu malo de parte de Dios venía sobre Saúl, David tomaba el arpa y tocaba con su mano; y Saúl tenía alivio y estaba mejor, y el espíritu malo se apartaba de él.</a:t>
            </a:r>
          </a:p>
          <a:p>
            <a:pPr>
              <a:lnSpc>
                <a:spcPct val="80000"/>
              </a:lnSpc>
            </a:pPr>
            <a:r>
              <a:rPr lang="es-ES" sz="2800"/>
              <a:t>El desarrollo de “fe y confianza” comienza cuando el bebé “siente” seguridad y siente que todo está bien.</a:t>
            </a:r>
          </a:p>
          <a:p>
            <a:pPr>
              <a:lnSpc>
                <a:spcPct val="80000"/>
              </a:lnSpc>
            </a:pPr>
            <a:r>
              <a:rPr lang="es-ES" sz="2800"/>
              <a:t>Leer pasajes cortos de la Escritura con el bebé después de comer y cambiarle antes de ponerle a dormir. </a:t>
            </a:r>
          </a:p>
          <a:p>
            <a:pPr lvl="1">
              <a:lnSpc>
                <a:spcPct val="80000"/>
              </a:lnSpc>
            </a:pPr>
            <a:r>
              <a:rPr lang="es-ES" sz="2400"/>
              <a:t>Si llega a ser un “costumbre” de vida, no se acordará de cuando comenzó y lo considerará una parte “normal” de la vida como comer y dormir.</a:t>
            </a:r>
            <a:endParaRPr lang="en-US" sz="2400"/>
          </a:p>
        </p:txBody>
      </p:sp>
    </p:spTree>
  </p:cSld>
  <p:clrMapOvr>
    <a:masterClrMapping/>
  </p:clrMapOvr>
  <p:transition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Orando con el bebe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s-ES" sz="2400"/>
              <a:t>El niño tendrá el concepto de un Dios invisible al ver a los padres hablando con Dios con palabras de adoración y agradecimiento.</a:t>
            </a:r>
          </a:p>
          <a:p>
            <a:r>
              <a:rPr lang="es-ES" sz="2800"/>
              <a:t>Hebreos 11:1  Es, pues, la fe la certeza de lo que se espera, la convicción de lo que no se ve.</a:t>
            </a:r>
          </a:p>
          <a:p>
            <a:r>
              <a:rPr lang="es-ES" sz="2800"/>
              <a:t>Hebreos 11:27  Por la fe dejó a Egipto, no temiendo la ira del rey; porque se sostuvo como viendo al Invisible.</a:t>
            </a: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Un Buen Comienzo </a:t>
            </a:r>
            <a:br>
              <a:rPr lang="en-US" sz="4000" b="1"/>
            </a:br>
            <a:r>
              <a:rPr lang="en-US" sz="4000" b="1"/>
              <a:t>1-10 a</a:t>
            </a:r>
            <a:r>
              <a:rPr lang="en-US" sz="4000" b="1">
                <a:cs typeface="Arial" charset="0"/>
              </a:rPr>
              <a:t>ňos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b="1"/>
              <a:t>Proverbios 22:6</a:t>
            </a:r>
          </a:p>
          <a:p>
            <a:pPr>
              <a:lnSpc>
                <a:spcPct val="90000"/>
              </a:lnSpc>
            </a:pPr>
            <a:r>
              <a:rPr lang="es-ES" b="1"/>
              <a:t>“La capacidad del niño será determinado </a:t>
            </a:r>
            <a:r>
              <a:rPr lang="es-ES" b="1" u="sng"/>
              <a:t>como resultado directo de lo que hacen los padres</a:t>
            </a:r>
            <a:r>
              <a:rPr lang="es-ES" b="1"/>
              <a:t>”</a:t>
            </a:r>
            <a:r>
              <a:rPr lang="es-ES" sz="1000" b="1"/>
              <a:t> (Dr. B. White de Harvard)</a:t>
            </a:r>
          </a:p>
          <a:p>
            <a:pPr>
              <a:lnSpc>
                <a:spcPct val="90000"/>
              </a:lnSpc>
            </a:pPr>
            <a:endParaRPr lang="es-ES" sz="1000" b="1"/>
          </a:p>
          <a:p>
            <a:pPr>
              <a:lnSpc>
                <a:spcPct val="90000"/>
              </a:lnSpc>
            </a:pPr>
            <a:endParaRPr lang="es-ES" sz="1000" b="1"/>
          </a:p>
          <a:p>
            <a:pPr>
              <a:lnSpc>
                <a:spcPct val="90000"/>
              </a:lnSpc>
            </a:pPr>
            <a:endParaRPr lang="es-ES" sz="1000" b="1"/>
          </a:p>
          <a:p>
            <a:pPr>
              <a:lnSpc>
                <a:spcPct val="90000"/>
              </a:lnSpc>
            </a:pPr>
            <a:r>
              <a:rPr lang="es-ES" b="1"/>
              <a:t>Resultados en niños malcriados:  Amargados y rebeldes</a:t>
            </a:r>
            <a:endParaRPr lang="en-US" b="1"/>
          </a:p>
        </p:txBody>
      </p:sp>
    </p:spTree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175500" cy="1600200"/>
          </a:xfrm>
        </p:spPr>
        <p:txBody>
          <a:bodyPr/>
          <a:lstStyle/>
          <a:p>
            <a:r>
              <a:rPr lang="es-ES" sz="4000" u="sng"/>
              <a:t>Llegando a ser “una persona”   </a:t>
            </a:r>
            <a:r>
              <a:rPr lang="es-ES" sz="3600" u="sng"/>
              <a:t>3-8 meses de edad</a:t>
            </a:r>
            <a:r>
              <a:rPr lang="es-ES" sz="4000"/>
              <a:t> </a:t>
            </a:r>
            <a:endParaRPr lang="en-US" sz="400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u="sng"/>
              <a:t>Desarrollándose fisicamente</a:t>
            </a:r>
          </a:p>
          <a:p>
            <a:pPr>
              <a:lnSpc>
                <a:spcPct val="90000"/>
              </a:lnSpc>
            </a:pPr>
            <a:r>
              <a:rPr lang="es-ES" u="sng"/>
              <a:t>Desarrollando su mente y voluntad</a:t>
            </a:r>
          </a:p>
          <a:p>
            <a:pPr lvl="1">
              <a:lnSpc>
                <a:spcPct val="90000"/>
              </a:lnSpc>
            </a:pPr>
            <a:r>
              <a:rPr lang="es-ES"/>
              <a:t>Entrenar en el significado de las palabras “Sí” y “No” 2 Corintios 1:18</a:t>
            </a:r>
          </a:p>
          <a:p>
            <a:pPr>
              <a:lnSpc>
                <a:spcPct val="90000"/>
              </a:lnSpc>
            </a:pPr>
            <a:r>
              <a:rPr lang="es-ES" u="sng"/>
              <a:t>Desarrollo social</a:t>
            </a:r>
            <a:endParaRPr lang="es-ES"/>
          </a:p>
          <a:p>
            <a:pPr lvl="1">
              <a:lnSpc>
                <a:spcPct val="90000"/>
              </a:lnSpc>
            </a:pPr>
            <a:r>
              <a:rPr lang="es-ES"/>
              <a:t>Tiempo en la iglesia le enseña a relacionarse con personas cristianas</a:t>
            </a:r>
          </a:p>
        </p:txBody>
      </p:sp>
    </p:spTree>
  </p:cSld>
  <p:clrMapOvr>
    <a:masterClrMapping/>
  </p:clrMapOvr>
  <p:transition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762000"/>
          </a:xfrm>
        </p:spPr>
        <p:txBody>
          <a:bodyPr/>
          <a:lstStyle/>
          <a:p>
            <a:r>
              <a:rPr lang="es-ES" sz="4000" b="1" u="sng"/>
              <a:t>Listo a Ir – 8-15 meses</a:t>
            </a:r>
            <a:r>
              <a:rPr lang="es-ES" sz="4000" b="1"/>
              <a:t>:</a:t>
            </a:r>
            <a:r>
              <a:rPr lang="en-US" sz="4000" b="1"/>
              <a:t> 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6962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/>
              <a:t>Gatea, camina, escala...</a:t>
            </a:r>
          </a:p>
          <a:p>
            <a:pPr>
              <a:lnSpc>
                <a:spcPct val="90000"/>
              </a:lnSpc>
            </a:pPr>
            <a:r>
              <a:rPr lang="es-ES"/>
              <a:t>Es la edad cuando se demuestra y se confirma la verdad de Isaías 53:6</a:t>
            </a:r>
          </a:p>
          <a:p>
            <a:pPr>
              <a:lnSpc>
                <a:spcPct val="90000"/>
              </a:lnSpc>
            </a:pPr>
            <a:r>
              <a:rPr lang="es-ES"/>
              <a:t>¿Cómo enfrentar el crecimiento de una manera sabia? 1 Tes 5:24  Fiel es el que os llama</a:t>
            </a:r>
          </a:p>
          <a:p>
            <a:pPr>
              <a:lnSpc>
                <a:spcPct val="90000"/>
              </a:lnSpc>
            </a:pPr>
            <a:r>
              <a:rPr lang="es-ES"/>
              <a:t>Necesita aprender responsabilidades y restricciones, pues no comprende el peligro.</a:t>
            </a:r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/>
              <a:t>Establecer la autoridad de los padres</a:t>
            </a:r>
            <a:endParaRPr lang="en-US" sz="360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4343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3600"/>
              <a:t>Hace falta determinación, persistencia, y el cuidado del amor</a:t>
            </a:r>
          </a:p>
          <a:p>
            <a:pPr>
              <a:lnSpc>
                <a:spcPct val="80000"/>
              </a:lnSpc>
            </a:pPr>
            <a:r>
              <a:rPr lang="es-ES" sz="3600"/>
              <a:t>Enseña que no puede satisfacer cada curiosidad</a:t>
            </a:r>
          </a:p>
          <a:p>
            <a:pPr lvl="1">
              <a:lnSpc>
                <a:spcPct val="80000"/>
              </a:lnSpc>
            </a:pPr>
            <a:r>
              <a:rPr lang="es-ES" sz="3200"/>
              <a:t>Tiene que aprender a aceptar un “NO” </a:t>
            </a:r>
          </a:p>
          <a:p>
            <a:pPr lvl="1">
              <a:lnSpc>
                <a:spcPct val="80000"/>
              </a:lnSpc>
            </a:pPr>
            <a:r>
              <a:rPr lang="es-ES"/>
              <a:t>Le prepara para resistir tentaciones luego</a:t>
            </a:r>
            <a:endParaRPr lang="es-ES" sz="1800"/>
          </a:p>
        </p:txBody>
      </p:sp>
    </p:spTree>
  </p:cSld>
  <p:clrMapOvr>
    <a:masterClrMapping/>
  </p:clrMapOvr>
  <p:transition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5400"/>
              <a:t>Entre 9 a 12 meses</a:t>
            </a:r>
            <a:endParaRPr lang="es-ES_tradnl" sz="540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/>
              <a:t>el niño aprende lo que agrada y quiere sus padres – y comienza a resistirlo a favor de lo que él quiere.</a:t>
            </a:r>
          </a:p>
          <a:p>
            <a:pPr>
              <a:lnSpc>
                <a:spcPct val="90000"/>
              </a:lnSpc>
            </a:pPr>
            <a:endParaRPr lang="es-ES"/>
          </a:p>
          <a:p>
            <a:pPr lvl="1">
              <a:lnSpc>
                <a:spcPct val="90000"/>
              </a:lnSpc>
            </a:pPr>
            <a:r>
              <a:rPr lang="es-ES" sz="3200"/>
              <a:t>Distinguir entre “niñerías” que uno debe ignorar y transgresiones de varios niveles de seriedad</a:t>
            </a:r>
            <a:endParaRPr lang="en-US" sz="3200"/>
          </a:p>
          <a:p>
            <a:pPr>
              <a:lnSpc>
                <a:spcPct val="90000"/>
              </a:lnSpc>
            </a:pPr>
            <a:endParaRPr lang="es-ES_tradnl" sz="2400"/>
          </a:p>
        </p:txBody>
      </p:sp>
    </p:spTree>
  </p:cSld>
  <p:clrMapOvr>
    <a:masterClrMapping/>
  </p:clrMapOvr>
  <p:transition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Castigos “tempranos”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229600" cy="3657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2800" i="1"/>
              <a:t>Proverbios 23:13 No rehúses corregir al muchacho; si lo castigas con vara, no morirá.</a:t>
            </a:r>
          </a:p>
          <a:p>
            <a:pPr>
              <a:lnSpc>
                <a:spcPct val="80000"/>
              </a:lnSpc>
            </a:pPr>
            <a:r>
              <a:rPr lang="es-ES" sz="2800" i="1"/>
              <a:t>Proverbios 29:15  La vara y la corrección dan </a:t>
            </a:r>
            <a:r>
              <a:rPr lang="es-ES" sz="2800" i="1" u="sng"/>
              <a:t>sabiduría</a:t>
            </a:r>
            <a:r>
              <a:rPr lang="es-ES" sz="2800" i="1"/>
              <a:t>; Mas el muchacho consentido avergonzará a su madre.</a:t>
            </a:r>
          </a:p>
          <a:p>
            <a:pPr>
              <a:lnSpc>
                <a:spcPct val="80000"/>
              </a:lnSpc>
            </a:pPr>
            <a:r>
              <a:rPr lang="es-ES" sz="2800" i="1"/>
              <a:t>Proverbios 23:13-14  No rehúses corregir al muchacho; si lo castigas con vara, no morirá.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sz="2800" i="1"/>
              <a:t>  Lo castigarás con vara y librarás su alma del </a:t>
            </a:r>
            <a:r>
              <a:rPr lang="es-ES" sz="2800" i="1" u="sng"/>
              <a:t>Seol</a:t>
            </a:r>
            <a:r>
              <a:rPr lang="es-ES" sz="2800" i="1"/>
              <a:t>.</a:t>
            </a:r>
            <a:endParaRPr lang="en-US" sz="2800" i="1"/>
          </a:p>
        </p:txBody>
      </p:sp>
    </p:spTree>
  </p:cSld>
  <p:clrMapOvr>
    <a:masterClrMapping/>
  </p:clrMapOvr>
  <p:transition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43000"/>
          </a:xfrm>
        </p:spPr>
        <p:txBody>
          <a:bodyPr/>
          <a:lstStyle/>
          <a:p>
            <a:r>
              <a:rPr lang="es-ES"/>
              <a:t>Castigo de 4-10 anos</a:t>
            </a: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" sz="3600"/>
              <a:t> Con AMOR, </a:t>
            </a:r>
            <a:r>
              <a:rPr lang="es-ES" sz="3600" u="sng"/>
              <a:t>PACIENCIA</a:t>
            </a:r>
            <a:r>
              <a:rPr lang="es-ES" sz="3600"/>
              <a:t>, </a:t>
            </a:r>
            <a:r>
              <a:rPr lang="es-ES" sz="3600" u="sng"/>
              <a:t>ENSEÑANZA</a:t>
            </a:r>
            <a:r>
              <a:rPr lang="es-ES" sz="3600"/>
              <a:t>, JUSTICIA y CONSISTENCIA</a:t>
            </a:r>
          </a:p>
          <a:p>
            <a:pPr>
              <a:lnSpc>
                <a:spcPct val="80000"/>
              </a:lnSpc>
            </a:pPr>
            <a:r>
              <a:rPr lang="es-ES" sz="3600"/>
              <a:t>Proverbios 13:24  El que detiene el castigo, a su hijo aborrece; Mas el que lo ama, desde temprano lo corrige.</a:t>
            </a:r>
          </a:p>
        </p:txBody>
      </p:sp>
    </p:spTree>
  </p:cSld>
  <p:clrMapOvr>
    <a:masterClrMapping/>
  </p:clrMapOvr>
  <p:transition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14400"/>
          </a:xfrm>
        </p:spPr>
        <p:txBody>
          <a:bodyPr/>
          <a:lstStyle/>
          <a:p>
            <a:r>
              <a:rPr lang="es-ES"/>
              <a:t>Efesios 6:4</a:t>
            </a:r>
            <a:endParaRPr lang="es-ES_tradnl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696200" cy="4267200"/>
          </a:xfrm>
        </p:spPr>
        <p:txBody>
          <a:bodyPr/>
          <a:lstStyle/>
          <a:p>
            <a:pPr>
              <a:buFontTx/>
              <a:buNone/>
            </a:pPr>
            <a:r>
              <a:rPr lang="es-ES" sz="2800" b="1" i="1"/>
              <a:t>Y vosotros, padres, no provoquéis a ira a vuestros hijos, sino criadlos en disciplina y amonestación del Señor.</a:t>
            </a:r>
          </a:p>
          <a:p>
            <a:r>
              <a:rPr lang="es-ES" sz="2800"/>
              <a:t>Siempre orar con el niño</a:t>
            </a:r>
          </a:p>
          <a:p>
            <a:r>
              <a:rPr lang="es-ES" sz="2800"/>
              <a:t>Pide que el niño mismo diga lo que hizo mal y confesar su pecado</a:t>
            </a:r>
          </a:p>
          <a:p>
            <a:r>
              <a:rPr lang="es-ES" sz="2800"/>
              <a:t>Darle disciplina medida según la ofensa</a:t>
            </a:r>
          </a:p>
          <a:p>
            <a:r>
              <a:rPr lang="es-ES" sz="2800"/>
              <a:t>Dejarle llorar calladamente y con límites</a:t>
            </a:r>
            <a:endParaRPr lang="es-ES_tradnl" sz="2800"/>
          </a:p>
        </p:txBody>
      </p:sp>
    </p:spTree>
  </p:cSld>
  <p:clrMapOvr>
    <a:masterClrMapping/>
  </p:clrMapOvr>
  <p:transition>
    <p:wipe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/>
              <a:t>Desarrollando la OBEDIENCIA: Incentivos</a:t>
            </a:r>
            <a:endParaRPr lang="en-US" sz="4000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"/>
              <a:t>1. Dios lo demanda y ha establecido las autoridades</a:t>
            </a:r>
          </a:p>
          <a:p>
            <a:pPr>
              <a:buFontTx/>
              <a:buNone/>
            </a:pPr>
            <a:r>
              <a:rPr lang="es-ES"/>
              <a:t>2. Presenta a “héroes” a que pueda imitar</a:t>
            </a:r>
          </a:p>
          <a:p>
            <a:pPr>
              <a:buFontTx/>
              <a:buNone/>
            </a:pPr>
            <a:r>
              <a:rPr lang="es-ES"/>
              <a:t>3. Enseña a obedecer por AMOR</a:t>
            </a:r>
          </a:p>
          <a:p>
            <a:pPr>
              <a:buFontTx/>
              <a:buNone/>
            </a:pPr>
            <a:r>
              <a:rPr lang="es-ES"/>
              <a:t>4.  Recuerda de la presencia de Dios.</a:t>
            </a:r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/>
              <a:t>El Caracter es la Clave</a:t>
            </a:r>
            <a:endParaRPr lang="en-US" b="1" u="sng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" b="1"/>
              <a:t>Proverbios 11:3</a:t>
            </a:r>
            <a:r>
              <a:rPr lang="es-ES"/>
              <a:t>  </a:t>
            </a:r>
            <a:r>
              <a:rPr lang="es-ES" i="1"/>
              <a:t>La </a:t>
            </a:r>
            <a:r>
              <a:rPr lang="es-ES" b="1" i="1" u="sng"/>
              <a:t>integridad</a:t>
            </a:r>
            <a:r>
              <a:rPr lang="es-ES" i="1"/>
              <a:t> de los rectos los encaminará; Pero destruirá a los pecadores la perversidad de ellos.</a:t>
            </a:r>
            <a:endParaRPr lang="en-US" i="1"/>
          </a:p>
        </p:txBody>
      </p:sp>
    </p:spTree>
  </p:cSld>
  <p:clrMapOvr>
    <a:masterClrMapping/>
  </p:clrMapOvr>
  <p:transition>
    <p:wipe dir="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66800"/>
          </a:xfrm>
        </p:spPr>
        <p:txBody>
          <a:bodyPr/>
          <a:lstStyle/>
          <a:p>
            <a:r>
              <a:rPr lang="es-ES" sz="3600" b="1" u="sng"/>
              <a:t>Tener una meta clara para:</a:t>
            </a:r>
            <a:endParaRPr lang="en-US" sz="3600" b="1" u="sng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153400" cy="3581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2800"/>
              <a:t>Reconocer lo que es correcto y amable</a:t>
            </a:r>
          </a:p>
          <a:p>
            <a:pPr>
              <a:lnSpc>
                <a:spcPct val="80000"/>
              </a:lnSpc>
            </a:pPr>
            <a:r>
              <a:rPr lang="es-ES" sz="2800"/>
              <a:t>Hacerlo lo mejor posible a tiempo</a:t>
            </a:r>
          </a:p>
          <a:p>
            <a:pPr>
              <a:lnSpc>
                <a:spcPct val="80000"/>
              </a:lnSpc>
            </a:pPr>
            <a:r>
              <a:rPr lang="es-ES" sz="2800"/>
              <a:t>Hacerlo con la actitud correcta</a:t>
            </a:r>
          </a:p>
          <a:p>
            <a:pPr>
              <a:lnSpc>
                <a:spcPct val="80000"/>
              </a:lnSpc>
            </a:pPr>
            <a:r>
              <a:rPr lang="es-ES" sz="2800"/>
              <a:t>Hacerlo por las razones correctas (1ª Cor. 10:31)</a:t>
            </a:r>
          </a:p>
          <a:p>
            <a:pPr>
              <a:lnSpc>
                <a:spcPct val="80000"/>
              </a:lnSpc>
            </a:pPr>
            <a:r>
              <a:rPr lang="es-ES" sz="2800"/>
              <a:t>El entrenamiento comienza con la disciplina de padres y maestros  -- y resulta en la “auto-disciplina” del niño cuando madure  -- Gálatas 5:23;  1ª Corintios 9:24-27;  2ª Timoteo 1:7</a:t>
            </a:r>
            <a:endParaRPr lang="en-US" sz="2800"/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762000"/>
          </a:xfrm>
        </p:spPr>
        <p:txBody>
          <a:bodyPr/>
          <a:lstStyle/>
          <a:p>
            <a:r>
              <a:rPr lang="en-US"/>
              <a:t>La necesidad de hogares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2400" b="1"/>
              <a:t>Jóvenes no prestan atención en la clase</a:t>
            </a:r>
          </a:p>
          <a:p>
            <a:pPr lvl="1">
              <a:lnSpc>
                <a:spcPct val="80000"/>
              </a:lnSpc>
            </a:pPr>
            <a:r>
              <a:rPr lang="es-ES" sz="2400" b="1"/>
              <a:t>No saben como ESCUCHAR, obedecer, o </a:t>
            </a:r>
          </a:p>
          <a:p>
            <a:pPr lvl="1">
              <a:lnSpc>
                <a:spcPct val="80000"/>
              </a:lnSpc>
            </a:pPr>
            <a:r>
              <a:rPr lang="es-ES" sz="2400" b="1"/>
              <a:t>hacer tareas simples por ellos mismos.</a:t>
            </a:r>
          </a:p>
          <a:p>
            <a:pPr lvl="1">
              <a:lnSpc>
                <a:spcPct val="80000"/>
              </a:lnSpc>
            </a:pPr>
            <a:endParaRPr lang="es-ES" sz="2400" b="1"/>
          </a:p>
          <a:p>
            <a:pPr>
              <a:lnSpc>
                <a:spcPct val="80000"/>
              </a:lnSpc>
            </a:pPr>
            <a:r>
              <a:rPr lang="es-ES" sz="2400" b="1"/>
              <a:t>No son entrenados en modales y respeto</a:t>
            </a:r>
          </a:p>
          <a:p>
            <a:pPr>
              <a:lnSpc>
                <a:spcPct val="80000"/>
              </a:lnSpc>
            </a:pPr>
            <a:endParaRPr lang="es-ES" sz="2400" b="1"/>
          </a:p>
          <a:p>
            <a:pPr>
              <a:lnSpc>
                <a:spcPct val="80000"/>
              </a:lnSpc>
            </a:pPr>
            <a:r>
              <a:rPr lang="es-ES" sz="2400" b="1"/>
              <a:t>Medidas de disciplina de quitar privilegios no funcionan </a:t>
            </a:r>
            <a:r>
              <a:rPr lang="es-ES" sz="2000" b="1"/>
              <a:t>(hay que “sobornarlos” con premios)</a:t>
            </a:r>
          </a:p>
          <a:p>
            <a:pPr>
              <a:lnSpc>
                <a:spcPct val="80000"/>
              </a:lnSpc>
            </a:pPr>
            <a:endParaRPr lang="es-ES" sz="2000" b="1"/>
          </a:p>
          <a:p>
            <a:pPr>
              <a:lnSpc>
                <a:spcPct val="80000"/>
              </a:lnSpc>
            </a:pPr>
            <a:r>
              <a:rPr lang="es-ES" sz="2400" b="1"/>
              <a:t>No tienen persistencia y perseverancia</a:t>
            </a:r>
          </a:p>
          <a:p>
            <a:pPr>
              <a:lnSpc>
                <a:spcPct val="80000"/>
              </a:lnSpc>
            </a:pPr>
            <a:endParaRPr lang="es-ES" sz="2400" b="1"/>
          </a:p>
          <a:p>
            <a:pPr>
              <a:lnSpc>
                <a:spcPct val="80000"/>
              </a:lnSpc>
            </a:pPr>
            <a:r>
              <a:rPr lang="es-ES" sz="2400" b="1"/>
              <a:t>No hay limpieza y orden en su apariencia o trabajos</a:t>
            </a:r>
            <a:endParaRPr lang="en-US" sz="2400" b="1"/>
          </a:p>
        </p:txBody>
      </p:sp>
    </p:spTree>
  </p:cSld>
  <p:clrMapOvr>
    <a:masterClrMapping/>
  </p:clrMapOvr>
  <p:transition>
    <p:wipe dir="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/>
              <a:t>12 características</a:t>
            </a:r>
            <a:endParaRPr lang="en-US" b="1" u="sng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s-ES" sz="2400" b="1" u="sng"/>
              <a:t>I.  ATENTO Y ALERTA</a:t>
            </a:r>
            <a:r>
              <a:rPr lang="es-ES" sz="2400"/>
              <a:t>: PRESTAR ATENCION a instrucciones o necesidades de otros</a:t>
            </a:r>
            <a:endParaRPr lang="es-ES" sz="2400" b="1"/>
          </a:p>
          <a:p>
            <a:pPr>
              <a:lnSpc>
                <a:spcPct val="80000"/>
              </a:lnSpc>
            </a:pPr>
            <a:r>
              <a:rPr lang="es-ES" sz="2400" b="1"/>
              <a:t>Hebreos 2:1-4 -</a:t>
            </a:r>
            <a:r>
              <a:rPr lang="es-ES" sz="2400"/>
              <a:t>  Es necesario que </a:t>
            </a:r>
            <a:r>
              <a:rPr lang="es-ES" sz="2400" u="sng"/>
              <a:t>con más</a:t>
            </a:r>
            <a:r>
              <a:rPr lang="es-ES" sz="2400"/>
              <a:t> </a:t>
            </a:r>
            <a:r>
              <a:rPr lang="es-ES" sz="2400" u="sng"/>
              <a:t>diligencia</a:t>
            </a:r>
            <a:r>
              <a:rPr lang="es-ES" sz="2400"/>
              <a:t> </a:t>
            </a:r>
            <a:r>
              <a:rPr lang="es-ES" sz="2400" u="sng"/>
              <a:t>atendamos</a:t>
            </a:r>
            <a:r>
              <a:rPr lang="es-ES" sz="2400"/>
              <a:t> a las cosas que hemos oído.</a:t>
            </a:r>
            <a:endParaRPr lang="es-ES" sz="2400" b="1"/>
          </a:p>
          <a:p>
            <a:pPr>
              <a:lnSpc>
                <a:spcPct val="80000"/>
              </a:lnSpc>
            </a:pPr>
            <a:r>
              <a:rPr lang="es-ES" sz="2400" b="1"/>
              <a:t>1Samuel 3:10</a:t>
            </a:r>
            <a:r>
              <a:rPr lang="es-ES" sz="2400"/>
              <a:t>  Vino Jehová y se paró, y llamó como las otras veces: ¡Samuel, Samuel! Entonces Samuel dijo: Habla, porque tu siervo oye.</a:t>
            </a:r>
            <a:endParaRPr lang="es-ES" sz="2400" b="1"/>
          </a:p>
          <a:p>
            <a:pPr>
              <a:lnSpc>
                <a:spcPct val="80000"/>
              </a:lnSpc>
            </a:pPr>
            <a:endParaRPr lang="es-ES" sz="2400" b="1"/>
          </a:p>
          <a:p>
            <a:pPr>
              <a:lnSpc>
                <a:spcPct val="80000"/>
              </a:lnSpc>
            </a:pPr>
            <a:r>
              <a:rPr lang="es-ES" sz="2400"/>
              <a:t>Practica para entrenar: “¿Qué dije yo?”</a:t>
            </a:r>
          </a:p>
          <a:p>
            <a:pPr>
              <a:lnSpc>
                <a:spcPct val="80000"/>
              </a:lnSpc>
            </a:pPr>
            <a:r>
              <a:rPr lang="es-ES" sz="2400"/>
              <a:t>Demandar que le mire antes de hablar a él, </a:t>
            </a:r>
          </a:p>
        </p:txBody>
      </p:sp>
    </p:spTree>
  </p:cSld>
  <p:clrMapOvr>
    <a:masterClrMapping/>
  </p:clrMapOvr>
  <p:transition>
    <p:wipe dir="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90600"/>
          </a:xfrm>
        </p:spPr>
        <p:txBody>
          <a:bodyPr/>
          <a:lstStyle/>
          <a:p>
            <a:r>
              <a:rPr lang="es-ES" sz="3600" b="1" u="sng"/>
              <a:t>II.OBEDIENCIA</a:t>
            </a:r>
            <a:r>
              <a:rPr lang="es-ES" sz="3600" b="1"/>
              <a:t> </a:t>
            </a:r>
            <a:r>
              <a:rPr lang="es-ES" sz="3600"/>
              <a:t>1 Sam, 15:22</a:t>
            </a:r>
            <a:endParaRPr lang="en-US" sz="360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Si no presta atención es porque no quiere oír—prefiere desobedecer  -- </a:t>
            </a:r>
            <a:r>
              <a:rPr lang="es-ES" b="1"/>
              <a:t>Génesis 3:8-10</a:t>
            </a:r>
            <a:endParaRPr lang="es-ES"/>
          </a:p>
          <a:p>
            <a:r>
              <a:rPr lang="es-ES"/>
              <a:t>Inmediatamente, Respetuosamente, mansamente y gustosamente  (Filipenses 2:14- </a:t>
            </a:r>
            <a:r>
              <a:rPr lang="es-ES" sz="2000"/>
              <a:t>sin murmuraciones o disputas)</a:t>
            </a:r>
          </a:p>
          <a:p>
            <a:r>
              <a:rPr lang="es-ES"/>
              <a:t>Completamente</a:t>
            </a:r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38200"/>
          </a:xfrm>
        </p:spPr>
        <p:txBody>
          <a:bodyPr/>
          <a:lstStyle/>
          <a:p>
            <a:r>
              <a:rPr lang="en-US" sz="4000"/>
              <a:t>La Obediencia prepara para: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2296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3600" b="1"/>
              <a:t>Ser salvo</a:t>
            </a:r>
            <a:r>
              <a:rPr lang="es-ES" sz="3600"/>
              <a:t>—Hechos 16:31</a:t>
            </a:r>
            <a:endParaRPr lang="es-ES" sz="3600" b="1"/>
          </a:p>
          <a:p>
            <a:pPr>
              <a:lnSpc>
                <a:spcPct val="80000"/>
              </a:lnSpc>
            </a:pPr>
            <a:r>
              <a:rPr lang="es-ES" sz="3600" b="1"/>
              <a:t>Ser lleno del Espíritu, ser gozoso y útil al Señor Hechos 5:32</a:t>
            </a:r>
            <a:r>
              <a:rPr lang="es-ES" sz="3600"/>
              <a:t>  </a:t>
            </a:r>
            <a:endParaRPr lang="es-ES" sz="3600" i="1"/>
          </a:p>
          <a:p>
            <a:pPr>
              <a:lnSpc>
                <a:spcPct val="80000"/>
              </a:lnSpc>
            </a:pPr>
            <a:r>
              <a:rPr lang="es-ES" sz="3600" b="1"/>
              <a:t>Vivir una vida larga, feliz y con bendiciones – Efesios 6:1-4</a:t>
            </a:r>
          </a:p>
          <a:p>
            <a:pPr>
              <a:lnSpc>
                <a:spcPct val="80000"/>
              </a:lnSpc>
            </a:pPr>
            <a:endParaRPr lang="es-ES" sz="3600" b="1"/>
          </a:p>
          <a:p>
            <a:pPr>
              <a:lnSpc>
                <a:spcPct val="80000"/>
              </a:lnSpc>
              <a:buFontTx/>
              <a:buNone/>
            </a:pPr>
            <a:r>
              <a:rPr lang="es-ES" sz="3600" b="1"/>
              <a:t>Hacer a padres gozosos </a:t>
            </a:r>
          </a:p>
          <a:p>
            <a:pPr>
              <a:lnSpc>
                <a:spcPct val="80000"/>
              </a:lnSpc>
            </a:pPr>
            <a:r>
              <a:rPr lang="es-ES" sz="2400" b="1"/>
              <a:t>3 Juan 4  </a:t>
            </a:r>
            <a:r>
              <a:rPr lang="es-ES" sz="2400" i="1"/>
              <a:t>No tengo yo mayor gozo que este, el oír que mis hijos andan en la verdad</a:t>
            </a:r>
            <a:r>
              <a:rPr lang="es-ES" sz="2400" b="1"/>
              <a:t>.</a:t>
            </a:r>
            <a:endParaRPr lang="en-US" sz="2400" b="1"/>
          </a:p>
        </p:txBody>
      </p:sp>
    </p:spTree>
  </p:cSld>
  <p:clrMapOvr>
    <a:masterClrMapping/>
  </p:clrMapOvr>
  <p:transition>
    <p:wipe dir="d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371600"/>
          </a:xfrm>
        </p:spPr>
        <p:txBody>
          <a:bodyPr/>
          <a:lstStyle/>
          <a:p>
            <a:pPr marL="1016000" indent="-1016000">
              <a:buFontTx/>
              <a:buAutoNum type="romanUcPeriod" startAt="3"/>
            </a:pPr>
            <a:r>
              <a:rPr lang="es-ES" sz="4000" b="1" u="sng"/>
              <a:t>CONTENTAMIENTO</a:t>
            </a:r>
            <a:r>
              <a:rPr lang="es-ES" sz="4000" b="1"/>
              <a:t>: </a:t>
            </a:r>
            <a:br>
              <a:rPr lang="es-ES" sz="4000" b="1"/>
            </a:br>
            <a:r>
              <a:rPr lang="es-ES" sz="2800"/>
              <a:t>Contrario de la Codicia y Lujuria</a:t>
            </a:r>
            <a:endParaRPr lang="en-US" sz="2800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382000" cy="3886200"/>
          </a:xfrm>
        </p:spPr>
        <p:txBody>
          <a:bodyPr/>
          <a:lstStyle/>
          <a:p>
            <a:r>
              <a:rPr lang="es-ES" b="1"/>
              <a:t>Filipenses 4:11-13</a:t>
            </a:r>
            <a:r>
              <a:rPr lang="es-ES"/>
              <a:t>  </a:t>
            </a:r>
            <a:endParaRPr lang="es-ES" i="1"/>
          </a:p>
          <a:p>
            <a:r>
              <a:rPr lang="es-ES"/>
              <a:t>Aprende a DAR más que recibir  </a:t>
            </a:r>
            <a:r>
              <a:rPr lang="es-ES" sz="2000"/>
              <a:t>(</a:t>
            </a:r>
            <a:r>
              <a:rPr lang="es-ES" sz="2000" b="1"/>
              <a:t>Hechos 20:35</a:t>
            </a:r>
            <a:r>
              <a:rPr lang="es-ES" sz="2000"/>
              <a:t>)</a:t>
            </a:r>
          </a:p>
          <a:p>
            <a:r>
              <a:rPr lang="es-ES"/>
              <a:t>Come lo que ses sirva y lleva la ropa que le compre</a:t>
            </a:r>
          </a:p>
          <a:p>
            <a:r>
              <a:rPr lang="es-ES"/>
              <a:t>Evite que el niña “vea” demasiado”  </a:t>
            </a:r>
            <a:r>
              <a:rPr lang="es-ES" sz="2400"/>
              <a:t>(Eva-Gén. 3:6; Acán-Josué 7:20-21; David-2 Samuel 11:2; Acab-2 Reyes 21:1-2)</a:t>
            </a:r>
            <a:r>
              <a:rPr lang="en-US" sz="2400"/>
              <a:t> </a:t>
            </a:r>
          </a:p>
        </p:txBody>
      </p:sp>
    </p:spTree>
  </p:cSld>
  <p:clrMapOvr>
    <a:masterClrMapping/>
  </p:clrMapOvr>
  <p:transition>
    <p:wipe dir="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38200"/>
          </a:xfrm>
        </p:spPr>
        <p:txBody>
          <a:bodyPr/>
          <a:lstStyle/>
          <a:p>
            <a:r>
              <a:rPr lang="es-ES" sz="3200" b="1" u="sng"/>
              <a:t>IV.  ORDEN Y ORGANIZACIÓN</a:t>
            </a:r>
            <a:endParaRPr lang="en-US" sz="3200" b="1" u="sng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" sz="2400" b="1"/>
              <a:t>1 Corintios 14:33, 40</a:t>
            </a:r>
            <a:r>
              <a:rPr lang="es-ES" sz="2400"/>
              <a:t>  </a:t>
            </a:r>
            <a:r>
              <a:rPr lang="es-ES" sz="2400" i="1"/>
              <a:t>Dios no es Dios de confusión .... hágase todo decentemente y con orden</a:t>
            </a:r>
            <a:r>
              <a:rPr lang="es-ES" sz="2400"/>
              <a:t>.</a:t>
            </a:r>
          </a:p>
          <a:p>
            <a:r>
              <a:rPr lang="es-ES"/>
              <a:t>Agrada a Dios</a:t>
            </a:r>
          </a:p>
          <a:p>
            <a:r>
              <a:rPr lang="es-ES"/>
              <a:t>Logra mayor eficiencia </a:t>
            </a:r>
          </a:p>
          <a:p>
            <a:r>
              <a:rPr lang="es-ES"/>
              <a:t>Muestra respeto a otros (que no tienen que limpiar para usted)</a:t>
            </a:r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66800"/>
          </a:xfrm>
        </p:spPr>
        <p:txBody>
          <a:bodyPr/>
          <a:lstStyle/>
          <a:p>
            <a:r>
              <a:rPr lang="es-ES" sz="3200" b="1" u="sng"/>
              <a:t>V.  REVERENCIA con MANSEDUMBRE Y HUMILDAD</a:t>
            </a:r>
            <a:endParaRPr lang="en-US" sz="3200" b="1" u="sng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1534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2800" b="1"/>
              <a:t>Proverbios 1:7</a:t>
            </a:r>
            <a:r>
              <a:rPr lang="es-ES" sz="2800"/>
              <a:t>  </a:t>
            </a:r>
            <a:r>
              <a:rPr lang="es-ES" sz="2800" i="1"/>
              <a:t>El principio de la sabiduría es el temor (=confianza o reverencia) de Jehová; </a:t>
            </a:r>
            <a:r>
              <a:rPr lang="es-ES" sz="2800"/>
              <a:t>Respeto por lo que pertenece a Dios y a otros (no vandalismo; “devuelve lo que se presta en MEJOR condición de lo que era al pedirlo prestado”)  - 1ª Cor. 3:16</a:t>
            </a:r>
          </a:p>
          <a:p>
            <a:pPr>
              <a:lnSpc>
                <a:spcPct val="80000"/>
              </a:lnSpc>
            </a:pPr>
            <a:endParaRPr lang="es-ES" sz="2800"/>
          </a:p>
          <a:p>
            <a:pPr>
              <a:lnSpc>
                <a:spcPct val="80000"/>
              </a:lnSpc>
            </a:pPr>
            <a:r>
              <a:rPr lang="es-ES" sz="2800"/>
              <a:t>Respeto por los senitimientos de otros – no insultos, maldicencias, críticas o chismes – Efesios 4:32</a:t>
            </a:r>
          </a:p>
          <a:p>
            <a:pPr>
              <a:lnSpc>
                <a:spcPct val="80000"/>
              </a:lnSpc>
            </a:pPr>
            <a:r>
              <a:rPr lang="es-ES" sz="2800"/>
              <a:t>Respeto por el otro padre (aun en divorcios)</a:t>
            </a:r>
          </a:p>
        </p:txBody>
      </p:sp>
    </p:spTree>
  </p:cSld>
  <p:clrMapOvr>
    <a:masterClrMapping/>
  </p:clrMapOvr>
  <p:transition>
    <p:wipe dir="d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/>
              <a:t>VI.  PERDON</a:t>
            </a:r>
            <a:endParaRPr lang="en-US" b="1" u="sng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b="1" u="sng"/>
              <a:t>Marcas del perdón:</a:t>
            </a:r>
            <a:endParaRPr lang="es-ES"/>
          </a:p>
          <a:p>
            <a:pPr>
              <a:lnSpc>
                <a:spcPct val="90000"/>
              </a:lnSpc>
            </a:pPr>
            <a:r>
              <a:rPr lang="es-ES"/>
              <a:t>1ª Juan 1:9; Mat. 16:15 (5:23:24)</a:t>
            </a:r>
          </a:p>
          <a:p>
            <a:pPr>
              <a:lnSpc>
                <a:spcPct val="90000"/>
              </a:lnSpc>
            </a:pPr>
            <a:r>
              <a:rPr lang="es-ES"/>
              <a:t>Hay que rehusar hablar de un pecado “perdonado” y procurar ni pensar en ello.  </a:t>
            </a:r>
            <a:r>
              <a:rPr lang="es-ES" b="1"/>
              <a:t>Heb. 10:17</a:t>
            </a:r>
            <a:endParaRPr lang="es-ES"/>
          </a:p>
          <a:p>
            <a:pPr>
              <a:lnSpc>
                <a:spcPct val="90000"/>
              </a:lnSpc>
            </a:pPr>
            <a:r>
              <a:rPr lang="es-ES"/>
              <a:t>Restaura el compañerismo después de perdonar.  Mat. 5:23-24</a:t>
            </a:r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14400"/>
          </a:xfrm>
        </p:spPr>
        <p:txBody>
          <a:bodyPr/>
          <a:lstStyle/>
          <a:p>
            <a:r>
              <a:rPr lang="en-US"/>
              <a:t>Gratitud y Fe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800" b="1" u="sng"/>
              <a:t>VII.  GRATITUD -- </a:t>
            </a:r>
            <a:r>
              <a:rPr lang="es-ES" sz="2400"/>
              <a:t>Romanos 1:21; Juan 6:11; Filip. 4:6-7; 1ª Tes. 5:18; Luc. 17:11-18</a:t>
            </a:r>
            <a:endParaRPr lang="es-ES" sz="2400" b="1" u="sng"/>
          </a:p>
          <a:p>
            <a:pPr>
              <a:lnSpc>
                <a:spcPct val="90000"/>
              </a:lnSpc>
            </a:pPr>
            <a:r>
              <a:rPr lang="es-ES" sz="2800" b="1" u="sng"/>
              <a:t>VIII. FE    </a:t>
            </a:r>
            <a:r>
              <a:rPr lang="es-ES" sz="2000"/>
              <a:t>Heb. 11:6; 12:1</a:t>
            </a:r>
            <a:endParaRPr lang="es-ES" sz="2000" b="1"/>
          </a:p>
          <a:p>
            <a:pPr>
              <a:lnSpc>
                <a:spcPct val="90000"/>
              </a:lnSpc>
            </a:pPr>
            <a:r>
              <a:rPr lang="es-ES" sz="2800" b="1"/>
              <a:t>Tareas de los padres para desarrllar fe en los hijos:</a:t>
            </a:r>
            <a:endParaRPr lang="es-ES" sz="2800"/>
          </a:p>
          <a:p>
            <a:pPr>
              <a:lnSpc>
                <a:spcPct val="90000"/>
              </a:lnSpc>
            </a:pPr>
            <a:r>
              <a:rPr lang="es-ES" sz="2800"/>
              <a:t>1.  Ser cumplido con tu palabra</a:t>
            </a:r>
          </a:p>
          <a:p>
            <a:pPr>
              <a:lnSpc>
                <a:spcPct val="90000"/>
              </a:lnSpc>
            </a:pPr>
            <a:r>
              <a:rPr lang="es-ES" sz="2800"/>
              <a:t>2.  Orar por todo con los niños</a:t>
            </a:r>
          </a:p>
          <a:p>
            <a:pPr>
              <a:lnSpc>
                <a:spcPct val="90000"/>
              </a:lnSpc>
            </a:pPr>
            <a:r>
              <a:rPr lang="es-ES" sz="2800"/>
              <a:t>3.  Enseñar la Palabra y sus historias de oraciones contestadas</a:t>
            </a:r>
          </a:p>
          <a:p>
            <a:pPr>
              <a:lnSpc>
                <a:spcPct val="90000"/>
              </a:lnSpc>
            </a:pPr>
            <a:r>
              <a:rPr lang="es-ES" sz="2800"/>
              <a:t>4.  Llevale a la iglesia a oir la Palabra</a:t>
            </a:r>
            <a:endParaRPr lang="en-US" sz="2800"/>
          </a:p>
        </p:txBody>
      </p:sp>
    </p:spTree>
  </p:cSld>
  <p:clrMapOvr>
    <a:masterClrMapping/>
  </p:clrMapOvr>
  <p:transition>
    <p:wipe dir="d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/>
              <a:t>IX.  Honestidad</a:t>
            </a:r>
            <a:endParaRPr lang="en-US" b="1" u="sng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458200" cy="3657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800" b="1"/>
              <a:t>Efes 4:25; Prov. 12:22; Apoc. 21:7-8</a:t>
            </a:r>
            <a:endParaRPr lang="es-ES" sz="2800"/>
          </a:p>
          <a:p>
            <a:pPr>
              <a:lnSpc>
                <a:spcPct val="90000"/>
              </a:lnSpc>
            </a:pPr>
            <a:r>
              <a:rPr lang="es-ES" sz="2800"/>
              <a:t>La tarea de los padres:</a:t>
            </a:r>
          </a:p>
          <a:p>
            <a:pPr>
              <a:lnSpc>
                <a:spcPct val="90000"/>
              </a:lnSpc>
            </a:pPr>
            <a:r>
              <a:rPr lang="es-ES" sz="2800"/>
              <a:t>1.  Da ejemplo de honestidad en TODO</a:t>
            </a:r>
          </a:p>
          <a:p>
            <a:pPr>
              <a:lnSpc>
                <a:spcPct val="90000"/>
              </a:lnSpc>
            </a:pPr>
            <a:r>
              <a:rPr lang="es-ES" sz="2800"/>
              <a:t>2.  Castigue la mentira más que otras travesuras (a veces reducir castigos por decir la verdad) </a:t>
            </a:r>
          </a:p>
          <a:p>
            <a:pPr>
              <a:lnSpc>
                <a:spcPct val="90000"/>
              </a:lnSpc>
            </a:pPr>
            <a:r>
              <a:rPr lang="es-ES" sz="2800"/>
              <a:t>3.  Alabe la honestidad en el niño y en otros.</a:t>
            </a:r>
          </a:p>
          <a:p>
            <a:pPr>
              <a:lnSpc>
                <a:spcPct val="90000"/>
              </a:lnSpc>
            </a:pPr>
            <a:r>
              <a:rPr lang="es-ES" sz="2800"/>
              <a:t>4.  Enseña la omnisciencia de Dios – Núm 32:23</a:t>
            </a:r>
            <a:endParaRPr lang="en-US" sz="2800"/>
          </a:p>
        </p:txBody>
      </p:sp>
    </p:spTree>
  </p:cSld>
  <p:clrMapOvr>
    <a:masterClrMapping/>
  </p:clrMapOvr>
  <p:transition>
    <p:wipe dir="d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38200"/>
          </a:xfrm>
        </p:spPr>
        <p:txBody>
          <a:bodyPr/>
          <a:lstStyle/>
          <a:p>
            <a:r>
              <a:rPr lang="es-ES" sz="4000" b="1" u="sng"/>
              <a:t>X.  SEGURIDAD </a:t>
            </a:r>
            <a:r>
              <a:rPr lang="es-ES" sz="4000" b="1"/>
              <a:t>(</a:t>
            </a:r>
            <a:r>
              <a:rPr lang="es-ES" sz="4000"/>
              <a:t>ver “FE”)</a:t>
            </a:r>
            <a:endParaRPr lang="en-US" sz="4000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696200" cy="42672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s-ES" sz="2400"/>
              <a:t>Mateo 6:33; Rom. 8:28; 1ª Juan 5:13</a:t>
            </a:r>
          </a:p>
          <a:p>
            <a:pPr marL="609600" indent="-609600">
              <a:lnSpc>
                <a:spcPct val="80000"/>
              </a:lnSpc>
            </a:pPr>
            <a:r>
              <a:rPr lang="es-ES" sz="2400"/>
              <a:t>Enseña el poder de Dios y su cuidado</a:t>
            </a:r>
          </a:p>
          <a:p>
            <a:pPr marL="609600" indent="-609600">
              <a:lnSpc>
                <a:spcPct val="80000"/>
              </a:lnSpc>
            </a:pPr>
            <a:endParaRPr lang="es-ES" sz="240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s-ES" sz="2400" b="1"/>
              <a:t>XI.  Prudente de peligros físicos, morales y espirituales  </a:t>
            </a:r>
            <a:r>
              <a:rPr lang="es-ES" sz="2400"/>
              <a:t>Prov. 1:1-4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s-ES" sz="2400" b="1" u="sng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s-ES" sz="2000" b="1"/>
              <a:t>XII.  PACIENCIA Y DISCIPLINA PROPIA (TEMPLANZA)</a:t>
            </a:r>
            <a:endParaRPr lang="es-ES" sz="200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s-ES" sz="2400"/>
              <a:t>Isaias 40:30-31 – Esperar en el Señor para guiar y proveer; Proverbios 19:2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s-ES" sz="2400" u="sng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s-ES" sz="2400" u="sng"/>
              <a:t>Conclusión:  El carácter es resultado de “cultivar” el FRUTO DEL ESPIRITU en SU PODER</a:t>
            </a:r>
            <a:endParaRPr lang="en-US" sz="2400" u="sng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696200" cy="685800"/>
          </a:xfrm>
        </p:spPr>
        <p:txBody>
          <a:bodyPr/>
          <a:lstStyle/>
          <a:p>
            <a:r>
              <a:rPr lang="es-ES" sz="3200" b="1"/>
              <a:t>Metas necesarias: Carácter Cristiano</a:t>
            </a:r>
            <a:endParaRPr lang="en-US" sz="3200" b="1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8382000" cy="4343400"/>
          </a:xfrm>
        </p:spPr>
        <p:txBody>
          <a:bodyPr/>
          <a:lstStyle/>
          <a:p>
            <a:r>
              <a:rPr lang="es-ES" b="1"/>
              <a:t>Comienza con Salvación, la llenura del Espíritu y Su Palabra; oración y servicio cristiano</a:t>
            </a:r>
          </a:p>
          <a:p>
            <a:r>
              <a:rPr lang="es-ES" b="1"/>
              <a:t>Se desarrolla mayormente en el hogar.</a:t>
            </a:r>
            <a:r>
              <a:rPr lang="es-ES"/>
              <a:t> </a:t>
            </a:r>
          </a:p>
          <a:p>
            <a:r>
              <a:rPr lang="es-ES" b="1"/>
              <a:t>Se fortalece en la iglesia</a:t>
            </a:r>
          </a:p>
          <a:p>
            <a:r>
              <a:rPr lang="es-ES" b="1"/>
              <a:t>Se aprenden de buenos ejemplos tanto como ense</a:t>
            </a:r>
            <a:r>
              <a:rPr lang="es-ES" b="1">
                <a:cs typeface="Arial" charset="0"/>
              </a:rPr>
              <a:t>ň</a:t>
            </a:r>
            <a:r>
              <a:rPr lang="es-ES" b="1"/>
              <a:t>anza.</a:t>
            </a:r>
            <a:endParaRPr lang="en-US" b="1"/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762000"/>
          </a:xfrm>
        </p:spPr>
        <p:txBody>
          <a:bodyPr/>
          <a:lstStyle/>
          <a:p>
            <a:r>
              <a:rPr lang="es-ES" sz="3600" b="1"/>
              <a:t>¿Qué ha pasado desde 1960?</a:t>
            </a:r>
            <a:endParaRPr lang="en-US" sz="3600" b="1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696200" cy="4343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2400" b="1"/>
              <a:t>1960 entró la música “rock” como expresión de sensualidad y rebelión</a:t>
            </a:r>
          </a:p>
          <a:p>
            <a:pPr>
              <a:lnSpc>
                <a:spcPct val="80000"/>
              </a:lnSpc>
            </a:pPr>
            <a:r>
              <a:rPr lang="es-ES" sz="2400" b="1"/>
              <a:t>La tele empezó a influir en cada hogar con sus filosofías.</a:t>
            </a:r>
          </a:p>
          <a:p>
            <a:pPr>
              <a:lnSpc>
                <a:spcPct val="80000"/>
              </a:lnSpc>
            </a:pPr>
            <a:r>
              <a:rPr lang="es-ES" sz="2400" b="1"/>
              <a:t>Se perdieron las convicciones de la moralidad. Cada uno empezó a hacer su propia voluntad y “lo que es correcto en sus propios ojos”.</a:t>
            </a:r>
          </a:p>
          <a:p>
            <a:pPr>
              <a:lnSpc>
                <a:spcPct val="80000"/>
              </a:lnSpc>
            </a:pPr>
            <a:r>
              <a:rPr lang="es-ES" sz="2400" b="1"/>
              <a:t>Empezaron a enfatizar los “derechos de niños” y criar a hijos “independientes”.  Era más fácil para los padres ejercer una administración “despreocupada”, dejando a los niños “decidir por ellos mismos” lo que era moral, sin convicciones firmes acerca de cualquier asunto.</a:t>
            </a:r>
            <a:endParaRPr lang="en-US" sz="2400" b="1"/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762000"/>
          </a:xfrm>
        </p:spPr>
        <p:txBody>
          <a:bodyPr/>
          <a:lstStyle/>
          <a:p>
            <a:r>
              <a:rPr lang="es-ES" sz="3200" b="1" u="sng"/>
              <a:t>TIEMPO para CRIAR a HIJOS</a:t>
            </a:r>
            <a:endParaRPr lang="en-US" sz="3200" b="1" u="sng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696200" cy="4267200"/>
          </a:xfrm>
        </p:spPr>
        <p:txBody>
          <a:bodyPr/>
          <a:lstStyle/>
          <a:p>
            <a:r>
              <a:rPr lang="es-ES" sz="2800" b="1"/>
              <a:t>Pr 29:15  </a:t>
            </a:r>
            <a:r>
              <a:rPr lang="es-ES" sz="2800" b="1" i="1"/>
              <a:t>La vara y la corrección dan sabiduría; Mas el muchacho consentido avergonzará a su madre</a:t>
            </a:r>
            <a:r>
              <a:rPr lang="es-ES" sz="2800" b="1"/>
              <a:t>.</a:t>
            </a:r>
          </a:p>
          <a:p>
            <a:endParaRPr lang="es-ES" sz="1600" b="1"/>
          </a:p>
          <a:p>
            <a:r>
              <a:rPr lang="es-ES" sz="2800" b="1"/>
              <a:t>Es un trabajo de “tiempo completo” criar a los hijos. (Deut. 6:1-7)</a:t>
            </a:r>
          </a:p>
          <a:p>
            <a:endParaRPr lang="es-ES" sz="1200" b="1"/>
          </a:p>
          <a:p>
            <a:r>
              <a:rPr lang="es-ES" sz="2800" b="1"/>
              <a:t>Muchos no dan tiempo por no tener energía día tras día y año tras año al haberlo gastado en ganar más dinero..</a:t>
            </a:r>
            <a:endParaRPr lang="en-US" sz="2800" b="1"/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762000"/>
          </a:xfrm>
        </p:spPr>
        <p:txBody>
          <a:bodyPr/>
          <a:lstStyle/>
          <a:p>
            <a:r>
              <a:rPr lang="en-US"/>
              <a:t>1.  Tiempo para hablar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696200" cy="4114800"/>
          </a:xfrm>
        </p:spPr>
        <p:txBody>
          <a:bodyPr/>
          <a:lstStyle/>
          <a:p>
            <a:r>
              <a:rPr lang="es-ES" sz="2800" b="1"/>
              <a:t>Hace falta que una  </a:t>
            </a:r>
            <a:r>
              <a:rPr lang="es-ES" sz="2800" b="1" u="sng"/>
              <a:t>madre</a:t>
            </a:r>
            <a:r>
              <a:rPr lang="es-ES" sz="2800" b="1"/>
              <a:t> dé tiempo con sus hijos pequeños para HABLAR con el bebe cuando le lava o le da comida:</a:t>
            </a:r>
          </a:p>
          <a:p>
            <a:r>
              <a:rPr lang="es-ES" sz="2800" b="1"/>
              <a:t>cantar, enseñar, orar, jugar, proveer, inspirar y animar, disciplinar, observar, asegurar, leer</a:t>
            </a:r>
          </a:p>
          <a:p>
            <a:r>
              <a:rPr lang="es-ES" sz="2800" b="1"/>
              <a:t>y contestar muchísimas pequeñas preguntas.</a:t>
            </a:r>
            <a:endParaRPr lang="en-US" sz="2800" b="1"/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38200"/>
          </a:xfrm>
        </p:spPr>
        <p:txBody>
          <a:bodyPr/>
          <a:lstStyle/>
          <a:p>
            <a:r>
              <a:rPr lang="es-ES" b="1"/>
              <a:t>II.  Tiempo para </a:t>
            </a:r>
            <a:r>
              <a:rPr lang="es-ES" b="1" u="sng"/>
              <a:t>LEER</a:t>
            </a:r>
            <a:endParaRPr lang="en-US" b="1" u="sng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696200" cy="4267200"/>
          </a:xfrm>
        </p:spPr>
        <p:txBody>
          <a:bodyPr/>
          <a:lstStyle/>
          <a:p>
            <a:pPr>
              <a:buFontTx/>
              <a:buNone/>
            </a:pPr>
            <a:r>
              <a:rPr lang="es-ES" sz="2400" b="1" i="1"/>
              <a:t>1Tim 4:13  Entre tanto que voy, ocúpate en la lectura, la exhortación y la enseñanza.</a:t>
            </a:r>
          </a:p>
          <a:p>
            <a:r>
              <a:rPr lang="es-ES" sz="2800" b="1"/>
              <a:t>LEEN EN VOZ ALTA a los niños abrazados </a:t>
            </a:r>
          </a:p>
          <a:p>
            <a:pPr lvl="1"/>
            <a:r>
              <a:rPr lang="es-ES" sz="2000" b="1"/>
              <a:t>Fomenta compañerismo y confianza y respeto a padres.</a:t>
            </a:r>
          </a:p>
          <a:p>
            <a:r>
              <a:rPr lang="es-ES" sz="2800" b="1"/>
              <a:t>3 años de edad:  repitan historias leídas mirando a los cuadros.</a:t>
            </a:r>
          </a:p>
          <a:p>
            <a:r>
              <a:rPr lang="es-ES" sz="2800" b="1"/>
              <a:t>4 años de edad:  Desean leer reconociendo ciertas palabras y letras.</a:t>
            </a:r>
            <a:endParaRPr lang="en-US" sz="2800" b="1"/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620000" cy="838200"/>
          </a:xfrm>
        </p:spPr>
        <p:txBody>
          <a:bodyPr/>
          <a:lstStyle/>
          <a:p>
            <a:r>
              <a:rPr lang="es-ES" sz="3600" b="1"/>
              <a:t>III. TIEMPO para ENSEÑAR</a:t>
            </a:r>
            <a:r>
              <a:rPr lang="es-ES"/>
              <a:t> </a:t>
            </a: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3600" b="1"/>
              <a:t>Deuteronomio 6:1-7</a:t>
            </a:r>
          </a:p>
          <a:p>
            <a:r>
              <a:rPr lang="es-ES" sz="3600" b="1"/>
              <a:t>Enseña por medio de tiempos naturales </a:t>
            </a:r>
          </a:p>
          <a:p>
            <a:pPr>
              <a:buFontTx/>
              <a:buNone/>
            </a:pPr>
            <a:r>
              <a:rPr lang="es-ES" sz="2800" b="1"/>
              <a:t>(escoger mercancía en la tienda, enseña al niñito a vestirse, usar un tenedor)</a:t>
            </a:r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243</TotalTime>
  <Words>2307</Words>
  <Application>Microsoft Office PowerPoint</Application>
  <PresentationFormat>On-screen Show (4:3)</PresentationFormat>
  <Paragraphs>266</Paragraphs>
  <Slides>39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Comic Sans MS</vt:lpstr>
      <vt:lpstr>Crayons</vt:lpstr>
      <vt:lpstr>Creciendo en el Camino de Dios  (por J. Stormer)</vt:lpstr>
      <vt:lpstr>Un Buen Comienzo  1-10 aňos</vt:lpstr>
      <vt:lpstr>La necesidad de hogares</vt:lpstr>
      <vt:lpstr>Metas necesarias: Carácter Cristiano</vt:lpstr>
      <vt:lpstr>¿Qué ha pasado desde 1960?</vt:lpstr>
      <vt:lpstr>TIEMPO para CRIAR a HIJOS</vt:lpstr>
      <vt:lpstr>1.  Tiempo para hablar</vt:lpstr>
      <vt:lpstr>II.  Tiempo para LEER</vt:lpstr>
      <vt:lpstr>III. TIEMPO para ENSEÑAR </vt:lpstr>
      <vt:lpstr>Enseña por medio de la iglesia</vt:lpstr>
      <vt:lpstr>IV. TIEMPO PARA ENTRENAR</vt:lpstr>
      <vt:lpstr>V. TIEMPO PARA JUGAR – Ecl 3:1-8</vt:lpstr>
      <vt:lpstr>VI. Tiempo para Dios y Su Palabra</vt:lpstr>
      <vt:lpstr>PowerPoint Presentation</vt:lpstr>
      <vt:lpstr>4 Etapas de la Crianza de Hijos</vt:lpstr>
      <vt:lpstr>El Tiempo Indefenso – 0-3 meses </vt:lpstr>
      <vt:lpstr>Despertando el alma  (mente, emociones, voluntad):</vt:lpstr>
      <vt:lpstr>Desarrollo espiritual del bebe</vt:lpstr>
      <vt:lpstr>Orando con el bebe</vt:lpstr>
      <vt:lpstr>Llegando a ser “una persona”   3-8 meses de edad </vt:lpstr>
      <vt:lpstr>Listo a Ir – 8-15 meses: </vt:lpstr>
      <vt:lpstr>Establecer la autoridad de los padres</vt:lpstr>
      <vt:lpstr>Entre 9 a 12 meses</vt:lpstr>
      <vt:lpstr>Castigos “tempranos”</vt:lpstr>
      <vt:lpstr>Castigo de 4-10 anos</vt:lpstr>
      <vt:lpstr>Efesios 6:4</vt:lpstr>
      <vt:lpstr>Desarrollando la OBEDIENCIA: Incentivos</vt:lpstr>
      <vt:lpstr>El Caracter es la Clave</vt:lpstr>
      <vt:lpstr>Tener una meta clara para:</vt:lpstr>
      <vt:lpstr>12 características</vt:lpstr>
      <vt:lpstr>II.OBEDIENCIA 1 Sam, 15:22</vt:lpstr>
      <vt:lpstr>La Obediencia prepara para:</vt:lpstr>
      <vt:lpstr>CONTENTAMIENTO:  Contrario de la Codicia y Lujuria</vt:lpstr>
      <vt:lpstr>IV.  ORDEN Y ORGANIZACIÓN</vt:lpstr>
      <vt:lpstr>V.  REVERENCIA con MANSEDUMBRE Y HUMILDAD</vt:lpstr>
      <vt:lpstr>VI.  PERDON</vt:lpstr>
      <vt:lpstr>Gratitud y Fe</vt:lpstr>
      <vt:lpstr>IX.  Honestidad</vt:lpstr>
      <vt:lpstr>X.  SEGURIDAD (ver “FE”)</vt:lpstr>
    </vt:vector>
  </TitlesOfParts>
  <Company>IBBA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Formación de Niños Respetuosos </dc:title>
  <dc:creator>R Armstrong</dc:creator>
  <cp:lastModifiedBy>Iglesia Biblica Bautista Ant</cp:lastModifiedBy>
  <cp:revision>14</cp:revision>
  <dcterms:created xsi:type="dcterms:W3CDTF">2007-06-14T20:47:09Z</dcterms:created>
  <dcterms:modified xsi:type="dcterms:W3CDTF">2011-08-18T22:36:23Z</dcterms:modified>
</cp:coreProperties>
</file>