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CEE15-F734-44B8-BCB7-A40F5A725995}" type="datetimeFigureOut">
              <a:rPr lang="en-US" smtClean="0"/>
              <a:t>1/10/2010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0E151-A26A-4065-AB15-AA215A289585}" type="slidenum">
              <a:rPr lang="es-ES_tradnl" smtClean="0"/>
              <a:t>‹#›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E5B200-FA7E-46FD-B9AF-FBBA2B0ACE10}" type="slidenum">
              <a:rPr lang="es-ES_tradnl"/>
              <a:pPr/>
              <a:t>4</a:t>
            </a:fld>
            <a:endParaRPr lang="es-ES_tradnl"/>
          </a:p>
        </p:txBody>
      </p:sp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1000" b="1" dirty="0"/>
              <a:t>Motivaciones de un hombre maduro</a:t>
            </a:r>
          </a:p>
          <a:p>
            <a:endParaRPr lang="es-ES_tradnl" sz="1000" b="1" dirty="0"/>
          </a:p>
          <a:p>
            <a:r>
              <a:rPr lang="es-ES" dirty="0"/>
              <a:t>Un pastor debe ser un </a:t>
            </a:r>
            <a:r>
              <a:rPr lang="es-ES" b="1" u="sng" dirty="0"/>
              <a:t>iniciador</a:t>
            </a:r>
            <a:r>
              <a:rPr lang="es-ES" dirty="0"/>
              <a:t>, no porque lo tiene que hacerlo, sino porque lo desea en su corazón. </a:t>
            </a:r>
          </a:p>
          <a:p>
            <a:r>
              <a:rPr lang="es-ES" sz="700" i="1" dirty="0"/>
              <a:t>	</a:t>
            </a:r>
          </a:p>
          <a:p>
            <a:r>
              <a:rPr lang="es-ES" i="1" dirty="0"/>
              <a:t>Una madre estaba pasando un momento difícil tratando de levantar a su hijo para que vaya a la iglesia el domingo. Él estaba rechazando levantarse, vestirse e ir a la iglesia. </a:t>
            </a:r>
          </a:p>
          <a:p>
            <a:r>
              <a:rPr lang="es-ES" i="1" dirty="0"/>
              <a:t>Su madre le dijo, “hijo, necesitas ir a la iglesia.” El hijo respondió, “pero madre, no quiero ir a la iglesia.” La madre insistió, “pero hijo, tienes que ir a la iglesia.” El hijo no se movería. “Pero no tengo ganas de ir a la iglesia.” </a:t>
            </a:r>
          </a:p>
          <a:p>
            <a:r>
              <a:rPr lang="es-ES" i="1" dirty="0"/>
              <a:t>Finalmente la madre dijo, “pero hijo, tienes que ir a la iglesia. ¡Tu eres el pastor!”</a:t>
            </a:r>
            <a:endParaRPr lang="es-ES_tradnl" i="1" dirty="0"/>
          </a:p>
          <a:p>
            <a:endParaRPr lang="es-ES_tradnl" sz="1000" b="1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AE8F-DFC4-4BF8-B6B5-9C5CF7279D3C}" type="datetimeFigureOut">
              <a:rPr lang="en-US" smtClean="0"/>
              <a:pPr/>
              <a:t>1/10/2010</a:t>
            </a:fld>
            <a:endParaRPr lang="es-ES_tradnl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2B5F68C-BF00-4DBE-9286-945FCF40D6DF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AE8F-DFC4-4BF8-B6B5-9C5CF7279D3C}" type="datetimeFigureOut">
              <a:rPr lang="en-US" smtClean="0"/>
              <a:pPr/>
              <a:t>1/10/2010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68C-BF00-4DBE-9286-945FCF40D6DF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AE8F-DFC4-4BF8-B6B5-9C5CF7279D3C}" type="datetimeFigureOut">
              <a:rPr lang="en-US" smtClean="0"/>
              <a:pPr/>
              <a:t>1/10/2010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68C-BF00-4DBE-9286-945FCF40D6DF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AE8F-DFC4-4BF8-B6B5-9C5CF7279D3C}" type="datetimeFigureOut">
              <a:rPr lang="en-US" smtClean="0"/>
              <a:pPr/>
              <a:t>1/10/2010</a:t>
            </a:fld>
            <a:endParaRPr lang="es-ES_trad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_tradn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2B5F68C-BF00-4DBE-9286-945FCF40D6DF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AE8F-DFC4-4BF8-B6B5-9C5CF7279D3C}" type="datetimeFigureOut">
              <a:rPr lang="en-US" smtClean="0"/>
              <a:pPr/>
              <a:t>1/10/2010</a:t>
            </a:fld>
            <a:endParaRPr lang="es-ES_tradn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68C-BF00-4DBE-9286-945FCF40D6DF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AE8F-DFC4-4BF8-B6B5-9C5CF7279D3C}" type="datetimeFigureOut">
              <a:rPr lang="en-US" smtClean="0"/>
              <a:pPr/>
              <a:t>1/10/2010</a:t>
            </a:fld>
            <a:endParaRPr lang="es-ES_trad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68C-BF00-4DBE-9286-945FCF40D6DF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AE8F-DFC4-4BF8-B6B5-9C5CF7279D3C}" type="datetimeFigureOut">
              <a:rPr lang="en-US" smtClean="0"/>
              <a:pPr/>
              <a:t>1/10/2010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2B5F68C-BF00-4DBE-9286-945FCF40D6DF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AE8F-DFC4-4BF8-B6B5-9C5CF7279D3C}" type="datetimeFigureOut">
              <a:rPr lang="en-US" smtClean="0"/>
              <a:pPr/>
              <a:t>1/10/2010</a:t>
            </a:fld>
            <a:endParaRPr lang="es-ES_tradn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68C-BF00-4DBE-9286-945FCF40D6DF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AE8F-DFC4-4BF8-B6B5-9C5CF7279D3C}" type="datetimeFigureOut">
              <a:rPr lang="en-US" smtClean="0"/>
              <a:pPr/>
              <a:t>1/10/2010</a:t>
            </a:fld>
            <a:endParaRPr lang="es-ES_tradnl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68C-BF00-4DBE-9286-945FCF40D6DF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AE8F-DFC4-4BF8-B6B5-9C5CF7279D3C}" type="datetimeFigureOut">
              <a:rPr lang="en-US" smtClean="0"/>
              <a:pPr/>
              <a:t>1/10/2010</a:t>
            </a:fld>
            <a:endParaRPr lang="es-ES_tradnl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68C-BF00-4DBE-9286-945FCF40D6DF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AE8F-DFC4-4BF8-B6B5-9C5CF7279D3C}" type="datetimeFigureOut">
              <a:rPr lang="en-US" smtClean="0"/>
              <a:pPr/>
              <a:t>1/10/2010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68C-BF00-4DBE-9286-945FCF40D6DF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32EAE8F-DFC4-4BF8-B6B5-9C5CF7279D3C}" type="datetimeFigureOut">
              <a:rPr lang="en-US" smtClean="0"/>
              <a:pPr/>
              <a:t>1/10/2010</a:t>
            </a:fld>
            <a:endParaRPr lang="es-ES_tradnl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2B5F68C-BF00-4DBE-9286-945FCF40D6DF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8458200" cy="1222375"/>
          </a:xfrm>
        </p:spPr>
        <p:txBody>
          <a:bodyPr/>
          <a:lstStyle/>
          <a:p>
            <a:r>
              <a:rPr lang="es-ES_tradnl" b="1" dirty="0" smtClean="0"/>
              <a:t>El Desarrollo del Liderazgo </a:t>
            </a:r>
            <a:br>
              <a:rPr lang="es-ES_tradnl" b="1" dirty="0" smtClean="0"/>
            </a:br>
            <a:r>
              <a:rPr lang="es-ES_tradnl" b="1" dirty="0" smtClean="0"/>
              <a:t>de la Iglesia</a:t>
            </a:r>
            <a:endParaRPr lang="es-ES_tradnl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2971800"/>
            <a:ext cx="7086600" cy="1828800"/>
          </a:xfrm>
        </p:spPr>
        <p:txBody>
          <a:bodyPr>
            <a:noAutofit/>
          </a:bodyPr>
          <a:lstStyle/>
          <a:p>
            <a:r>
              <a:rPr lang="es-ES_tradnl" sz="3200" b="1" dirty="0" smtClean="0"/>
              <a:t>Lección 3. </a:t>
            </a:r>
          </a:p>
          <a:p>
            <a:r>
              <a:rPr lang="es-ES_tradnl" sz="3200" b="1" u="sng" dirty="0" smtClean="0"/>
              <a:t>El </a:t>
            </a:r>
            <a:r>
              <a:rPr lang="es-ES_tradnl" sz="3200" b="1" u="sng" dirty="0"/>
              <a:t>Desarrollo de Discípulos</a:t>
            </a:r>
            <a:r>
              <a:rPr lang="es-ES_tradnl" sz="3200" dirty="0"/>
              <a:t> </a:t>
            </a:r>
            <a:endParaRPr lang="es-ES_tradnl" sz="3200" dirty="0" smtClean="0"/>
          </a:p>
          <a:p>
            <a:r>
              <a:rPr lang="es-ES_tradnl" sz="3200" dirty="0" smtClean="0"/>
              <a:t>Efesios 4:7-16</a:t>
            </a:r>
            <a:endParaRPr lang="es-ES_tradnl" sz="32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/>
              <a:t>El Plan para el Discipulado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</p:spPr>
        <p:txBody>
          <a:bodyPr>
            <a:noAutofit/>
          </a:bodyPr>
          <a:lstStyle/>
          <a:p>
            <a:pPr marL="514350" indent="-514350">
              <a:buAutoNum type="arabicPeriod" startAt="4"/>
            </a:pPr>
            <a:r>
              <a:rPr lang="es-ES_tradnl" sz="4000" b="1" dirty="0" smtClean="0"/>
              <a:t>Plan </a:t>
            </a:r>
            <a:r>
              <a:rPr lang="es-ES_tradnl" sz="4000" b="1" dirty="0"/>
              <a:t>de Progreso para el </a:t>
            </a:r>
            <a:r>
              <a:rPr lang="es-ES_tradnl" sz="4000" b="1" dirty="0" smtClean="0"/>
              <a:t>discipulado</a:t>
            </a:r>
            <a:endParaRPr lang="en-US" sz="4000" b="1" dirty="0"/>
          </a:p>
          <a:p>
            <a:pPr marL="571500" indent="-514350"/>
            <a:r>
              <a:rPr lang="es-ES_tradnl" sz="4000" b="1" dirty="0" smtClean="0"/>
              <a:t>La </a:t>
            </a:r>
            <a:r>
              <a:rPr lang="es-ES_tradnl" sz="4000" b="1" dirty="0"/>
              <a:t>primera hoja de estudio </a:t>
            </a:r>
            <a:r>
              <a:rPr lang="es-ES_tradnl" sz="4000" b="1" dirty="0" smtClean="0"/>
              <a:t>bíblico.  </a:t>
            </a:r>
            <a:endParaRPr lang="es-ES_tradnl" sz="4000" b="1" dirty="0" smtClean="0"/>
          </a:p>
          <a:p>
            <a:pPr marL="571500" indent="-514350">
              <a:buAutoNum type="alphaLcPeriod"/>
            </a:pPr>
            <a:endParaRPr lang="en-US" sz="1000" b="1" dirty="0"/>
          </a:p>
          <a:p>
            <a:pPr marL="571500" indent="-514350"/>
            <a:r>
              <a:rPr lang="es-ES_tradnl" sz="4000" b="1" dirty="0" smtClean="0"/>
              <a:t>Asignarle </a:t>
            </a:r>
            <a:r>
              <a:rPr lang="es-ES_tradnl" sz="4000" b="1" dirty="0"/>
              <a:t>un “Discipulador” como “</a:t>
            </a:r>
            <a:r>
              <a:rPr lang="es-ES_tradnl" sz="4000" b="1" dirty="0">
                <a:solidFill>
                  <a:srgbClr val="00B050"/>
                </a:solidFill>
              </a:rPr>
              <a:t>Mentor</a:t>
            </a:r>
            <a:r>
              <a:rPr lang="es-ES_tradnl" sz="4000" b="1" dirty="0"/>
              <a:t>/ejemplo</a:t>
            </a:r>
            <a:r>
              <a:rPr lang="es-ES_tradnl" sz="4000" b="1" dirty="0" smtClean="0"/>
              <a:t>”</a:t>
            </a:r>
            <a:endParaRPr lang="en-US" sz="4000" b="1" dirty="0"/>
          </a:p>
          <a:p>
            <a:r>
              <a:rPr lang="es-ES_tradnl" sz="4000" b="1" dirty="0" smtClean="0"/>
              <a:t> Invitarle </a:t>
            </a:r>
            <a:r>
              <a:rPr lang="es-ES_tradnl" sz="4000" b="1" dirty="0"/>
              <a:t>a un estudio bíblico en </a:t>
            </a:r>
            <a:r>
              <a:rPr lang="es-ES_tradnl" sz="4000" b="1" dirty="0" smtClean="0"/>
              <a:t>casas.</a:t>
            </a:r>
            <a:endParaRPr lang="en-US" sz="4000" b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cap="none" dirty="0" smtClean="0"/>
              <a:t>Lecciones para discipular a los nuevos creyentes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 lvl="0"/>
            <a:r>
              <a:rPr lang="es-ES_tradnl" sz="2800" u="sng" dirty="0"/>
              <a:t>Lección Uno</a:t>
            </a:r>
            <a:r>
              <a:rPr lang="es-ES_tradnl" sz="2800" dirty="0"/>
              <a:t>: La </a:t>
            </a:r>
            <a:r>
              <a:rPr lang="es-ES_tradnl" sz="2800" b="1" dirty="0"/>
              <a:t>Salvación</a:t>
            </a:r>
            <a:r>
              <a:rPr lang="es-ES_tradnl" sz="2800" dirty="0"/>
              <a:t> explicada--Salvación Eterna--Evidencias–Memoriza Juan 3:16 </a:t>
            </a:r>
            <a:endParaRPr lang="en-US" sz="900" dirty="0"/>
          </a:p>
          <a:p>
            <a:pPr lvl="0"/>
            <a:r>
              <a:rPr lang="es-ES_tradnl" sz="2800" u="sng" dirty="0" smtClean="0"/>
              <a:t>Lección </a:t>
            </a:r>
            <a:r>
              <a:rPr lang="es-ES_tradnl" sz="2800" u="sng" dirty="0"/>
              <a:t>Dos</a:t>
            </a:r>
            <a:r>
              <a:rPr lang="es-ES_tradnl" sz="2800" dirty="0"/>
              <a:t>: El </a:t>
            </a:r>
            <a:r>
              <a:rPr lang="es-ES_tradnl" sz="2800" b="1" dirty="0"/>
              <a:t>Bautismo</a:t>
            </a:r>
            <a:r>
              <a:rPr lang="es-ES_tradnl" sz="2800" dirty="0"/>
              <a:t> y La </a:t>
            </a:r>
            <a:r>
              <a:rPr lang="es-ES_tradnl" sz="2800" dirty="0" err="1"/>
              <a:t>Membresía</a:t>
            </a:r>
            <a:r>
              <a:rPr lang="es-ES_tradnl" sz="2800" dirty="0"/>
              <a:t> </a:t>
            </a:r>
            <a:r>
              <a:rPr lang="es-ES_tradnl" sz="1800" dirty="0" smtClean="0"/>
              <a:t>-</a:t>
            </a:r>
            <a:r>
              <a:rPr lang="es-ES_tradnl" sz="1800" dirty="0" err="1" smtClean="0"/>
              <a:t>Heb</a:t>
            </a:r>
            <a:r>
              <a:rPr lang="es-ES_tradnl" sz="1800" dirty="0" smtClean="0"/>
              <a:t> 10:25</a:t>
            </a:r>
            <a:endParaRPr lang="en-US" sz="2800" dirty="0"/>
          </a:p>
          <a:p>
            <a:pPr lvl="0"/>
            <a:r>
              <a:rPr lang="en-US" sz="2800" u="sng" dirty="0" err="1" smtClean="0"/>
              <a:t>Lección</a:t>
            </a:r>
            <a:r>
              <a:rPr lang="en-US" sz="2800" u="sng" dirty="0" smtClean="0"/>
              <a:t> </a:t>
            </a:r>
            <a:r>
              <a:rPr lang="en-US" sz="2800" u="sng" dirty="0" err="1"/>
              <a:t>Tres</a:t>
            </a:r>
            <a:r>
              <a:rPr lang="en-US" sz="2800" dirty="0"/>
              <a:t>: </a:t>
            </a:r>
            <a:r>
              <a:rPr lang="en-US" sz="2800" b="1" dirty="0" err="1"/>
              <a:t>Oración</a:t>
            </a:r>
            <a:r>
              <a:rPr lang="en-US" sz="2800" dirty="0"/>
              <a:t> -</a:t>
            </a:r>
            <a:r>
              <a:rPr lang="en-US" sz="2800" dirty="0" err="1"/>
              <a:t>Jeremías</a:t>
            </a:r>
            <a:r>
              <a:rPr lang="en-US" sz="2800" dirty="0"/>
              <a:t> 33:3 </a:t>
            </a:r>
            <a:endParaRPr lang="en-US" sz="2800" dirty="0" smtClean="0"/>
          </a:p>
          <a:p>
            <a:pPr lvl="0"/>
            <a:r>
              <a:rPr lang="es-ES_tradnl" sz="2800" u="sng" dirty="0" smtClean="0"/>
              <a:t>Lección </a:t>
            </a:r>
            <a:r>
              <a:rPr lang="es-ES_tradnl" sz="2800" u="sng" dirty="0"/>
              <a:t>Cuatro</a:t>
            </a:r>
            <a:r>
              <a:rPr lang="es-ES_tradnl" sz="2800" dirty="0"/>
              <a:t>: </a:t>
            </a:r>
            <a:r>
              <a:rPr lang="es-ES_tradnl" sz="2800" b="1" dirty="0"/>
              <a:t>La Palabra de Dios </a:t>
            </a:r>
            <a:r>
              <a:rPr lang="es-ES_tradnl" sz="2800" dirty="0"/>
              <a:t>-2 </a:t>
            </a:r>
            <a:r>
              <a:rPr lang="es-ES_tradnl" sz="2800" dirty="0" smtClean="0"/>
              <a:t>Tim3:16-17 </a:t>
            </a:r>
            <a:endParaRPr lang="en-US" sz="2800" dirty="0"/>
          </a:p>
          <a:p>
            <a:pPr lvl="0"/>
            <a:r>
              <a:rPr lang="es-ES_tradnl" sz="2800" u="sng" dirty="0" smtClean="0"/>
              <a:t>Lección </a:t>
            </a:r>
            <a:r>
              <a:rPr lang="es-ES_tradnl" sz="2800" u="sng" dirty="0"/>
              <a:t>Cinco</a:t>
            </a:r>
            <a:r>
              <a:rPr lang="es-ES_tradnl" sz="2800" dirty="0"/>
              <a:t>: Dios, el </a:t>
            </a:r>
            <a:r>
              <a:rPr lang="es-ES_tradnl" sz="2800" b="1" dirty="0"/>
              <a:t>Espíritu</a:t>
            </a:r>
            <a:r>
              <a:rPr lang="es-ES_tradnl" sz="2800" dirty="0"/>
              <a:t> Santo – </a:t>
            </a:r>
            <a:r>
              <a:rPr lang="es-ES_tradnl" sz="2400" dirty="0"/>
              <a:t>Efesios 5:18 </a:t>
            </a:r>
            <a:endParaRPr lang="en-US" sz="2800" dirty="0"/>
          </a:p>
          <a:p>
            <a:pPr lvl="0"/>
            <a:r>
              <a:rPr lang="es-ES_tradnl" sz="2800" u="sng" dirty="0" smtClean="0"/>
              <a:t>Lección </a:t>
            </a:r>
            <a:r>
              <a:rPr lang="es-ES_tradnl" sz="2800" u="sng" dirty="0"/>
              <a:t>Seis</a:t>
            </a:r>
            <a:r>
              <a:rPr lang="es-ES_tradnl" sz="2800" dirty="0"/>
              <a:t>: </a:t>
            </a:r>
            <a:r>
              <a:rPr lang="es-ES_tradnl" sz="2800" b="1" dirty="0" smtClean="0"/>
              <a:t>Separación</a:t>
            </a:r>
            <a:r>
              <a:rPr lang="es-ES_tradnl" sz="2800" dirty="0" smtClean="0"/>
              <a:t> </a:t>
            </a:r>
            <a:r>
              <a:rPr lang="es-ES_tradnl" sz="2800" dirty="0"/>
              <a:t>y </a:t>
            </a:r>
            <a:r>
              <a:rPr lang="es-ES_tradnl" sz="2800" dirty="0" smtClean="0"/>
              <a:t>Santificación - </a:t>
            </a:r>
            <a:r>
              <a:rPr lang="es-ES_tradnl" sz="2400" dirty="0"/>
              <a:t>I </a:t>
            </a:r>
            <a:r>
              <a:rPr lang="es-ES_tradnl" sz="2400" dirty="0" err="1" smtClean="0"/>
              <a:t>Tes</a:t>
            </a:r>
            <a:r>
              <a:rPr lang="es-ES_tradnl" sz="2400" dirty="0" smtClean="0"/>
              <a:t> </a:t>
            </a:r>
            <a:r>
              <a:rPr lang="es-ES_tradnl" sz="2400" dirty="0"/>
              <a:t>5:22 </a:t>
            </a:r>
            <a:endParaRPr lang="en-US" sz="2800" dirty="0"/>
          </a:p>
          <a:p>
            <a:pPr lvl="0"/>
            <a:r>
              <a:rPr lang="es-ES_tradnl" sz="2800" u="sng" dirty="0" smtClean="0"/>
              <a:t>Lección </a:t>
            </a:r>
            <a:r>
              <a:rPr lang="es-ES_tradnl" sz="2800" u="sng" dirty="0"/>
              <a:t>Siete</a:t>
            </a:r>
            <a:r>
              <a:rPr lang="es-ES_tradnl" sz="2800" dirty="0"/>
              <a:t>: </a:t>
            </a:r>
            <a:r>
              <a:rPr lang="es-ES_tradnl" sz="2800" b="1" dirty="0" smtClean="0"/>
              <a:t>La</a:t>
            </a:r>
            <a:r>
              <a:rPr lang="es-ES_tradnl" sz="2800" dirty="0" smtClean="0"/>
              <a:t> </a:t>
            </a:r>
            <a:r>
              <a:rPr lang="es-ES_tradnl" sz="2800" b="1" dirty="0"/>
              <a:t>Voluntad de Dios</a:t>
            </a:r>
            <a:r>
              <a:rPr lang="es-ES_tradnl" sz="2800" dirty="0"/>
              <a:t> – Efesios 5:17</a:t>
            </a:r>
            <a:endParaRPr lang="en-US" sz="2800" dirty="0"/>
          </a:p>
          <a:p>
            <a:pPr lvl="0"/>
            <a:r>
              <a:rPr lang="es-MX" sz="2800" u="sng" dirty="0" smtClean="0"/>
              <a:t>Lección </a:t>
            </a:r>
            <a:r>
              <a:rPr lang="es-MX" sz="2800" u="sng" dirty="0"/>
              <a:t>Ocho</a:t>
            </a:r>
            <a:r>
              <a:rPr lang="es-MX" sz="2800" dirty="0"/>
              <a:t>: </a:t>
            </a:r>
            <a:r>
              <a:rPr lang="es-MX" sz="2800" b="1" dirty="0"/>
              <a:t>Ofrendando y Evangelizando</a:t>
            </a:r>
            <a:r>
              <a:rPr lang="es-MX" sz="2800" dirty="0"/>
              <a:t> </a:t>
            </a:r>
            <a:r>
              <a:rPr lang="es-MX" sz="2000" dirty="0"/>
              <a:t>- </a:t>
            </a:r>
            <a:r>
              <a:rPr lang="es-MX" sz="1600" dirty="0" smtClean="0"/>
              <a:t>Mar 16:15</a:t>
            </a:r>
            <a:endParaRPr lang="en-US" sz="2800" b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/>
              <a:t>Los Requisitos </a:t>
            </a:r>
            <a:r>
              <a:rPr lang="es-ES_tradnl" b="1" dirty="0"/>
              <a:t>para la espiritualidad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_tradnl" sz="4000" b="1" dirty="0"/>
              <a:t>1. Ser </a:t>
            </a:r>
            <a:r>
              <a:rPr lang="es-ES_tradnl" sz="4000" b="1" u="sng" dirty="0">
                <a:solidFill>
                  <a:srgbClr val="00B050"/>
                </a:solidFill>
                <a:latin typeface="+mj-lt"/>
              </a:rPr>
              <a:t>SALVO</a:t>
            </a:r>
            <a:r>
              <a:rPr lang="es-ES_tradnl" sz="4000" b="1" dirty="0"/>
              <a:t>: El nuevo nacimiento, la santificación y la justificación  1 Pedro </a:t>
            </a:r>
            <a:r>
              <a:rPr lang="es-ES_tradnl" sz="4000" b="1" dirty="0" smtClean="0"/>
              <a:t>1:2</a:t>
            </a:r>
            <a:endParaRPr lang="en-US" b="1" dirty="0"/>
          </a:p>
          <a:p>
            <a:pPr>
              <a:buNone/>
            </a:pPr>
            <a:r>
              <a:rPr lang="es-ES_tradnl" sz="1600" b="1" dirty="0"/>
              <a:t> </a:t>
            </a:r>
            <a:endParaRPr lang="en-US" sz="1600" b="1" dirty="0"/>
          </a:p>
          <a:p>
            <a:pPr>
              <a:buNone/>
            </a:pPr>
            <a:r>
              <a:rPr lang="es-ES_tradnl" sz="4000" b="1" dirty="0"/>
              <a:t>2. </a:t>
            </a:r>
            <a:r>
              <a:rPr lang="es-ES_tradnl" sz="4000" b="1" u="sng" dirty="0">
                <a:solidFill>
                  <a:srgbClr val="00B050"/>
                </a:solidFill>
                <a:latin typeface="+mj-lt"/>
              </a:rPr>
              <a:t>LLENO DEL ESPÍRITU</a:t>
            </a:r>
            <a:r>
              <a:rPr lang="es-ES_tradnl" sz="4000" b="1" dirty="0">
                <a:solidFill>
                  <a:srgbClr val="00B050"/>
                </a:solidFill>
                <a:latin typeface="+mj-lt"/>
              </a:rPr>
              <a:t> </a:t>
            </a:r>
            <a:r>
              <a:rPr lang="es-ES_tradnl" sz="4000" b="1" dirty="0"/>
              <a:t>y la Palabra de Dios </a:t>
            </a:r>
            <a:r>
              <a:rPr lang="es-ES_tradnl" sz="4000" b="1" i="1" dirty="0"/>
              <a:t>(Efes. 5:18; Col. 3:16):</a:t>
            </a:r>
            <a:r>
              <a:rPr lang="es-ES_tradnl" sz="4000" b="1" dirty="0"/>
              <a:t> </a:t>
            </a:r>
            <a:r>
              <a:rPr lang="es-ES_tradnl" sz="4000" b="1" i="1" dirty="0"/>
              <a:t>Siguiendo su control y guía, y confiando </a:t>
            </a:r>
            <a:r>
              <a:rPr lang="es-ES_tradnl" sz="4000" b="1" i="1" dirty="0" smtClean="0"/>
              <a:t>en </a:t>
            </a:r>
            <a:r>
              <a:rPr lang="es-ES_tradnl" sz="4000" b="1" i="1" dirty="0"/>
              <a:t>su </a:t>
            </a:r>
            <a:r>
              <a:rPr lang="es-ES_tradnl" sz="4000" b="1" i="1" dirty="0" smtClean="0"/>
              <a:t>poder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u="sng" dirty="0"/>
              <a:t>Cuatro etapas de vida </a:t>
            </a:r>
            <a:r>
              <a:rPr lang="es-ES_tradnl" b="1" u="sng" dirty="0" smtClean="0"/>
              <a:t/>
            </a:r>
            <a:br>
              <a:rPr lang="es-ES_tradnl" b="1" u="sng" dirty="0" smtClean="0"/>
            </a:br>
            <a:r>
              <a:rPr lang="es-ES_tradnl" b="1" u="sng" dirty="0" smtClean="0"/>
              <a:t>y </a:t>
            </a:r>
            <a:r>
              <a:rPr lang="es-ES_tradnl" b="1" u="sng" dirty="0"/>
              <a:t>evidencias de la madurez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lvl="0"/>
            <a:r>
              <a:rPr lang="es-ES_tradnl" i="1" u="sng" dirty="0" smtClean="0"/>
              <a:t>Bebé</a:t>
            </a:r>
            <a:r>
              <a:rPr lang="es-ES_tradnl" i="1" dirty="0" smtClean="0"/>
              <a:t> </a:t>
            </a:r>
            <a:r>
              <a:rPr lang="es-ES_tradnl" i="1" dirty="0"/>
              <a:t>– ayúdame.			</a:t>
            </a:r>
            <a:endParaRPr lang="en-US" dirty="0"/>
          </a:p>
          <a:p>
            <a:pPr lvl="0"/>
            <a:r>
              <a:rPr lang="es-ES_tradnl" i="1" u="sng" dirty="0" smtClean="0"/>
              <a:t>Niño</a:t>
            </a:r>
            <a:r>
              <a:rPr lang="es-ES_tradnl" i="1" dirty="0" smtClean="0"/>
              <a:t> – dime.				</a:t>
            </a:r>
            <a:endParaRPr lang="en-US" dirty="0" smtClean="0"/>
          </a:p>
          <a:p>
            <a:pPr lvl="0"/>
            <a:r>
              <a:rPr lang="es-ES_tradnl" i="1" u="sng" dirty="0" smtClean="0"/>
              <a:t>Adolescente</a:t>
            </a:r>
            <a:r>
              <a:rPr lang="es-ES_tradnl" i="1" dirty="0" smtClean="0"/>
              <a:t> </a:t>
            </a:r>
            <a:r>
              <a:rPr lang="es-ES_tradnl" i="1" dirty="0"/>
              <a:t>– muéstrame.	</a:t>
            </a:r>
            <a:endParaRPr lang="en-US" dirty="0"/>
          </a:p>
          <a:p>
            <a:pPr lvl="0"/>
            <a:r>
              <a:rPr lang="es-ES_tradnl" i="1" u="sng" dirty="0"/>
              <a:t>Adulto</a:t>
            </a:r>
            <a:r>
              <a:rPr lang="es-ES_tradnl" i="1" dirty="0"/>
              <a:t> – sígueme.			</a:t>
            </a:r>
            <a:endParaRPr lang="en-US" dirty="0"/>
          </a:p>
          <a:p>
            <a:r>
              <a:rPr lang="es-ES_tradnl" sz="2800" i="1" dirty="0" smtClean="0"/>
              <a:t>Si </a:t>
            </a:r>
            <a:r>
              <a:rPr lang="es-ES_tradnl" sz="2800" i="1" dirty="0"/>
              <a:t>uno de los propósitos de Dios es usar pastores para ayudar en el proceso de madurez, es lógico que los pastores y líderes deben ser maduros… o por lo menos estar en camino a la madurez</a:t>
            </a:r>
            <a:r>
              <a:rPr lang="es-ES_tradnl" sz="2800" i="1" dirty="0" smtClean="0"/>
              <a:t>.</a:t>
            </a:r>
          </a:p>
          <a:p>
            <a:endParaRPr lang="es-ES_tradnl" sz="1200" i="1" dirty="0" smtClean="0"/>
          </a:p>
          <a:p>
            <a:r>
              <a:rPr lang="es-ES_tradnl" sz="2000" i="1" dirty="0" smtClean="0"/>
              <a:t>*</a:t>
            </a:r>
            <a:r>
              <a:rPr lang="es-ES_tradnl" sz="2000" i="1" dirty="0" err="1"/>
              <a:t>Ilustración“Hijo</a:t>
            </a:r>
            <a:r>
              <a:rPr lang="es-ES_tradnl" sz="2000" i="1" dirty="0"/>
              <a:t>, tienes que ir a la iglesia. ¡Tu eres el ________!”</a:t>
            </a:r>
            <a:endParaRPr lang="en-US" sz="2000" dirty="0"/>
          </a:p>
          <a:p>
            <a:endParaRPr lang="en-US" sz="2800" dirty="0"/>
          </a:p>
        </p:txBody>
      </p:sp>
      <p:pic>
        <p:nvPicPr>
          <p:cNvPr id="4" name="Picture 3" descr="7428_262171520261_578335261_8893230_1994759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38800" y="1828800"/>
            <a:ext cx="2819400" cy="211455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Motivaciones de un hombre maduro</a:t>
            </a: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04800" y="1554162"/>
            <a:ext cx="8686800" cy="4999038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Un pastor debe ser un </a:t>
            </a:r>
            <a:r>
              <a:rPr lang="es-ES" sz="2800" b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iniciador</a:t>
            </a:r>
            <a:r>
              <a:rPr lang="es-E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, no porque lo tiene que hacerlo, sino porque lo desea en su corazón.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16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	</a:t>
            </a:r>
            <a:r>
              <a:rPr lang="es-ES" sz="2800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Una </a:t>
            </a:r>
            <a:r>
              <a:rPr lang="es-ES" sz="2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madre estaba pasando un momento difícil tratando de levantar a su hijo para que vaya a la iglesia el domingo. Él estaba rechazando levantarse, vestirse e ir a la iglesia. </a:t>
            </a:r>
          </a:p>
          <a:p>
            <a:pPr>
              <a:lnSpc>
                <a:spcPct val="80000"/>
              </a:lnSpc>
            </a:pPr>
            <a:r>
              <a:rPr lang="es-ES" sz="2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Su madre le dijo, “hijo, necesitas ir a la iglesia.” El hijo respondió, “pero madre, no quiero ir a la iglesia.” La madre insistió, “pero hijo, tienes que ir a la iglesia.” El hijo no se movería. “Pero no tengo ganas de ir a la iglesia.” </a:t>
            </a:r>
          </a:p>
          <a:p>
            <a:pPr>
              <a:lnSpc>
                <a:spcPct val="80000"/>
              </a:lnSpc>
            </a:pPr>
            <a:r>
              <a:rPr lang="es-ES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Finalmente la madre dijo, “pero hijo, tienes que ir a la iglesia. ¡Tu eres el pastor!”</a:t>
            </a:r>
            <a:endParaRPr lang="es-ES_tradnl" b="1" i="1" dirty="0">
              <a:solidFill>
                <a:srgbClr val="00B05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56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56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56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/>
              <a:t>El Plan para el Discipulado en la Iglesia (</a:t>
            </a:r>
            <a:r>
              <a:rPr lang="es-ES_tradnl" b="1" dirty="0" err="1"/>
              <a:t>Mat.</a:t>
            </a:r>
            <a:r>
              <a:rPr lang="es-ES_tradnl" b="1" dirty="0"/>
              <a:t> 28:18-20</a:t>
            </a:r>
            <a:r>
              <a:rPr lang="es-ES_tradnl" b="1" dirty="0" smtClean="0"/>
              <a:t>)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ES_tradnl" b="1" dirty="0"/>
              <a:t>1. Metas del seguimiento (discipulado)</a:t>
            </a:r>
            <a:endParaRPr lang="en-US" b="1" dirty="0"/>
          </a:p>
          <a:p>
            <a:pPr>
              <a:buNone/>
            </a:pPr>
            <a:r>
              <a:rPr lang="es-ES_tradnl" dirty="0"/>
              <a:t>a. </a:t>
            </a:r>
            <a:r>
              <a:rPr lang="es-ES_tradnl" dirty="0" err="1"/>
              <a:t>Guia</a:t>
            </a:r>
            <a:r>
              <a:rPr lang="es-ES_tradnl" dirty="0"/>
              <a:t> al convertido a la </a:t>
            </a:r>
            <a:r>
              <a:rPr lang="es-ES_tradnl" b="1" u="sng" dirty="0">
                <a:solidFill>
                  <a:srgbClr val="00B050"/>
                </a:solidFill>
                <a:latin typeface="+mj-lt"/>
              </a:rPr>
              <a:t>SEGURIDAD</a:t>
            </a:r>
            <a:r>
              <a:rPr lang="es-ES_tradnl" dirty="0"/>
              <a:t> de su salvación I Juan 5:13 </a:t>
            </a:r>
            <a:endParaRPr lang="en-US" sz="1200" dirty="0"/>
          </a:p>
          <a:p>
            <a:pPr>
              <a:buNone/>
            </a:pPr>
            <a:r>
              <a:rPr lang="es-ES_tradnl" sz="1200" dirty="0"/>
              <a:t> </a:t>
            </a:r>
            <a:endParaRPr lang="en-US" sz="1200" dirty="0"/>
          </a:p>
          <a:p>
            <a:pPr>
              <a:buNone/>
            </a:pPr>
            <a:r>
              <a:rPr lang="es-ES_tradnl" dirty="0"/>
              <a:t>b. Que se bautiza el convertido y llega a ser miembro de la </a:t>
            </a:r>
            <a:r>
              <a:rPr lang="es-ES_tradnl" b="1" u="sng" dirty="0">
                <a:solidFill>
                  <a:srgbClr val="00B050"/>
                </a:solidFill>
                <a:latin typeface="+mj-lt"/>
              </a:rPr>
              <a:t>IGLESIA</a:t>
            </a:r>
            <a:r>
              <a:rPr lang="es-ES_tradnl" dirty="0"/>
              <a:t>. Mat 28:19 </a:t>
            </a:r>
            <a:endParaRPr lang="en-US" sz="1100" dirty="0"/>
          </a:p>
          <a:p>
            <a:pPr>
              <a:buNone/>
            </a:pPr>
            <a:r>
              <a:rPr lang="es-ES_tradnl" sz="1100" dirty="0"/>
              <a:t> </a:t>
            </a:r>
            <a:endParaRPr lang="en-US" sz="1100" dirty="0"/>
          </a:p>
          <a:p>
            <a:pPr>
              <a:buNone/>
            </a:pPr>
            <a:r>
              <a:rPr lang="es-ES_tradnl" dirty="0"/>
              <a:t>c. Enseñarle al converso la </a:t>
            </a:r>
            <a:r>
              <a:rPr lang="es-ES_tradnl" b="1" u="sng" dirty="0">
                <a:solidFill>
                  <a:srgbClr val="00B050"/>
                </a:solidFill>
                <a:latin typeface="+mj-lt"/>
              </a:rPr>
              <a:t>DOCTRINA</a:t>
            </a:r>
            <a:r>
              <a:rPr lang="es-ES_tradnl" dirty="0"/>
              <a:t> básica de la Biblia. </a:t>
            </a:r>
            <a:r>
              <a:rPr lang="es-ES" dirty="0"/>
              <a:t>2 Timoteo 2:2 </a:t>
            </a:r>
            <a:endParaRPr lang="en-US" sz="1100" dirty="0"/>
          </a:p>
          <a:p>
            <a:pPr>
              <a:buNone/>
            </a:pPr>
            <a:r>
              <a:rPr lang="es-ES" sz="1100" dirty="0"/>
              <a:t> </a:t>
            </a:r>
            <a:endParaRPr lang="en-US" sz="1100" dirty="0"/>
          </a:p>
          <a:p>
            <a:pPr>
              <a:buNone/>
            </a:pPr>
            <a:r>
              <a:rPr lang="es-ES_tradnl" dirty="0"/>
              <a:t>d. Mostrarle como </a:t>
            </a:r>
            <a:r>
              <a:rPr lang="es-ES_tradnl" b="1" u="sng" dirty="0">
                <a:solidFill>
                  <a:srgbClr val="00B050"/>
                </a:solidFill>
                <a:latin typeface="+mj-lt"/>
              </a:rPr>
              <a:t>ORAR</a:t>
            </a:r>
            <a:r>
              <a:rPr lang="es-ES_tradnl" dirty="0"/>
              <a:t> y leer la </a:t>
            </a:r>
            <a:r>
              <a:rPr lang="es-ES_tradnl" b="1" u="sng" dirty="0" smtClean="0">
                <a:solidFill>
                  <a:srgbClr val="00B050"/>
                </a:solidFill>
                <a:latin typeface="+mj-lt"/>
              </a:rPr>
              <a:t>BIBLIA</a:t>
            </a:r>
            <a:r>
              <a:rPr lang="es-ES_tradnl" dirty="0"/>
              <a:t> </a:t>
            </a:r>
            <a:r>
              <a:rPr lang="es-ES_tradnl" dirty="0" smtClean="0"/>
              <a:t> </a:t>
            </a:r>
            <a:r>
              <a:rPr lang="es-ES_tradnl" sz="1400" dirty="0" smtClean="0"/>
              <a:t>( ver notas)</a:t>
            </a:r>
            <a:endParaRPr lang="en-US" sz="14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/>
              <a:t>El Plan para el Discipulado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ES_tradnl" dirty="0"/>
              <a:t>e</a:t>
            </a:r>
            <a:r>
              <a:rPr lang="es-ES_tradnl" sz="3900" dirty="0"/>
              <a:t>.</a:t>
            </a:r>
            <a:r>
              <a:rPr lang="es-ES_tradnl" sz="3900" b="1" dirty="0"/>
              <a:t> </a:t>
            </a:r>
            <a:r>
              <a:rPr lang="es-ES_tradnl" sz="3900" dirty="0"/>
              <a:t>Enseña de la </a:t>
            </a:r>
            <a:r>
              <a:rPr lang="es-ES_tradnl" sz="3900" b="1" u="sng" dirty="0">
                <a:solidFill>
                  <a:srgbClr val="00B050"/>
                </a:solidFill>
                <a:latin typeface="+mj-lt"/>
              </a:rPr>
              <a:t>SEPARACIÓN</a:t>
            </a:r>
            <a:r>
              <a:rPr lang="es-ES_tradnl" sz="3900" dirty="0"/>
              <a:t> y la </a:t>
            </a:r>
            <a:r>
              <a:rPr lang="es-ES_tradnl" sz="3900" b="1" u="sng" dirty="0">
                <a:solidFill>
                  <a:srgbClr val="00B050"/>
                </a:solidFill>
                <a:latin typeface="+mj-lt"/>
              </a:rPr>
              <a:t>VICTORIA</a:t>
            </a:r>
            <a:r>
              <a:rPr lang="es-ES_tradnl" sz="3900" b="1" dirty="0"/>
              <a:t> </a:t>
            </a:r>
            <a:r>
              <a:rPr lang="es-ES_tradnl" sz="3900" dirty="0"/>
              <a:t>sobre tentaciones y pruebas. </a:t>
            </a:r>
            <a:r>
              <a:rPr lang="es-ES" sz="3900" dirty="0"/>
              <a:t>2 </a:t>
            </a:r>
            <a:r>
              <a:rPr lang="es-ES" sz="3900" dirty="0" err="1"/>
              <a:t>Cor.</a:t>
            </a:r>
            <a:r>
              <a:rPr lang="es-ES" sz="3900" dirty="0"/>
              <a:t> 5:17; 1 </a:t>
            </a:r>
            <a:r>
              <a:rPr lang="es-ES" sz="3900" dirty="0" err="1"/>
              <a:t>Cor.</a:t>
            </a:r>
            <a:r>
              <a:rPr lang="es-ES" sz="3900" dirty="0"/>
              <a:t> 10:13 </a:t>
            </a:r>
            <a:endParaRPr lang="en-US" sz="1000" dirty="0"/>
          </a:p>
          <a:p>
            <a:pPr>
              <a:buNone/>
            </a:pPr>
            <a:r>
              <a:rPr lang="es-ES" sz="1000" dirty="0"/>
              <a:t> </a:t>
            </a:r>
            <a:endParaRPr lang="en-US" sz="1000" dirty="0"/>
          </a:p>
          <a:p>
            <a:pPr>
              <a:buNone/>
            </a:pPr>
            <a:r>
              <a:rPr lang="es-ES_tradnl" sz="3900" dirty="0"/>
              <a:t>e. Ayuda al convertido desarrollar una carga para las </a:t>
            </a:r>
            <a:r>
              <a:rPr lang="es-ES_tradnl" sz="3900" b="1" u="sng" dirty="0">
                <a:solidFill>
                  <a:srgbClr val="00B050"/>
                </a:solidFill>
                <a:latin typeface="+mj-lt"/>
              </a:rPr>
              <a:t>ALMAS</a:t>
            </a:r>
            <a:r>
              <a:rPr lang="es-ES_tradnl" sz="3900" dirty="0"/>
              <a:t> perdidas. </a:t>
            </a:r>
            <a:r>
              <a:rPr lang="es-ES" sz="2400" dirty="0"/>
              <a:t>Mar 5:19 </a:t>
            </a:r>
            <a:endParaRPr lang="en-US" sz="2400" dirty="0"/>
          </a:p>
          <a:p>
            <a:pPr>
              <a:buNone/>
            </a:pPr>
            <a:r>
              <a:rPr lang="es-ES" sz="1000" dirty="0"/>
              <a:t> </a:t>
            </a:r>
            <a:endParaRPr lang="en-US" sz="1000" dirty="0"/>
          </a:p>
          <a:p>
            <a:pPr>
              <a:buNone/>
            </a:pPr>
            <a:r>
              <a:rPr lang="es-ES_tradnl" sz="3900" dirty="0"/>
              <a:t>f. Ser un </a:t>
            </a:r>
            <a:r>
              <a:rPr lang="es-ES_tradnl" sz="3900" dirty="0">
                <a:solidFill>
                  <a:srgbClr val="00B050"/>
                </a:solidFill>
                <a:latin typeface="+mj-lt"/>
              </a:rPr>
              <a:t>amigo</a:t>
            </a:r>
            <a:r>
              <a:rPr lang="es-ES_tradnl" sz="3900" dirty="0"/>
              <a:t> para el nuevo convertido. Proverbios 18:24 </a:t>
            </a:r>
            <a:endParaRPr lang="en-US" sz="39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/>
              <a:t>El Plan para el Discipulado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_tradnl" dirty="0"/>
              <a:t>g. Enseña al recién convertido a amar, confiar, y </a:t>
            </a:r>
            <a:r>
              <a:rPr lang="es-ES_tradnl" b="1" u="sng" dirty="0">
                <a:solidFill>
                  <a:srgbClr val="00B050"/>
                </a:solidFill>
                <a:latin typeface="+mj-lt"/>
              </a:rPr>
              <a:t>OBEDECER</a:t>
            </a:r>
            <a:r>
              <a:rPr lang="es-ES_tradnl" dirty="0"/>
              <a:t> a Dios primero y al liderazgo de la iglesia y otras autoridades en su vida. </a:t>
            </a:r>
            <a:endParaRPr lang="en-US" sz="1200" dirty="0"/>
          </a:p>
          <a:p>
            <a:pPr>
              <a:buNone/>
            </a:pPr>
            <a:r>
              <a:rPr lang="es-ES" sz="1200" dirty="0"/>
              <a:t> </a:t>
            </a:r>
            <a:endParaRPr lang="en-US" sz="1200" dirty="0"/>
          </a:p>
          <a:p>
            <a:pPr>
              <a:buNone/>
            </a:pPr>
            <a:r>
              <a:rPr lang="es-ES_tradnl" dirty="0"/>
              <a:t>h. Enseña al convertido a tener un </a:t>
            </a:r>
            <a:r>
              <a:rPr lang="es-ES_tradnl" b="1" u="sng" dirty="0">
                <a:solidFill>
                  <a:srgbClr val="00B050"/>
                </a:solidFill>
                <a:latin typeface="+mj-lt"/>
              </a:rPr>
              <a:t>HOGAR</a:t>
            </a:r>
            <a:r>
              <a:rPr lang="es-ES_tradnl" dirty="0"/>
              <a:t> feliz y espiritual</a:t>
            </a:r>
            <a:endParaRPr lang="en-US" sz="1000" dirty="0"/>
          </a:p>
          <a:p>
            <a:pPr>
              <a:buNone/>
            </a:pPr>
            <a:r>
              <a:rPr lang="es-ES_tradnl" sz="1000" dirty="0"/>
              <a:t> </a:t>
            </a:r>
            <a:endParaRPr lang="en-US" sz="1000" dirty="0"/>
          </a:p>
          <a:p>
            <a:pPr>
              <a:buNone/>
            </a:pPr>
            <a:r>
              <a:rPr lang="es-ES_tradnl" dirty="0"/>
              <a:t>i. Anímale a llegar a ser un </a:t>
            </a:r>
            <a:r>
              <a:rPr lang="es-ES_tradnl" b="1" u="sng" dirty="0">
                <a:solidFill>
                  <a:srgbClr val="00B050"/>
                </a:solidFill>
                <a:latin typeface="+mj-lt"/>
              </a:rPr>
              <a:t>LÍDER</a:t>
            </a:r>
            <a:r>
              <a:rPr lang="es-ES_tradnl" dirty="0"/>
              <a:t> en la iglesia y quizás llegar a ser misionero. 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/>
              <a:t>El Plan para el Discipulado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s-ES_tradnl" dirty="0" smtClean="0"/>
              <a:t>2 Misceláneo. </a:t>
            </a:r>
            <a:endParaRPr lang="en-US" dirty="0"/>
          </a:p>
          <a:p>
            <a:pPr>
              <a:buNone/>
            </a:pPr>
            <a:endParaRPr lang="es-ES_tradnl" sz="1800" dirty="0" smtClean="0"/>
          </a:p>
          <a:p>
            <a:pPr>
              <a:buNone/>
            </a:pPr>
            <a:r>
              <a:rPr lang="es-ES_tradnl" dirty="0" smtClean="0"/>
              <a:t>a</a:t>
            </a:r>
            <a:r>
              <a:rPr lang="es-ES_tradnl" dirty="0"/>
              <a:t>. Cada uno es diferente y crecen </a:t>
            </a:r>
            <a:r>
              <a:rPr lang="es-ES_tradnl" b="1" u="sng" dirty="0">
                <a:solidFill>
                  <a:srgbClr val="00B050"/>
                </a:solidFill>
                <a:latin typeface="+mj-lt"/>
              </a:rPr>
              <a:t>DIFERENTE</a:t>
            </a:r>
            <a:r>
              <a:rPr lang="es-ES_tradnl" dirty="0"/>
              <a:t>: </a:t>
            </a:r>
            <a:endParaRPr lang="en-US" dirty="0"/>
          </a:p>
          <a:p>
            <a:pPr>
              <a:buNone/>
            </a:pPr>
            <a:r>
              <a:rPr lang="es-ES_tradnl" sz="2800" i="1" dirty="0"/>
              <a:t>1. Espiritualmente; 2. Económico; 3. Moral; 4. Mental </a:t>
            </a:r>
            <a:endParaRPr lang="en-US" sz="2800" dirty="0"/>
          </a:p>
          <a:p>
            <a:pPr>
              <a:buNone/>
            </a:pPr>
            <a:endParaRPr lang="es-ES_tradnl" sz="1800" dirty="0" smtClean="0"/>
          </a:p>
          <a:p>
            <a:pPr>
              <a:buNone/>
            </a:pPr>
            <a:r>
              <a:rPr lang="es-ES_tradnl" dirty="0" smtClean="0"/>
              <a:t>b</a:t>
            </a:r>
            <a:r>
              <a:rPr lang="es-ES_tradnl" dirty="0"/>
              <a:t>. En muchos casos, el cristianismo es completamente nuevo para ellos. 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/>
              <a:t>El Plan para el Discipulado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_tradnl" dirty="0"/>
              <a:t>3. Ciertas necesidades para un </a:t>
            </a:r>
            <a:r>
              <a:rPr lang="es-ES_tradnl" u="sng" dirty="0"/>
              <a:t>entrenador</a:t>
            </a:r>
            <a:r>
              <a:rPr lang="es-ES_tradnl" dirty="0"/>
              <a:t> de seguimiento (discipulador o mentor) </a:t>
            </a:r>
            <a:endParaRPr lang="en-US" dirty="0"/>
          </a:p>
          <a:p>
            <a:pPr marL="971550" lvl="1" indent="-514350">
              <a:buAutoNum type="alphaLcPeriod"/>
            </a:pPr>
            <a:r>
              <a:rPr lang="es-ES_tradnl" sz="3200" dirty="0" smtClean="0"/>
              <a:t>Un </a:t>
            </a:r>
            <a:r>
              <a:rPr lang="es-ES_tradnl" sz="3200" dirty="0"/>
              <a:t>fundamento </a:t>
            </a:r>
            <a:r>
              <a:rPr lang="es-ES_tradnl" sz="3200" b="1" u="sng" dirty="0">
                <a:solidFill>
                  <a:srgbClr val="00B050"/>
                </a:solidFill>
                <a:latin typeface="+mj-lt"/>
              </a:rPr>
              <a:t>ESPIRITUAL</a:t>
            </a:r>
            <a:r>
              <a:rPr lang="es-ES_tradnl" sz="3200" dirty="0"/>
              <a:t> sólido,  </a:t>
            </a:r>
            <a:r>
              <a:rPr lang="es-ES_tradnl" sz="3200" dirty="0" smtClean="0"/>
              <a:t>	</a:t>
            </a:r>
            <a:r>
              <a:rPr lang="es-ES_tradnl" sz="3200" b="1" u="sng" dirty="0" smtClean="0">
                <a:solidFill>
                  <a:srgbClr val="00B050"/>
                </a:solidFill>
                <a:latin typeface="+mj-lt"/>
              </a:rPr>
              <a:t>PACIENCIA</a:t>
            </a:r>
            <a:r>
              <a:rPr lang="es-ES_tradnl" sz="3200" dirty="0">
                <a:solidFill>
                  <a:srgbClr val="00B050"/>
                </a:solidFill>
                <a:latin typeface="+mj-lt"/>
              </a:rPr>
              <a:t>, </a:t>
            </a:r>
            <a:r>
              <a:rPr lang="es-ES_tradnl" sz="3200" b="1" u="sng" dirty="0">
                <a:solidFill>
                  <a:srgbClr val="00B050"/>
                </a:solidFill>
                <a:latin typeface="+mj-lt"/>
              </a:rPr>
              <a:t>AMOR</a:t>
            </a:r>
            <a:r>
              <a:rPr lang="es-ES_tradnl" sz="3200" dirty="0">
                <a:solidFill>
                  <a:srgbClr val="00B050"/>
                </a:solidFill>
                <a:latin typeface="+mj-lt"/>
              </a:rPr>
              <a:t> </a:t>
            </a:r>
            <a:r>
              <a:rPr lang="es-ES_tradnl" sz="3200" dirty="0"/>
              <a:t>genuino, </a:t>
            </a:r>
            <a:r>
              <a:rPr lang="es-ES_tradnl" sz="3200" dirty="0" smtClean="0"/>
              <a:t>		Ser </a:t>
            </a:r>
            <a:r>
              <a:rPr lang="es-ES_tradnl" sz="3200" dirty="0"/>
              <a:t>consistente y </a:t>
            </a:r>
            <a:r>
              <a:rPr lang="es-ES_tradnl" sz="3200" b="1" u="sng" dirty="0">
                <a:solidFill>
                  <a:srgbClr val="00B050"/>
                </a:solidFill>
                <a:latin typeface="+mj-lt"/>
              </a:rPr>
              <a:t>CONSTANTE</a:t>
            </a:r>
            <a:r>
              <a:rPr lang="es-ES_tradnl" sz="3200" dirty="0">
                <a:solidFill>
                  <a:srgbClr val="00B050"/>
                </a:solidFill>
                <a:latin typeface="+mj-lt"/>
              </a:rPr>
              <a:t> </a:t>
            </a:r>
            <a:endParaRPr lang="es-ES_tradnl" sz="2400" dirty="0" smtClean="0">
              <a:solidFill>
                <a:srgbClr val="00B050"/>
              </a:solidFill>
              <a:latin typeface="+mj-lt"/>
            </a:endParaRPr>
          </a:p>
          <a:p>
            <a:pPr marL="971550" lvl="1" indent="-514350">
              <a:buNone/>
            </a:pPr>
            <a:endParaRPr lang="en-US" sz="1000" dirty="0"/>
          </a:p>
          <a:p>
            <a:pPr lvl="1">
              <a:buNone/>
            </a:pPr>
            <a:r>
              <a:rPr lang="es-ES_tradnl" sz="3200" dirty="0" smtClean="0"/>
              <a:t>b</a:t>
            </a:r>
            <a:r>
              <a:rPr lang="es-ES_tradnl" sz="3200" dirty="0"/>
              <a:t>. Comprometido a abstenerse del chisme, queja y la </a:t>
            </a:r>
            <a:r>
              <a:rPr lang="es-ES_tradnl" sz="3200" b="1" u="sng" dirty="0">
                <a:solidFill>
                  <a:srgbClr val="00B050"/>
                </a:solidFill>
                <a:latin typeface="+mj-lt"/>
              </a:rPr>
              <a:t>MURMURACIÓN</a:t>
            </a:r>
            <a:r>
              <a:rPr lang="es-ES_tradnl" sz="3200" dirty="0"/>
              <a:t>. </a:t>
            </a:r>
            <a:endParaRPr lang="es-ES_tradnl" sz="3200" dirty="0" smtClean="0"/>
          </a:p>
          <a:p>
            <a:pPr lvl="1">
              <a:buNone/>
            </a:pPr>
            <a:endParaRPr lang="en-US" sz="1100" dirty="0"/>
          </a:p>
          <a:p>
            <a:pPr lvl="1">
              <a:buNone/>
            </a:pPr>
            <a:r>
              <a:rPr lang="es-ES_tradnl" sz="3200" dirty="0"/>
              <a:t>c. Dispuesto tomar </a:t>
            </a:r>
            <a:r>
              <a:rPr lang="es-ES_tradnl" sz="3200" b="1" u="sng" dirty="0">
                <a:solidFill>
                  <a:srgbClr val="00B050"/>
                </a:solidFill>
                <a:latin typeface="+mj-lt"/>
              </a:rPr>
              <a:t>TIEMPO</a:t>
            </a:r>
            <a:r>
              <a:rPr lang="es-ES_tradnl" sz="3200" dirty="0"/>
              <a:t> </a:t>
            </a:r>
            <a:r>
              <a:rPr lang="es-ES_tradnl" sz="2000" dirty="0"/>
              <a:t>parta contestar preguntas </a:t>
            </a:r>
            <a:endParaRPr lang="en-US" sz="32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91</TotalTime>
  <Words>390</Words>
  <Application>Microsoft Office PowerPoint</Application>
  <PresentationFormat>On-screen Show (4:3)</PresentationFormat>
  <Paragraphs>79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Trek</vt:lpstr>
      <vt:lpstr>El Desarrollo del Liderazgo  de la Iglesia</vt:lpstr>
      <vt:lpstr>Los Requisitos para la espiritualidad</vt:lpstr>
      <vt:lpstr>Cuatro etapas de vida  y evidencias de la madurez</vt:lpstr>
      <vt:lpstr>Motivaciones de un hombre maduro</vt:lpstr>
      <vt:lpstr>El Plan para el Discipulado en la Iglesia (Mat. 28:18-20)</vt:lpstr>
      <vt:lpstr>El Plan para el Discipulado</vt:lpstr>
      <vt:lpstr>El Plan para el Discipulado</vt:lpstr>
      <vt:lpstr>El Plan para el Discipulado</vt:lpstr>
      <vt:lpstr>El Plan para el Discipulado</vt:lpstr>
      <vt:lpstr>El Plan para el Discipulado</vt:lpstr>
      <vt:lpstr>Lecciones para discipular a los nuevos creyentes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Desarrollo del Liderazgo  de la Iglesia</dc:title>
  <dc:creator>Pastor's Laptop</dc:creator>
  <cp:lastModifiedBy>Pastor's Laptop</cp:lastModifiedBy>
  <cp:revision>12</cp:revision>
  <dcterms:created xsi:type="dcterms:W3CDTF">2010-01-10T03:11:37Z</dcterms:created>
  <dcterms:modified xsi:type="dcterms:W3CDTF">2010-01-11T00:17:19Z</dcterms:modified>
</cp:coreProperties>
</file>