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0EC1B-A00A-4637-A7E2-0678F01C195A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D9A80-5FB1-46BD-9274-DF61F4222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8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24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08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58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1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3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3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7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8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8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9A80-5FB1-46BD-9274-DF61F42225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0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3D9E97-D7E2-4B81-B2A4-6FEDE54931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74320E-B497-4955-95FF-1097F581874C}" type="datetimeFigureOut">
              <a:rPr lang="en-US" smtClean="0"/>
              <a:t>2/23/2011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175351" cy="1793167"/>
          </a:xfrm>
        </p:spPr>
        <p:txBody>
          <a:bodyPr/>
          <a:lstStyle/>
          <a:p>
            <a:r>
              <a:rPr lang="en-US" dirty="0" smtClean="0"/>
              <a:t>Discipulado Personal: </a:t>
            </a:r>
            <a:r>
              <a:rPr lang="en-US" dirty="0" err="1" smtClean="0"/>
              <a:t>Filosofia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IBMA305 – </a:t>
            </a:r>
            <a:r>
              <a:rPr lang="en-US" dirty="0" err="1" smtClean="0"/>
              <a:t>Entrenando</a:t>
            </a:r>
            <a:r>
              <a:rPr lang="en-US" dirty="0" smtClean="0"/>
              <a:t> a </a:t>
            </a:r>
            <a:r>
              <a:rPr lang="en-US" dirty="0" err="1" smtClean="0"/>
              <a:t>Líderes</a:t>
            </a:r>
            <a:r>
              <a:rPr lang="en-US" dirty="0" smtClean="0"/>
              <a:t> – </a:t>
            </a:r>
            <a:r>
              <a:rPr lang="en-US" dirty="0" err="1" smtClean="0"/>
              <a:t>Lección</a:t>
            </a:r>
            <a:r>
              <a:rPr lang="en-US" dirty="0" smtClean="0"/>
              <a:t> 2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por</a:t>
            </a:r>
            <a:r>
              <a:rPr lang="en-US" dirty="0" smtClean="0"/>
              <a:t> David Shapiama)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4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u="sng" dirty="0">
                <a:latin typeface="Times New Roman"/>
                <a:ea typeface="SimSun"/>
              </a:rPr>
              <a:t>Principios básicos para cada grupo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>
                <a:latin typeface="Times New Roman"/>
                <a:ea typeface="SimSun"/>
              </a:rPr>
              <a:t>Se </a:t>
            </a:r>
            <a:r>
              <a:rPr lang="en-US" sz="4000" dirty="0" err="1">
                <a:latin typeface="Times New Roman"/>
                <a:ea typeface="SimSun"/>
              </a:rPr>
              <a:t>intencional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Provee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estructura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Esfuerzate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por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lograr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intimidad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4000" dirty="0">
                <a:latin typeface="Times New Roman"/>
                <a:ea typeface="SimSun"/>
              </a:rPr>
              <a:t>Insiste en alcanzar a los de afuera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Comprométete</a:t>
            </a:r>
            <a:r>
              <a:rPr lang="en-US" sz="4000" dirty="0">
                <a:latin typeface="Times New Roman"/>
                <a:ea typeface="SimSun"/>
              </a:rPr>
              <a:t> a la </a:t>
            </a:r>
            <a:r>
              <a:rPr lang="en-US" sz="4000" dirty="0" err="1" smtClean="0">
                <a:latin typeface="Times New Roman"/>
                <a:ea typeface="SimSun"/>
              </a:rPr>
              <a:t>reproducción</a:t>
            </a:r>
            <a:endParaRPr lang="en-US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1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es-ES_tradnl" sz="4000" dirty="0">
                <a:latin typeface="Times New Roman"/>
                <a:ea typeface="SimSun"/>
              </a:rPr>
              <a:t>¿COMO TENER UN TIEMPO A SOLAS QUIETO?</a:t>
            </a:r>
            <a:endParaRPr lang="en-US" sz="2800" dirty="0">
              <a:latin typeface="Times New Roman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Ten un plan establecido y </a:t>
            </a:r>
            <a:r>
              <a:rPr lang="es-ES_tradnl" sz="3200" dirty="0" err="1">
                <a:latin typeface="Times New Roman"/>
                <a:ea typeface="SimSun"/>
              </a:rPr>
              <a:t>apegate</a:t>
            </a:r>
            <a:r>
              <a:rPr lang="es-ES_tradnl" sz="3200" dirty="0">
                <a:latin typeface="Times New Roman"/>
                <a:ea typeface="SimSun"/>
              </a:rPr>
              <a:t> a él.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Ten tu tiempo a solas en la misma hora y lugar cada </a:t>
            </a:r>
            <a:r>
              <a:rPr lang="es-ES_tradnl" sz="3200" dirty="0" err="1">
                <a:latin typeface="Times New Roman"/>
                <a:ea typeface="SimSun"/>
              </a:rPr>
              <a:t>dia</a:t>
            </a:r>
            <a:r>
              <a:rPr lang="es-ES_tradnl" sz="3200" dirty="0">
                <a:latin typeface="Times New Roman"/>
                <a:ea typeface="SimSu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Planea tu tiempo en segmentos </a:t>
            </a:r>
            <a:r>
              <a:rPr lang="es-ES_tradnl" sz="3200" dirty="0" smtClean="0">
                <a:latin typeface="Times New Roman"/>
                <a:ea typeface="SimSun"/>
              </a:rPr>
              <a:t>–Plan </a:t>
            </a:r>
            <a:r>
              <a:rPr lang="es-ES_tradnl" sz="3200" dirty="0">
                <a:latin typeface="Times New Roman"/>
                <a:ea typeface="SimSun"/>
              </a:rPr>
              <a:t>1-5-4</a:t>
            </a:r>
            <a:endParaRPr lang="en-US" sz="2000" dirty="0">
              <a:latin typeface="Times New Roman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Symbol"/>
              <a:buChar char=""/>
              <a:tabLst>
                <a:tab pos="914400" algn="l"/>
              </a:tabLst>
            </a:pPr>
            <a:r>
              <a:rPr lang="es-ES_tradnl" sz="2800" dirty="0">
                <a:latin typeface="Times New Roman"/>
                <a:ea typeface="SimSun"/>
              </a:rPr>
              <a:t>1 minuto para </a:t>
            </a:r>
            <a:r>
              <a:rPr lang="es-ES_tradnl" sz="2800" dirty="0" err="1">
                <a:latin typeface="Times New Roman"/>
                <a:ea typeface="SimSun"/>
              </a:rPr>
              <a:t>preparacion</a:t>
            </a:r>
            <a:r>
              <a:rPr lang="es-ES_tradnl" sz="2800" dirty="0">
                <a:latin typeface="Times New Roman"/>
                <a:ea typeface="SimSun"/>
              </a:rPr>
              <a:t>.</a:t>
            </a:r>
            <a:endParaRPr lang="en-US" sz="1800" dirty="0">
              <a:latin typeface="Times New Roman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Symbol"/>
              <a:buChar char=""/>
              <a:tabLst>
                <a:tab pos="914400" algn="l"/>
              </a:tabLst>
            </a:pPr>
            <a:r>
              <a:rPr lang="es-ES_tradnl" sz="2800" dirty="0">
                <a:latin typeface="Times New Roman"/>
                <a:ea typeface="SimSun"/>
              </a:rPr>
              <a:t>5 minutos para lectura y </a:t>
            </a:r>
            <a:r>
              <a:rPr lang="es-ES_tradnl" sz="2800" dirty="0" err="1" smtClean="0">
                <a:latin typeface="Times New Roman"/>
                <a:ea typeface="SimSun"/>
              </a:rPr>
              <a:t>meditacion</a:t>
            </a:r>
            <a:r>
              <a:rPr lang="es-ES_tradnl" sz="2800" dirty="0" smtClean="0">
                <a:latin typeface="Times New Roman"/>
                <a:ea typeface="SimSun"/>
              </a:rPr>
              <a:t>.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Symbol"/>
              <a:buChar char=""/>
              <a:tabLst>
                <a:tab pos="914400" algn="l"/>
              </a:tabLst>
            </a:pPr>
            <a:r>
              <a:rPr lang="es-ES_tradnl" sz="3200" dirty="0" smtClean="0">
                <a:latin typeface="Times New Roman"/>
                <a:ea typeface="SimSun"/>
              </a:rPr>
              <a:t>4 </a:t>
            </a:r>
            <a:r>
              <a:rPr lang="es-ES_tradnl" sz="3200" dirty="0">
                <a:latin typeface="Times New Roman"/>
                <a:ea typeface="SimSun"/>
              </a:rPr>
              <a:t>minutos para </a:t>
            </a:r>
            <a:r>
              <a:rPr lang="es-ES_tradnl" sz="3200" dirty="0" err="1">
                <a:latin typeface="Times New Roman"/>
                <a:ea typeface="SimSun"/>
              </a:rPr>
              <a:t>oracion</a:t>
            </a:r>
            <a:r>
              <a:rPr lang="es-ES_tradnl" sz="3200" dirty="0">
                <a:latin typeface="Times New Roman"/>
                <a:ea typeface="SimSun"/>
              </a:rPr>
              <a:t>. CAGIP (</a:t>
            </a:r>
            <a:r>
              <a:rPr lang="es-ES_tradnl" sz="3200" dirty="0" err="1">
                <a:latin typeface="Times New Roman"/>
                <a:ea typeface="SimSun"/>
              </a:rPr>
              <a:t>confesion</a:t>
            </a:r>
            <a:r>
              <a:rPr lang="es-ES_tradnl" sz="3200" dirty="0">
                <a:latin typeface="Times New Roman"/>
                <a:ea typeface="SimSun"/>
              </a:rPr>
              <a:t>, </a:t>
            </a:r>
            <a:r>
              <a:rPr lang="es-ES_tradnl" sz="3200" dirty="0" err="1">
                <a:latin typeface="Times New Roman"/>
                <a:ea typeface="SimSun"/>
              </a:rPr>
              <a:t>adoracion</a:t>
            </a:r>
            <a:r>
              <a:rPr lang="es-ES_tradnl" sz="3200" dirty="0">
                <a:latin typeface="Times New Roman"/>
                <a:ea typeface="SimSun"/>
              </a:rPr>
              <a:t>, gratitud, </a:t>
            </a:r>
            <a:r>
              <a:rPr lang="es-ES_tradnl" sz="3200" dirty="0" err="1">
                <a:latin typeface="Times New Roman"/>
                <a:ea typeface="SimSun"/>
              </a:rPr>
              <a:t>intercesion</a:t>
            </a:r>
            <a:r>
              <a:rPr lang="es-ES_tradnl" sz="3200" dirty="0">
                <a:latin typeface="Times New Roman"/>
                <a:ea typeface="SimSun"/>
              </a:rPr>
              <a:t> y </a:t>
            </a:r>
            <a:r>
              <a:rPr lang="es-ES_tradnl" sz="3200" dirty="0" err="1">
                <a:latin typeface="Times New Roman"/>
                <a:ea typeface="SimSun"/>
              </a:rPr>
              <a:t>peticion</a:t>
            </a:r>
            <a:r>
              <a:rPr lang="es-ES_tradnl" sz="3200" dirty="0">
                <a:latin typeface="Times New Roman"/>
                <a:ea typeface="SimSun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6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err="1">
                <a:latin typeface="Times New Roman"/>
                <a:ea typeface="SimSun"/>
              </a:rPr>
              <a:t>Currículum</a:t>
            </a:r>
            <a:r>
              <a:rPr lang="en-US" sz="4800" b="1" u="sng" dirty="0">
                <a:latin typeface="Times New Roman"/>
                <a:ea typeface="SimSun"/>
              </a:rPr>
              <a:t> del Discipulado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b="1" u="sng" dirty="0" smtClean="0">
                <a:latin typeface="Times New Roman"/>
                <a:ea typeface="SimSun"/>
              </a:rPr>
              <a:t>Orientación</a:t>
            </a:r>
          </a:p>
          <a:p>
            <a:r>
              <a:rPr lang="es-ES_tradnl" sz="2800" b="1" dirty="0">
                <a:latin typeface="Times New Roman"/>
                <a:ea typeface="SimSun"/>
              </a:rPr>
              <a:t>Nivel Uno: El propósito del nivel uno es que el discípulo aprenda las verdades básicas </a:t>
            </a:r>
            <a:endParaRPr lang="es-ES_tradnl" sz="2800" b="1" dirty="0" smtClean="0">
              <a:latin typeface="Times New Roman"/>
              <a:ea typeface="SimSun"/>
            </a:endParaRPr>
          </a:p>
          <a:p>
            <a:r>
              <a:rPr lang="es-ES_tradnl" sz="2800" b="1" dirty="0">
                <a:latin typeface="Times New Roman"/>
                <a:ea typeface="SimSun"/>
              </a:rPr>
              <a:t>Nivel Dos: El nivel dos tiene como propósito continuar con el estudio de las doctrinas básicas </a:t>
            </a:r>
            <a:endParaRPr lang="es-ES_tradnl" sz="2800" b="1" dirty="0" smtClean="0">
              <a:latin typeface="Times New Roman"/>
              <a:ea typeface="SimSun"/>
            </a:endParaRPr>
          </a:p>
          <a:p>
            <a:r>
              <a:rPr lang="en-US" sz="2800" b="1" dirty="0" err="1">
                <a:latin typeface="Times New Roman"/>
                <a:ea typeface="SimSun"/>
              </a:rPr>
              <a:t>Nivel</a:t>
            </a:r>
            <a:r>
              <a:rPr lang="en-US" sz="2800" b="1" dirty="0">
                <a:latin typeface="Times New Roman"/>
                <a:ea typeface="SimSun"/>
              </a:rPr>
              <a:t> </a:t>
            </a:r>
            <a:r>
              <a:rPr lang="en-US" sz="2800" b="1" dirty="0" err="1">
                <a:latin typeface="Times New Roman"/>
                <a:ea typeface="SimSun"/>
              </a:rPr>
              <a:t>Tres</a:t>
            </a:r>
            <a:r>
              <a:rPr lang="en-US" sz="2800" b="1" dirty="0">
                <a:latin typeface="Times New Roman"/>
                <a:ea typeface="SimSun"/>
              </a:rPr>
              <a:t>: En el </a:t>
            </a:r>
            <a:r>
              <a:rPr lang="en-US" sz="2800" b="1" dirty="0" err="1">
                <a:latin typeface="Times New Roman"/>
                <a:ea typeface="SimSun"/>
              </a:rPr>
              <a:t>tercer</a:t>
            </a:r>
            <a:r>
              <a:rPr lang="en-US" sz="2800" b="1" dirty="0">
                <a:latin typeface="Times New Roman"/>
                <a:ea typeface="SimSun"/>
              </a:rPr>
              <a:t> </a:t>
            </a:r>
            <a:r>
              <a:rPr lang="en-US" sz="2800" b="1" dirty="0" err="1">
                <a:latin typeface="Times New Roman"/>
                <a:ea typeface="SimSun"/>
              </a:rPr>
              <a:t>nivel</a:t>
            </a:r>
            <a:r>
              <a:rPr lang="en-US" sz="2800" b="1" dirty="0">
                <a:latin typeface="Times New Roman"/>
                <a:ea typeface="SimSun"/>
              </a:rPr>
              <a:t> se </a:t>
            </a:r>
            <a:r>
              <a:rPr lang="en-US" sz="2800" b="1" dirty="0" err="1">
                <a:latin typeface="Times New Roman"/>
                <a:ea typeface="SimSun"/>
              </a:rPr>
              <a:t>hará</a:t>
            </a:r>
            <a:r>
              <a:rPr lang="en-US" sz="2800" b="1" dirty="0">
                <a:latin typeface="Times New Roman"/>
                <a:ea typeface="SimSun"/>
              </a:rPr>
              <a:t> un </a:t>
            </a:r>
            <a:r>
              <a:rPr lang="en-US" sz="2800" b="1" dirty="0" err="1">
                <a:latin typeface="Times New Roman"/>
                <a:ea typeface="SimSun"/>
              </a:rPr>
              <a:t>enfoque</a:t>
            </a:r>
            <a:r>
              <a:rPr lang="en-US" sz="2800" b="1" dirty="0">
                <a:latin typeface="Times New Roman"/>
                <a:ea typeface="SimSun"/>
              </a:rPr>
              <a:t> en </a:t>
            </a:r>
            <a:r>
              <a:rPr lang="en-US" sz="2800" b="1" dirty="0" err="1">
                <a:latin typeface="Times New Roman"/>
                <a:ea typeface="SimSun"/>
              </a:rPr>
              <a:t>vida</a:t>
            </a:r>
            <a:r>
              <a:rPr lang="en-US" sz="2800" b="1" dirty="0">
                <a:latin typeface="Times New Roman"/>
                <a:ea typeface="SimSun"/>
              </a:rPr>
              <a:t> </a:t>
            </a:r>
            <a:r>
              <a:rPr lang="en-US" sz="2800" b="1" dirty="0" err="1" smtClean="0">
                <a:latin typeface="Times New Roman"/>
                <a:ea typeface="SimSun"/>
              </a:rPr>
              <a:t>espiritual</a:t>
            </a:r>
            <a:endParaRPr lang="en-US" sz="2800" b="1" dirty="0" smtClean="0">
              <a:latin typeface="Times New Roman"/>
              <a:ea typeface="SimSun"/>
            </a:endParaRPr>
          </a:p>
          <a:p>
            <a:r>
              <a:rPr lang="es-ES_tradnl" sz="2800" b="1" dirty="0">
                <a:latin typeface="Times New Roman"/>
                <a:ea typeface="SimSun"/>
              </a:rPr>
              <a:t>Nivel Cuatro: En este nivel se harán estudios cortos a través de toda la Biblia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50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err="1">
                <a:latin typeface="Times New Roman"/>
                <a:ea typeface="SimSun"/>
              </a:rPr>
              <a:t>Mi</a:t>
            </a:r>
            <a:r>
              <a:rPr lang="en-US" sz="4800" b="1" u="sng" dirty="0">
                <a:latin typeface="Times New Roman"/>
                <a:ea typeface="SimSun"/>
              </a:rPr>
              <a:t> </a:t>
            </a:r>
            <a:r>
              <a:rPr lang="en-US" sz="4800" b="1" u="sng" dirty="0" err="1">
                <a:latin typeface="Times New Roman"/>
                <a:ea typeface="SimSun"/>
              </a:rPr>
              <a:t>Experiencia</a:t>
            </a:r>
            <a:r>
              <a:rPr lang="en-US" sz="4800" b="1" u="sng" dirty="0">
                <a:latin typeface="Times New Roman"/>
                <a:ea typeface="SimSun"/>
              </a:rPr>
              <a:t>  con Dios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/>
                <a:ea typeface="SimSun"/>
              </a:rPr>
              <a:t>Objetivos</a:t>
            </a:r>
            <a:r>
              <a:rPr lang="en-US" sz="3600" b="1" dirty="0">
                <a:latin typeface="Times New Roman"/>
                <a:ea typeface="SimSun"/>
              </a:rPr>
              <a:t>, </a:t>
            </a:r>
            <a:r>
              <a:rPr lang="en-US" sz="3600" b="1" dirty="0" err="1">
                <a:latin typeface="Times New Roman"/>
                <a:ea typeface="SimSun"/>
              </a:rPr>
              <a:t>Pautas</a:t>
            </a:r>
            <a:r>
              <a:rPr lang="en-US" sz="3600" b="1" dirty="0">
                <a:latin typeface="Times New Roman"/>
                <a:ea typeface="SimSun"/>
              </a:rPr>
              <a:t> y </a:t>
            </a:r>
            <a:r>
              <a:rPr lang="en-US" sz="3600" b="1" dirty="0" err="1">
                <a:latin typeface="Times New Roman"/>
                <a:ea typeface="SimSun"/>
              </a:rPr>
              <a:t>Sistema</a:t>
            </a:r>
            <a:r>
              <a:rPr lang="en-US" sz="3600" b="1" dirty="0">
                <a:latin typeface="Times New Roman"/>
                <a:ea typeface="SimSun"/>
              </a:rPr>
              <a:t> de </a:t>
            </a:r>
            <a:r>
              <a:rPr lang="en-US" sz="3600" b="1" dirty="0" err="1" smtClean="0">
                <a:latin typeface="Times New Roman"/>
                <a:ea typeface="SimSun"/>
              </a:rPr>
              <a:t>Calificaciones</a:t>
            </a:r>
            <a:endParaRPr lang="en-US" sz="3600" b="1" dirty="0" smtClean="0">
              <a:latin typeface="Times New Roman"/>
              <a:ea typeface="SimSun"/>
            </a:endParaRPr>
          </a:p>
          <a:p>
            <a:r>
              <a:rPr lang="en-US" sz="3600" b="1" dirty="0" err="1">
                <a:latin typeface="Times New Roman"/>
                <a:ea typeface="SimSun"/>
              </a:rPr>
              <a:t>Registro</a:t>
            </a:r>
            <a:r>
              <a:rPr lang="en-US" sz="3600" b="1" dirty="0">
                <a:latin typeface="Times New Roman"/>
                <a:ea typeface="SimSun"/>
              </a:rPr>
              <a:t> </a:t>
            </a:r>
            <a:r>
              <a:rPr lang="en-US" sz="3600" b="1" dirty="0" err="1">
                <a:latin typeface="Times New Roman"/>
                <a:ea typeface="SimSun"/>
              </a:rPr>
              <a:t>para</a:t>
            </a:r>
            <a:r>
              <a:rPr lang="en-US" sz="3600" b="1" dirty="0">
                <a:latin typeface="Times New Roman"/>
                <a:ea typeface="SimSun"/>
              </a:rPr>
              <a:t> </a:t>
            </a:r>
            <a:r>
              <a:rPr lang="en-US" sz="3600" b="1" dirty="0" err="1">
                <a:latin typeface="Times New Roman"/>
                <a:ea typeface="SimSun"/>
              </a:rPr>
              <a:t>comenzar</a:t>
            </a:r>
            <a:r>
              <a:rPr lang="en-US" sz="3600" b="1" dirty="0">
                <a:latin typeface="Times New Roman"/>
                <a:ea typeface="SimSun"/>
              </a:rPr>
              <a:t> el </a:t>
            </a:r>
            <a:r>
              <a:rPr lang="en-US" sz="3600" b="1" dirty="0" smtClean="0">
                <a:latin typeface="Times New Roman"/>
                <a:ea typeface="SimSun"/>
              </a:rPr>
              <a:t>Discipulado</a:t>
            </a:r>
          </a:p>
          <a:p>
            <a:r>
              <a:rPr lang="en-US" sz="3600" b="1" dirty="0" err="1">
                <a:latin typeface="Times New Roman"/>
                <a:ea typeface="SimSun"/>
              </a:rPr>
              <a:t>Inventario</a:t>
            </a:r>
            <a:r>
              <a:rPr lang="en-US" sz="3600" b="1" dirty="0">
                <a:latin typeface="Times New Roman"/>
                <a:ea typeface="SimSun"/>
              </a:rPr>
              <a:t> de </a:t>
            </a:r>
            <a:r>
              <a:rPr lang="en-US" sz="3600" b="1" dirty="0" err="1">
                <a:latin typeface="Times New Roman"/>
                <a:ea typeface="SimSun"/>
              </a:rPr>
              <a:t>unas</a:t>
            </a:r>
            <a:r>
              <a:rPr lang="en-US" sz="3600" b="1" dirty="0">
                <a:latin typeface="Times New Roman"/>
                <a:ea typeface="SimSun"/>
              </a:rPr>
              <a:t> </a:t>
            </a:r>
            <a:r>
              <a:rPr lang="en-US" sz="3600" b="1" dirty="0" err="1">
                <a:latin typeface="Times New Roman"/>
                <a:ea typeface="SimSun"/>
              </a:rPr>
              <a:t>materias</a:t>
            </a:r>
            <a:r>
              <a:rPr lang="en-US" sz="3600" b="1" dirty="0">
                <a:latin typeface="Times New Roman"/>
                <a:ea typeface="SimSun"/>
              </a:rPr>
              <a:t> </a:t>
            </a:r>
            <a:r>
              <a:rPr lang="en-US" sz="3600" b="1" dirty="0" err="1">
                <a:latin typeface="Times New Roman"/>
                <a:ea typeface="SimSun"/>
              </a:rPr>
              <a:t>disponibles</a:t>
            </a:r>
            <a:r>
              <a:rPr lang="en-US" sz="3600" b="1" dirty="0">
                <a:latin typeface="Times New Roman"/>
                <a:ea typeface="SimSun"/>
              </a:rPr>
              <a:t> </a:t>
            </a:r>
            <a:r>
              <a:rPr lang="en-US" sz="3600" b="1" dirty="0" err="1">
                <a:latin typeface="Times New Roman"/>
                <a:ea typeface="SimSun"/>
              </a:rPr>
              <a:t>para</a:t>
            </a:r>
            <a:r>
              <a:rPr lang="en-US" sz="3600" b="1" dirty="0">
                <a:latin typeface="Times New Roman"/>
                <a:ea typeface="SimSun"/>
              </a:rPr>
              <a:t> el </a:t>
            </a:r>
            <a:r>
              <a:rPr lang="en-US" sz="3600" b="1" dirty="0" err="1" smtClean="0">
                <a:latin typeface="Times New Roman"/>
                <a:ea typeface="SimSun"/>
              </a:rPr>
              <a:t>discipulado</a:t>
            </a:r>
            <a:endParaRPr lang="en-US" sz="3600" b="1" dirty="0" smtClean="0">
              <a:latin typeface="Times New Roman"/>
              <a:ea typeface="SimSun"/>
            </a:endParaRPr>
          </a:p>
          <a:p>
            <a:r>
              <a:rPr lang="en-US" sz="3600" b="1" dirty="0" err="1">
                <a:latin typeface="Times New Roman"/>
                <a:ea typeface="SimSun"/>
              </a:rPr>
              <a:t>Registro</a:t>
            </a:r>
            <a:r>
              <a:rPr lang="en-US" sz="3600" b="1" dirty="0">
                <a:latin typeface="Times New Roman"/>
                <a:ea typeface="SimSun"/>
              </a:rPr>
              <a:t> de </a:t>
            </a:r>
            <a:r>
              <a:rPr lang="en-US" sz="3600" b="1" dirty="0" err="1">
                <a:latin typeface="Times New Roman"/>
                <a:ea typeface="SimSun"/>
              </a:rPr>
              <a:t>avances</a:t>
            </a:r>
            <a:r>
              <a:rPr lang="en-US" sz="3600" b="1" dirty="0">
                <a:latin typeface="Times New Roman"/>
                <a:ea typeface="SimSun"/>
              </a:rPr>
              <a:t> del discipulador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05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Bases del Discipulado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s-ES_tradnl" sz="3200" dirty="0" smtClean="0">
                <a:latin typeface="Times New Roman"/>
                <a:ea typeface="SimSun"/>
              </a:rPr>
              <a:t>Tomar </a:t>
            </a:r>
            <a:r>
              <a:rPr lang="es-ES_tradnl" sz="3200" dirty="0">
                <a:latin typeface="Times New Roman"/>
                <a:ea typeface="SimSun"/>
              </a:rPr>
              <a:t>el </a:t>
            </a:r>
            <a:r>
              <a:rPr lang="es-ES_tradnl" sz="3200" b="1" u="sng" dirty="0">
                <a:latin typeface="Times New Roman"/>
                <a:ea typeface="SimSun"/>
              </a:rPr>
              <a:t>yugo</a:t>
            </a:r>
            <a:r>
              <a:rPr lang="es-ES_tradnl" sz="3200" dirty="0">
                <a:latin typeface="Times New Roman"/>
                <a:ea typeface="SimSun"/>
              </a:rPr>
              <a:t> de Cristo. Mat 11:29 – “aprended de mi= ser mis </a:t>
            </a:r>
            <a:r>
              <a:rPr lang="es-ES_tradnl" sz="3200" dirty="0" err="1">
                <a:latin typeface="Times New Roman"/>
                <a:ea typeface="SimSun"/>
              </a:rPr>
              <a:t>discipulos</a:t>
            </a:r>
            <a:r>
              <a:rPr lang="es-ES_tradnl" sz="3200" dirty="0">
                <a:latin typeface="Times New Roman"/>
                <a:ea typeface="SimSun"/>
              </a:rPr>
              <a:t>.” </a:t>
            </a:r>
            <a:endParaRPr lang="es-ES_tradnl" sz="3200" dirty="0" smtClean="0">
              <a:latin typeface="Times New Roman"/>
              <a:ea typeface="SimSun"/>
            </a:endParaRPr>
          </a:p>
          <a:p>
            <a:pPr marL="571500" indent="-457200">
              <a:buAutoNum type="arabicPeriod"/>
            </a:pPr>
            <a:r>
              <a:rPr lang="es-ES_tradnl" sz="3200" dirty="0">
                <a:latin typeface="Times New Roman"/>
                <a:ea typeface="SimSun"/>
              </a:rPr>
              <a:t>Continuar en la </a:t>
            </a:r>
            <a:r>
              <a:rPr lang="es-ES_tradnl" sz="3200" b="1" u="sng" dirty="0">
                <a:latin typeface="Times New Roman"/>
                <a:ea typeface="SimSun"/>
              </a:rPr>
              <a:t>Palabra</a:t>
            </a:r>
            <a:r>
              <a:rPr lang="es-ES_tradnl" sz="3200" dirty="0">
                <a:latin typeface="Times New Roman"/>
                <a:ea typeface="SimSun"/>
              </a:rPr>
              <a:t>. </a:t>
            </a:r>
            <a:r>
              <a:rPr lang="es-ES_tradnl" sz="3200" dirty="0" err="1">
                <a:latin typeface="Times New Roman"/>
                <a:ea typeface="SimSun"/>
              </a:rPr>
              <a:t>Jn</a:t>
            </a:r>
            <a:r>
              <a:rPr lang="es-ES_tradnl" sz="3200" dirty="0">
                <a:latin typeface="Times New Roman"/>
                <a:ea typeface="SimSun"/>
              </a:rPr>
              <a:t>. 8:31 </a:t>
            </a:r>
            <a:endParaRPr lang="es-ES_tradnl" sz="3200" dirty="0" smtClean="0">
              <a:latin typeface="Times New Roman"/>
              <a:ea typeface="SimSun"/>
            </a:endParaRPr>
          </a:p>
          <a:p>
            <a:pPr marL="571500" indent="-457200">
              <a:buAutoNum type="arabicPeriod"/>
            </a:pPr>
            <a:r>
              <a:rPr lang="es-ES_tradnl" sz="3200" dirty="0">
                <a:latin typeface="Times New Roman"/>
                <a:ea typeface="SimSun"/>
              </a:rPr>
              <a:t>Escoger </a:t>
            </a:r>
            <a:r>
              <a:rPr lang="es-ES_tradnl" sz="3200" b="1" u="sng" dirty="0">
                <a:latin typeface="Times New Roman"/>
                <a:ea typeface="SimSun"/>
              </a:rPr>
              <a:t>amar</a:t>
            </a:r>
            <a:r>
              <a:rPr lang="es-ES_tradnl" sz="3200" dirty="0">
                <a:latin typeface="Times New Roman"/>
                <a:ea typeface="SimSun"/>
              </a:rPr>
              <a:t>. </a:t>
            </a:r>
            <a:r>
              <a:rPr lang="es-ES_tradnl" sz="3200" dirty="0" err="1">
                <a:latin typeface="Times New Roman"/>
                <a:ea typeface="SimSun"/>
              </a:rPr>
              <a:t>Jn</a:t>
            </a:r>
            <a:r>
              <a:rPr lang="es-ES_tradnl" sz="3200" dirty="0">
                <a:latin typeface="Times New Roman"/>
                <a:ea typeface="SimSun"/>
              </a:rPr>
              <a:t>. 13: 34-35 </a:t>
            </a:r>
            <a:endParaRPr lang="es-ES_tradnl" sz="3200" dirty="0" smtClean="0">
              <a:latin typeface="Times New Roman"/>
              <a:ea typeface="SimSun"/>
            </a:endParaRPr>
          </a:p>
          <a:p>
            <a:pPr marL="571500" indent="-457200">
              <a:buAutoNum type="arabicPeriod"/>
            </a:pPr>
            <a:r>
              <a:rPr lang="es-ES_tradnl" sz="3200" dirty="0">
                <a:latin typeface="Times New Roman"/>
                <a:ea typeface="SimSun"/>
              </a:rPr>
              <a:t>Vivir una vida </a:t>
            </a:r>
            <a:r>
              <a:rPr lang="es-ES_tradnl" sz="3200" b="1" u="sng" dirty="0">
                <a:latin typeface="Times New Roman"/>
                <a:ea typeface="SimSun"/>
              </a:rPr>
              <a:t>limpia</a:t>
            </a:r>
            <a:r>
              <a:rPr lang="es-ES_tradnl" sz="3200" dirty="0">
                <a:latin typeface="Times New Roman"/>
                <a:ea typeface="SimSun"/>
              </a:rPr>
              <a:t>. 1 Cor. 3: 1-3, Gal. 6: 1-2 &amp; Ef. 4: 32 </a:t>
            </a:r>
            <a:endParaRPr lang="es-ES_tradnl" sz="3200" dirty="0" smtClean="0">
              <a:latin typeface="Times New Roman"/>
              <a:ea typeface="SimSun"/>
            </a:endParaRPr>
          </a:p>
          <a:p>
            <a:pPr marL="571500" indent="-457200">
              <a:buAutoNum type="arabicPeriod"/>
            </a:pPr>
            <a:r>
              <a:rPr lang="es-ES_tradnl" sz="3200" dirty="0">
                <a:latin typeface="Times New Roman"/>
                <a:ea typeface="SimSun"/>
              </a:rPr>
              <a:t>Someterse al </a:t>
            </a:r>
            <a:r>
              <a:rPr lang="es-ES_tradnl" sz="3200" b="1" u="sng" dirty="0" err="1">
                <a:latin typeface="Times New Roman"/>
                <a:ea typeface="SimSun"/>
              </a:rPr>
              <a:t>señorio</a:t>
            </a:r>
            <a:r>
              <a:rPr lang="es-ES_tradnl" sz="3200" dirty="0">
                <a:latin typeface="Times New Roman"/>
                <a:ea typeface="SimSun"/>
              </a:rPr>
              <a:t> de Cristo. </a:t>
            </a:r>
            <a:r>
              <a:rPr lang="es-ES_tradnl" sz="3200" dirty="0" err="1">
                <a:latin typeface="Times New Roman"/>
                <a:ea typeface="SimSun"/>
              </a:rPr>
              <a:t>Lc</a:t>
            </a:r>
            <a:r>
              <a:rPr lang="es-ES_tradnl" sz="3200" dirty="0">
                <a:latin typeface="Times New Roman"/>
                <a:ea typeface="SimSun"/>
              </a:rPr>
              <a:t>. 14: 25-35 </a:t>
            </a:r>
            <a:endParaRPr lang="es-ES_tradnl" sz="3200" dirty="0" smtClean="0">
              <a:latin typeface="Times New Roman"/>
              <a:ea typeface="SimSu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98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01000" cy="1143000"/>
          </a:xfrm>
        </p:spPr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y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Seguidores</a:t>
            </a:r>
            <a:r>
              <a:rPr lang="en-US" dirty="0" smtClean="0"/>
              <a:t> de Cristo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DISCIPLINA</a:t>
            </a:r>
          </a:p>
          <a:p>
            <a:endParaRPr lang="en-US" sz="3200" b="1" dirty="0"/>
          </a:p>
          <a:p>
            <a:r>
              <a:rPr lang="en-US" sz="3200" b="1" dirty="0" smtClean="0"/>
              <a:t>OBEDECER</a:t>
            </a:r>
          </a:p>
          <a:p>
            <a:r>
              <a:rPr lang="en-US" sz="3200" b="1" dirty="0" smtClean="0"/>
              <a:t>1. </a:t>
            </a:r>
            <a:r>
              <a:rPr lang="en-US" sz="3200" b="1" dirty="0" err="1" smtClean="0"/>
              <a:t>Una</a:t>
            </a:r>
            <a:r>
              <a:rPr lang="en-US" sz="3200" b="1" dirty="0" smtClean="0"/>
              <a:t> Meta</a:t>
            </a:r>
          </a:p>
          <a:p>
            <a:r>
              <a:rPr lang="en-US" sz="3200" b="1" dirty="0" smtClean="0"/>
              <a:t>2. </a:t>
            </a:r>
            <a:r>
              <a:rPr lang="en-US" sz="3200" b="1" dirty="0" err="1" smtClean="0"/>
              <a:t>Responsabilidad</a:t>
            </a:r>
            <a:endParaRPr lang="en-US" sz="3200" b="1" dirty="0" smtClean="0"/>
          </a:p>
          <a:p>
            <a:r>
              <a:rPr lang="en-US" sz="3200" b="1" dirty="0" smtClean="0"/>
              <a:t>3. Un PLAN</a:t>
            </a:r>
          </a:p>
          <a:p>
            <a:r>
              <a:rPr lang="en-US" sz="3200" b="1" dirty="0" smtClean="0"/>
              <a:t>4. </a:t>
            </a:r>
            <a:r>
              <a:rPr lang="en-US" sz="3200" b="1" dirty="0" err="1" smtClean="0"/>
              <a:t>Comunidad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178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definiciones</a:t>
            </a:r>
            <a:r>
              <a:rPr lang="en-US" dirty="0" smtClean="0"/>
              <a:t>: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1.  MENTE</a:t>
            </a:r>
          </a:p>
          <a:p>
            <a:r>
              <a:rPr lang="en-US" sz="3600" b="1" dirty="0" smtClean="0"/>
              <a:t>2. CARACTER</a:t>
            </a:r>
          </a:p>
          <a:p>
            <a:r>
              <a:rPr lang="en-US" sz="3600" b="1" dirty="0" smtClean="0"/>
              <a:t>3. RELACIONES</a:t>
            </a:r>
          </a:p>
          <a:p>
            <a:r>
              <a:rPr lang="en-US" sz="3600" b="1" dirty="0" smtClean="0"/>
              <a:t>4. HABITOS</a:t>
            </a:r>
          </a:p>
          <a:p>
            <a:r>
              <a:rPr lang="en-US" sz="3600" b="1" dirty="0" smtClean="0"/>
              <a:t>5. SERVICIO</a:t>
            </a:r>
          </a:p>
          <a:p>
            <a:r>
              <a:rPr lang="en-US" sz="3600" b="1" dirty="0" smtClean="0"/>
              <a:t>6. INFLUENCIA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522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800" dirty="0">
                <a:solidFill>
                  <a:srgbClr val="2F2B20"/>
                </a:solidFill>
              </a:rPr>
              <a:t>4 FASES DEL DISCIPULADO</a:t>
            </a:r>
            <a:br>
              <a:rPr lang="en-US" sz="4800" dirty="0">
                <a:solidFill>
                  <a:srgbClr val="2F2B2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4400" b="1" dirty="0" smtClean="0">
                <a:solidFill>
                  <a:srgbClr val="2F2B20"/>
                </a:solidFill>
              </a:rPr>
              <a:t>1</a:t>
            </a:r>
            <a:r>
              <a:rPr lang="en-US" sz="4400" b="1" dirty="0">
                <a:solidFill>
                  <a:srgbClr val="2F2B20"/>
                </a:solidFill>
              </a:rPr>
              <a:t>. VEN Y VE</a:t>
            </a:r>
          </a:p>
          <a:p>
            <a:pPr lvl="0">
              <a:buClr>
                <a:srgbClr val="A9A57C"/>
              </a:buClr>
            </a:pPr>
            <a:r>
              <a:rPr lang="en-US" sz="4400" b="1" dirty="0">
                <a:solidFill>
                  <a:srgbClr val="2F2B20"/>
                </a:solidFill>
              </a:rPr>
              <a:t>2. VEN Y SIGUEME</a:t>
            </a:r>
          </a:p>
          <a:p>
            <a:pPr lvl="0">
              <a:buClr>
                <a:srgbClr val="A9A57C"/>
              </a:buClr>
            </a:pPr>
            <a:r>
              <a:rPr lang="en-US" sz="4400" b="1" dirty="0">
                <a:solidFill>
                  <a:srgbClr val="2F2B20"/>
                </a:solidFill>
              </a:rPr>
              <a:t>3. VEN Y ESTAR CONMIGO</a:t>
            </a:r>
          </a:p>
          <a:p>
            <a:pPr lvl="0">
              <a:buClr>
                <a:srgbClr val="A9A57C"/>
              </a:buClr>
            </a:pPr>
            <a:r>
              <a:rPr lang="en-US" sz="4400" b="1" dirty="0">
                <a:solidFill>
                  <a:srgbClr val="2F2B20"/>
                </a:solidFill>
              </a:rPr>
              <a:t>4. PERMANECE EN MI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480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Transformación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Escogemos vivir el patrón de vida de Cristo y ser entrenados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err="1">
                <a:latin typeface="Times New Roman"/>
                <a:ea typeface="SimSun"/>
              </a:rPr>
              <a:t>Nos</a:t>
            </a:r>
            <a:r>
              <a:rPr lang="en-US" sz="3200" dirty="0">
                <a:latin typeface="Times New Roman"/>
                <a:ea typeface="SimSun"/>
              </a:rPr>
              <a:t> </a:t>
            </a:r>
            <a:r>
              <a:rPr lang="en-US" sz="3200" dirty="0" err="1">
                <a:latin typeface="Times New Roman"/>
                <a:ea typeface="SimSun"/>
              </a:rPr>
              <a:t>adherimos</a:t>
            </a:r>
            <a:r>
              <a:rPr lang="en-US" sz="3200" dirty="0">
                <a:latin typeface="Times New Roman"/>
                <a:ea typeface="SimSun"/>
              </a:rPr>
              <a:t> a </a:t>
            </a:r>
            <a:r>
              <a:rPr lang="en-US" sz="3200" dirty="0" err="1">
                <a:latin typeface="Times New Roman"/>
                <a:ea typeface="SimSun"/>
              </a:rPr>
              <a:t>una</a:t>
            </a:r>
            <a:r>
              <a:rPr lang="en-US" sz="3200" dirty="0">
                <a:latin typeface="Times New Roman"/>
                <a:ea typeface="SimSun"/>
              </a:rPr>
              <a:t> </a:t>
            </a:r>
            <a:r>
              <a:rPr lang="en-US" sz="3200" dirty="0" err="1">
                <a:latin typeface="Times New Roman"/>
                <a:ea typeface="SimSun"/>
              </a:rPr>
              <a:t>comunidad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Nos sometemos a la autoridad de las Escrituras y del Espíritu Santo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Interpretamos las circunstancias a la luz de las Escrituras</a:t>
            </a:r>
            <a:endParaRPr lang="en-US" sz="20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3200" dirty="0">
                <a:latin typeface="Times New Roman"/>
                <a:ea typeface="SimSun"/>
              </a:rPr>
              <a:t>Hacemos nuestra misión el servir a otros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96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s-ES_tradnl" sz="4000" b="1" u="sng" dirty="0">
                <a:latin typeface="Times New Roman"/>
                <a:ea typeface="SimSun"/>
              </a:rPr>
              <a:t>Principios para guiar nuestra disciplina espiritual</a:t>
            </a:r>
            <a:r>
              <a:rPr lang="es-ES_tradnl" sz="4000" b="1" u="sng" dirty="0" smtClean="0">
                <a:latin typeface="Times New Roman"/>
                <a:ea typeface="SimSun"/>
              </a:rPr>
              <a:t>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s-ES_tradnl" sz="4000" b="1" dirty="0">
                <a:latin typeface="Times New Roman"/>
                <a:ea typeface="SimSun"/>
              </a:rPr>
              <a:t>El entrenamiento dirige a la piedad</a:t>
            </a:r>
            <a:endParaRPr lang="en-US" sz="2800" b="1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s-ES_tradnl" sz="4000" b="1" dirty="0">
                <a:latin typeface="Times New Roman"/>
                <a:ea typeface="SimSun"/>
              </a:rPr>
              <a:t>La práctica crea un estado entrenado</a:t>
            </a:r>
            <a:endParaRPr lang="en-US" sz="2800" b="1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s-ES_tradnl" sz="4000" b="1" dirty="0">
                <a:latin typeface="Times New Roman"/>
                <a:ea typeface="SimSun"/>
              </a:rPr>
              <a:t>La </a:t>
            </a:r>
            <a:r>
              <a:rPr lang="es-ES_tradnl" sz="4000" b="1" dirty="0" smtClean="0">
                <a:latin typeface="Times New Roman"/>
                <a:ea typeface="SimSun"/>
              </a:rPr>
              <a:t>perseverancia </a:t>
            </a:r>
            <a:r>
              <a:rPr lang="es-ES_tradnl" sz="4000" b="1" dirty="0">
                <a:latin typeface="Times New Roman"/>
                <a:ea typeface="SimSun"/>
              </a:rPr>
              <a:t>hace la Transformación una realidad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01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 u="sng" dirty="0">
                <a:latin typeface="Times New Roman"/>
                <a:ea typeface="SimSun"/>
              </a:rPr>
              <a:t>Acercamientos personales para Hacer Discípulos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>
                <a:latin typeface="Times New Roman"/>
                <a:ea typeface="SimSun"/>
              </a:rPr>
              <a:t>La </a:t>
            </a:r>
            <a:r>
              <a:rPr lang="en-US" sz="4000" dirty="0" err="1">
                <a:latin typeface="Times New Roman"/>
                <a:ea typeface="SimSun"/>
              </a:rPr>
              <a:t>dimensión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b="1" u="sng" dirty="0">
                <a:latin typeface="Times New Roman"/>
                <a:ea typeface="SimSun"/>
              </a:rPr>
              <a:t>personal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b="1" u="sng" dirty="0" err="1">
                <a:latin typeface="Times New Roman"/>
                <a:ea typeface="SimSun"/>
              </a:rPr>
              <a:t>Entrenando</a:t>
            </a:r>
            <a:r>
              <a:rPr lang="en-US" sz="4000" dirty="0">
                <a:latin typeface="Times New Roman"/>
                <a:ea typeface="SimSun"/>
              </a:rPr>
              <a:t> (coaching)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4000" dirty="0">
                <a:latin typeface="Times New Roman"/>
                <a:ea typeface="SimSun"/>
              </a:rPr>
              <a:t>Siendo </a:t>
            </a:r>
            <a:r>
              <a:rPr lang="es-ES_tradnl" sz="4000" b="1" u="sng" dirty="0">
                <a:latin typeface="Times New Roman"/>
                <a:ea typeface="SimSun"/>
              </a:rPr>
              <a:t>mentor</a:t>
            </a:r>
            <a:r>
              <a:rPr lang="es-ES_tradnl" sz="4000" dirty="0">
                <a:latin typeface="Times New Roman"/>
                <a:ea typeface="SimSun"/>
              </a:rPr>
              <a:t>: llegando a ser una persona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_tradnl" sz="4000" dirty="0">
                <a:latin typeface="Times New Roman"/>
                <a:ea typeface="SimSun"/>
              </a:rPr>
              <a:t>Dirección espiritual: cuidado del alma específico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5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u="sng" dirty="0">
                <a:latin typeface="Times New Roman"/>
                <a:ea typeface="SimSun"/>
              </a:rPr>
              <a:t>EL ROL DE LOS GRUPOS PEQUEÑOS EN EL DISCIPULADO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Grupos</a:t>
            </a:r>
            <a:r>
              <a:rPr lang="en-US" sz="4000" dirty="0">
                <a:latin typeface="Times New Roman"/>
                <a:ea typeface="SimSun"/>
              </a:rPr>
              <a:t> de </a:t>
            </a:r>
            <a:r>
              <a:rPr lang="en-US" sz="4000" dirty="0" err="1">
                <a:latin typeface="Times New Roman"/>
                <a:ea typeface="SimSun"/>
              </a:rPr>
              <a:t>alianza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Grupos</a:t>
            </a:r>
            <a:r>
              <a:rPr lang="en-US" sz="4000" dirty="0">
                <a:latin typeface="Times New Roman"/>
                <a:ea typeface="SimSun"/>
              </a:rPr>
              <a:t> de </a:t>
            </a:r>
            <a:r>
              <a:rPr lang="en-US" sz="4000" dirty="0" err="1">
                <a:latin typeface="Times New Roman"/>
                <a:ea typeface="SimSun"/>
              </a:rPr>
              <a:t>soporte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Grupos</a:t>
            </a:r>
            <a:r>
              <a:rPr lang="en-US" sz="4000" dirty="0">
                <a:latin typeface="Times New Roman"/>
                <a:ea typeface="SimSun"/>
              </a:rPr>
              <a:t> de </a:t>
            </a:r>
            <a:r>
              <a:rPr lang="en-US" sz="4000" dirty="0" err="1">
                <a:latin typeface="Times New Roman"/>
                <a:ea typeface="SimSun"/>
              </a:rPr>
              <a:t>responsabilidad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básica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Grupos</a:t>
            </a:r>
            <a:r>
              <a:rPr lang="en-US" sz="4000" dirty="0">
                <a:latin typeface="Times New Roman"/>
                <a:ea typeface="SimSun"/>
              </a:rPr>
              <a:t> de </a:t>
            </a:r>
            <a:r>
              <a:rPr lang="en-US" sz="4000" dirty="0" err="1">
                <a:latin typeface="Times New Roman"/>
                <a:ea typeface="SimSun"/>
              </a:rPr>
              <a:t>responsabilidad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dedicada</a:t>
            </a:r>
            <a:endParaRPr lang="en-US" sz="2800" dirty="0">
              <a:latin typeface="Times New Roman"/>
              <a:ea typeface="Times New Roman"/>
            </a:endParaRPr>
          </a:p>
          <a:p>
            <a:pPr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000" dirty="0" err="1">
                <a:latin typeface="Times New Roman"/>
                <a:ea typeface="SimSun"/>
              </a:rPr>
              <a:t>Grupos</a:t>
            </a:r>
            <a:r>
              <a:rPr lang="en-US" sz="4000" dirty="0">
                <a:latin typeface="Times New Roman"/>
                <a:ea typeface="SimSun"/>
              </a:rPr>
              <a:t> </a:t>
            </a:r>
            <a:r>
              <a:rPr lang="en-US" sz="4000" dirty="0" err="1">
                <a:latin typeface="Times New Roman"/>
                <a:ea typeface="SimSun"/>
              </a:rPr>
              <a:t>abiertos</a:t>
            </a:r>
            <a:r>
              <a:rPr lang="en-US" sz="4000" dirty="0">
                <a:latin typeface="Times New Roman"/>
                <a:ea typeface="SimSun"/>
              </a:rPr>
              <a:t> y </a:t>
            </a:r>
            <a:r>
              <a:rPr lang="en-US" sz="4000" dirty="0" err="1">
                <a:latin typeface="Times New Roman"/>
                <a:ea typeface="SimSun"/>
              </a:rPr>
              <a:t>cerrados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6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489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Discipulado Personal: Filosofia </vt:lpstr>
      <vt:lpstr>5 Bases del Discipulado Real</vt:lpstr>
      <vt:lpstr>Ser y Hacer Seguidores de Cristo</vt:lpstr>
      <vt:lpstr>Seis definiciones: Transformaciones</vt:lpstr>
      <vt:lpstr>4 FASES DEL DISCIPULADO </vt:lpstr>
      <vt:lpstr>El Proceso de Transformación</vt:lpstr>
      <vt:lpstr>Principios para guiar nuestra disciplina espiritual:</vt:lpstr>
      <vt:lpstr>Acercamientos personales para Hacer Discípulos</vt:lpstr>
      <vt:lpstr>EL ROL DE LOS GRUPOS PEQUEÑOS EN EL DISCIPULADO</vt:lpstr>
      <vt:lpstr>Principios básicos para cada grupo</vt:lpstr>
      <vt:lpstr>¿COMO TENER UN TIEMPO A SOLAS QUIETO?</vt:lpstr>
      <vt:lpstr>Currículum del Discipulado</vt:lpstr>
      <vt:lpstr>Mi Experiencia  con Dios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Discipulado Personal: Filosofia </dc:title>
  <dc:creator>Iglesia Biblica Bautista Ant</dc:creator>
  <cp:lastModifiedBy>Iglesia Biblica Bautista Ant</cp:lastModifiedBy>
  <cp:revision>3</cp:revision>
  <dcterms:created xsi:type="dcterms:W3CDTF">2011-02-23T17:42:42Z</dcterms:created>
  <dcterms:modified xsi:type="dcterms:W3CDTF">2011-02-23T18:04:48Z</dcterms:modified>
</cp:coreProperties>
</file>