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9" r:id="rId9"/>
    <p:sldId id="261" r:id="rId10"/>
    <p:sldId id="262" r:id="rId11"/>
    <p:sldId id="270" r:id="rId12"/>
    <p:sldId id="263" r:id="rId13"/>
    <p:sldId id="267" r:id="rId14"/>
    <p:sldId id="268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6CF7692-B998-42BA-9E4C-4028E3DC06A9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CD2C344-9FC3-4F34-B69B-3846BC7E7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Desarrollo</a:t>
            </a:r>
            <a:r>
              <a:rPr lang="en-US" dirty="0" smtClean="0"/>
              <a:t> del </a:t>
            </a:r>
            <a:r>
              <a:rPr lang="en-US" dirty="0" err="1" smtClean="0"/>
              <a:t>Liderazgo</a:t>
            </a:r>
            <a:r>
              <a:rPr lang="en-US" dirty="0" smtClean="0"/>
              <a:t> en la </a:t>
            </a:r>
            <a:r>
              <a:rPr lang="en-US" dirty="0" err="1" smtClean="0"/>
              <a:t>Iglesia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31698"/>
            <a:ext cx="7924800" cy="2307102"/>
          </a:xfrm>
        </p:spPr>
        <p:txBody>
          <a:bodyPr>
            <a:normAutofit lnSpcReduction="10000"/>
          </a:bodyPr>
          <a:lstStyle/>
          <a:p>
            <a:r>
              <a:rPr lang="en-US" sz="3600" dirty="0" err="1" smtClean="0"/>
              <a:t>Lección</a:t>
            </a:r>
            <a:r>
              <a:rPr lang="en-US" sz="3600" dirty="0" smtClean="0"/>
              <a:t> 1:  </a:t>
            </a:r>
          </a:p>
          <a:p>
            <a:r>
              <a:rPr lang="en-US" sz="3600" dirty="0" err="1" smtClean="0"/>
              <a:t>Desarrollando</a:t>
            </a:r>
            <a:r>
              <a:rPr lang="en-US" sz="3600" dirty="0" smtClean="0"/>
              <a:t> </a:t>
            </a:r>
            <a:r>
              <a:rPr lang="en-US" sz="3600" dirty="0" err="1" smtClean="0"/>
              <a:t>líderes</a:t>
            </a:r>
            <a:r>
              <a:rPr lang="en-US" sz="3600" dirty="0" smtClean="0"/>
              <a:t> </a:t>
            </a:r>
            <a:r>
              <a:rPr lang="en-US" sz="3600" dirty="0" err="1" smtClean="0"/>
              <a:t>desde</a:t>
            </a:r>
            <a:r>
              <a:rPr lang="en-US" sz="3600" dirty="0" smtClean="0"/>
              <a:t> la </a:t>
            </a:r>
            <a:r>
              <a:rPr lang="en-US" sz="3600" dirty="0" err="1" smtClean="0"/>
              <a:t>cuna</a:t>
            </a:r>
            <a:r>
              <a:rPr lang="en-US" sz="3600" dirty="0" smtClean="0"/>
              <a:t> </a:t>
            </a:r>
            <a:r>
              <a:rPr lang="en-US" sz="3600" dirty="0" err="1" smtClean="0"/>
              <a:t>hasta</a:t>
            </a:r>
            <a:r>
              <a:rPr lang="en-US" sz="3600" dirty="0" smtClean="0"/>
              <a:t> la </a:t>
            </a:r>
            <a:r>
              <a:rPr lang="en-US" sz="3600" dirty="0" err="1" smtClean="0"/>
              <a:t>tumba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 smtClean="0"/>
              <a:t>– </a:t>
            </a:r>
            <a:r>
              <a:rPr lang="en-US" sz="3600" dirty="0" err="1" smtClean="0"/>
              <a:t>Niveles</a:t>
            </a:r>
            <a:r>
              <a:rPr lang="en-US" sz="3600" dirty="0" smtClean="0"/>
              <a:t> de </a:t>
            </a:r>
            <a:r>
              <a:rPr lang="en-US" sz="3600" dirty="0" err="1" smtClean="0"/>
              <a:t>crecimiento</a:t>
            </a:r>
            <a:r>
              <a:rPr lang="en-US" sz="3600" dirty="0" smtClean="0"/>
              <a:t> </a:t>
            </a:r>
            <a:r>
              <a:rPr lang="en-US" sz="3600" dirty="0" err="1" smtClean="0"/>
              <a:t>espiritual</a:t>
            </a:r>
            <a:endParaRPr lang="en-US" sz="36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s-ES" sz="3600" b="1" u="sng" dirty="0"/>
              <a:t>Etapas en la Formación de un </a:t>
            </a:r>
            <a:r>
              <a:rPr lang="es-ES" sz="3600" b="1" u="sng" dirty="0" smtClean="0"/>
              <a:t>Líder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/>
              <a:t>1.  </a:t>
            </a:r>
            <a:r>
              <a:rPr lang="es-ES" sz="3600" dirty="0"/>
              <a:t>Dios le da dones y le llama.</a:t>
            </a:r>
            <a:endParaRPr lang="en-US" sz="3600" dirty="0"/>
          </a:p>
          <a:p>
            <a:pPr>
              <a:buNone/>
            </a:pPr>
            <a:r>
              <a:rPr lang="es-ES" sz="3600" dirty="0"/>
              <a:t>2.  El Espíritu produce y </a:t>
            </a:r>
            <a:r>
              <a:rPr lang="es-ES" sz="3600" b="1" u="sng" dirty="0">
                <a:solidFill>
                  <a:srgbClr val="FFFF00"/>
                </a:solidFill>
              </a:rPr>
              <a:t>MADURA</a:t>
            </a:r>
            <a:r>
              <a:rPr lang="es-ES" sz="3600" dirty="0"/>
              <a:t> su “</a:t>
            </a:r>
            <a:r>
              <a:rPr lang="es-ES" sz="3600" b="1" i="1" dirty="0"/>
              <a:t>fruto</a:t>
            </a:r>
            <a:r>
              <a:rPr lang="es-ES" sz="3600" dirty="0"/>
              <a:t>” (forma buen carácter) en el hombre.</a:t>
            </a:r>
            <a:endParaRPr lang="en-US" sz="3600" dirty="0"/>
          </a:p>
          <a:p>
            <a:pPr>
              <a:buNone/>
            </a:pPr>
            <a:r>
              <a:rPr lang="es-ES" sz="3600" dirty="0"/>
              <a:t>3.  Se madura en el </a:t>
            </a:r>
            <a:r>
              <a:rPr lang="es-ES" sz="3600" b="1" u="sng" dirty="0">
                <a:solidFill>
                  <a:srgbClr val="FFFF00"/>
                </a:solidFill>
              </a:rPr>
              <a:t>MINISTERIO</a:t>
            </a:r>
            <a:r>
              <a:rPr lang="es-ES" sz="3600" dirty="0"/>
              <a:t> a otros </a:t>
            </a:r>
            <a:endParaRPr lang="en-US" sz="3600" dirty="0"/>
          </a:p>
          <a:p>
            <a:pPr>
              <a:buNone/>
            </a:pPr>
            <a:r>
              <a:rPr lang="es-ES" sz="3600" dirty="0"/>
              <a:t>4.  Se madura en las experiencias </a:t>
            </a:r>
            <a:r>
              <a:rPr lang="es-ES" sz="3600" b="1" u="sng" dirty="0" smtClean="0">
                <a:solidFill>
                  <a:srgbClr val="FFFF00"/>
                </a:solidFill>
              </a:rPr>
              <a:t>COTIDIANAS</a:t>
            </a:r>
            <a:r>
              <a:rPr lang="es-ES" sz="3600" dirty="0" smtClean="0"/>
              <a:t>.</a:t>
            </a:r>
            <a:endParaRPr lang="en-US" sz="3600" dirty="0"/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u="sng" dirty="0" smtClean="0"/>
              <a:t>Etapas en la Formación de un Líder</a:t>
            </a:r>
            <a:endParaRPr lang="es-ES_trad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51510" indent="-514350">
              <a:buAutoNum type="arabicPeriod" startAt="5"/>
            </a:pPr>
            <a:r>
              <a:rPr lang="es-ES" sz="3600" dirty="0" smtClean="0"/>
              <a:t>Hay una “</a:t>
            </a:r>
            <a:r>
              <a:rPr lang="es-ES" sz="3600" b="1" i="1" dirty="0" smtClean="0">
                <a:solidFill>
                  <a:srgbClr val="FFFF00"/>
                </a:solidFill>
              </a:rPr>
              <a:t>convergencia</a:t>
            </a:r>
            <a:r>
              <a:rPr lang="es-ES" sz="3600" dirty="0" smtClean="0"/>
              <a:t>” de su llamado y preparación </a:t>
            </a:r>
            <a:r>
              <a:rPr lang="es-ES" sz="3200" dirty="0" smtClean="0"/>
              <a:t>cuando Dios le presenta oportunidades</a:t>
            </a:r>
            <a:r>
              <a:rPr lang="es-ES" sz="3600" dirty="0" smtClean="0"/>
              <a:t> y el hombre </a:t>
            </a:r>
            <a:r>
              <a:rPr lang="es-ES" sz="3600" b="1" u="sng" dirty="0" smtClean="0">
                <a:solidFill>
                  <a:srgbClr val="FFFF00"/>
                </a:solidFill>
              </a:rPr>
              <a:t>SIRVE</a:t>
            </a:r>
            <a:r>
              <a:rPr lang="es-ES" sz="3600" dirty="0" smtClean="0"/>
              <a:t> eficazmente como un líder.</a:t>
            </a:r>
          </a:p>
          <a:p>
            <a:pPr marL="651510" indent="-514350">
              <a:buAutoNum type="arabicPeriod" startAt="5"/>
            </a:pPr>
            <a:endParaRPr lang="en-US" dirty="0" smtClean="0"/>
          </a:p>
          <a:p>
            <a:pPr>
              <a:buNone/>
            </a:pPr>
            <a:r>
              <a:rPr lang="es-ES" dirty="0" smtClean="0"/>
              <a:t>6</a:t>
            </a:r>
            <a:r>
              <a:rPr lang="es-ES" sz="3600" dirty="0" smtClean="0"/>
              <a:t>.  En sus últimos años hay un “brillo restante”– y el líder sirve como un </a:t>
            </a:r>
            <a:r>
              <a:rPr lang="es-ES" sz="3600" b="1" u="sng" dirty="0" smtClean="0">
                <a:solidFill>
                  <a:srgbClr val="FFFF00"/>
                </a:solidFill>
              </a:rPr>
              <a:t>MENTOR</a:t>
            </a:r>
            <a:r>
              <a:rPr lang="es-ES" sz="3600" dirty="0" smtClean="0"/>
              <a:t> o maestro, entrenando a otros a ser líderes.</a:t>
            </a:r>
            <a:endParaRPr lang="en-US" sz="36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Problemas y Dificultades en el Desarrollo de Líderes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s-ES_tradnl" sz="1600" b="1" u="sng" dirty="0" smtClean="0"/>
          </a:p>
          <a:p>
            <a:pPr lvl="0"/>
            <a:r>
              <a:rPr lang="es-ES_tradnl" sz="3600" b="1" u="sng" dirty="0" smtClean="0">
                <a:solidFill>
                  <a:srgbClr val="FFFF00"/>
                </a:solidFill>
              </a:rPr>
              <a:t>INCERTIDUMBRE</a:t>
            </a:r>
            <a:r>
              <a:rPr lang="es-ES_tradnl" sz="3600" dirty="0" smtClean="0"/>
              <a:t> </a:t>
            </a:r>
            <a:r>
              <a:rPr lang="es-ES_tradnl" sz="3600" dirty="0"/>
              <a:t>de los pastores y líderes actuales de sus propios “dones” del liderato</a:t>
            </a:r>
            <a:endParaRPr lang="en-US" sz="3600" dirty="0"/>
          </a:p>
          <a:p>
            <a:pPr>
              <a:buNone/>
            </a:pPr>
            <a:endParaRPr lang="en-US" dirty="0"/>
          </a:p>
          <a:p>
            <a:pPr lvl="0"/>
            <a:r>
              <a:rPr lang="es-ES_tradnl" sz="3600" dirty="0"/>
              <a:t>Falta de </a:t>
            </a:r>
            <a:r>
              <a:rPr lang="es-ES_tradnl" sz="3600" b="1" u="sng" dirty="0">
                <a:solidFill>
                  <a:srgbClr val="FFFF00"/>
                </a:solidFill>
              </a:rPr>
              <a:t>EJEMPLOS</a:t>
            </a:r>
            <a:r>
              <a:rPr lang="es-ES_tradnl" sz="3600" dirty="0"/>
              <a:t> (especialmente si uno no lee biografías y la historia), mentores y </a:t>
            </a:r>
            <a:r>
              <a:rPr lang="es-ES_tradnl" sz="3600" dirty="0" smtClean="0"/>
              <a:t>entrenamiento</a:t>
            </a:r>
            <a:endParaRPr lang="en-US" sz="36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Problemas y Dificultades en el Desarrollo de Líderes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ES_tradnl" sz="3600" dirty="0" smtClean="0"/>
          </a:p>
          <a:p>
            <a:pPr lvl="0"/>
            <a:r>
              <a:rPr lang="es-ES_tradnl" sz="4000" dirty="0" smtClean="0"/>
              <a:t>Falta del </a:t>
            </a:r>
            <a:r>
              <a:rPr lang="es-ES_tradnl" sz="4000" b="1" u="sng" dirty="0" smtClean="0">
                <a:solidFill>
                  <a:srgbClr val="FFFF00"/>
                </a:solidFill>
              </a:rPr>
              <a:t>CONOCIMIENTO</a:t>
            </a:r>
            <a:r>
              <a:rPr lang="es-ES_tradnl" sz="4000" dirty="0" smtClean="0"/>
              <a:t> de las metas y los métodos.</a:t>
            </a:r>
            <a:endParaRPr lang="en-US" sz="4000" dirty="0" smtClean="0"/>
          </a:p>
          <a:p>
            <a:pPr>
              <a:buNone/>
            </a:pPr>
            <a:endParaRPr lang="en-US" sz="3200" dirty="0" smtClean="0"/>
          </a:p>
          <a:p>
            <a:pPr lvl="0"/>
            <a:r>
              <a:rPr lang="es-ES_tradnl" sz="4400" dirty="0" smtClean="0"/>
              <a:t>Falta de </a:t>
            </a:r>
            <a:r>
              <a:rPr lang="es-ES_tradnl" sz="4400" b="1" u="sng" dirty="0" smtClean="0">
                <a:solidFill>
                  <a:srgbClr val="FFFF00"/>
                </a:solidFill>
              </a:rPr>
              <a:t>TIEMPO</a:t>
            </a:r>
            <a:r>
              <a:rPr lang="es-ES_tradnl" sz="4400" dirty="0" smtClean="0"/>
              <a:t> o </a:t>
            </a:r>
            <a:r>
              <a:rPr lang="es-ES_tradnl" sz="4400" b="1" u="sng" dirty="0" smtClean="0">
                <a:solidFill>
                  <a:srgbClr val="FFFF00"/>
                </a:solidFill>
              </a:rPr>
              <a:t>VISIÓN</a:t>
            </a:r>
            <a:r>
              <a:rPr lang="es-ES_tradnl" sz="4400" dirty="0" smtClean="0"/>
              <a:t> … o </a:t>
            </a:r>
            <a:r>
              <a:rPr lang="es-ES_tradnl" sz="4400" b="1" i="1" dirty="0" smtClean="0"/>
              <a:t>paciencia</a:t>
            </a:r>
            <a:endParaRPr lang="es-ES_tradnl" sz="44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Problemas y Dificultades en el Desarrollo de Líderes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sz="4000" dirty="0" smtClean="0"/>
              <a:t>Orgullo, </a:t>
            </a:r>
            <a:r>
              <a:rPr lang="es-ES_tradnl" sz="4000" dirty="0" err="1" smtClean="0"/>
              <a:t>egoismo</a:t>
            </a:r>
            <a:r>
              <a:rPr lang="es-ES_tradnl" sz="4000" dirty="0" smtClean="0"/>
              <a:t>, </a:t>
            </a:r>
            <a:r>
              <a:rPr lang="es-ES_tradnl" sz="4000" b="1" u="sng" dirty="0" smtClean="0">
                <a:solidFill>
                  <a:srgbClr val="FFFF00"/>
                </a:solidFill>
              </a:rPr>
              <a:t>ENVIDIA</a:t>
            </a:r>
            <a:r>
              <a:rPr lang="es-ES_tradnl" sz="4000" dirty="0" smtClean="0"/>
              <a:t> o temores de los pastores/líderes actuales.  </a:t>
            </a:r>
            <a:r>
              <a:rPr lang="en-US" sz="4000" dirty="0" smtClean="0"/>
              <a:t>(1 Cor. 2)</a:t>
            </a:r>
          </a:p>
          <a:p>
            <a:pPr lvl="0"/>
            <a:endParaRPr lang="en-US" sz="2000" dirty="0" smtClean="0"/>
          </a:p>
          <a:p>
            <a:r>
              <a:rPr lang="en-US" sz="3200" dirty="0" smtClean="0"/>
              <a:t> </a:t>
            </a:r>
            <a:r>
              <a:rPr lang="es-ES_tradnl" sz="4000" dirty="0" smtClean="0"/>
              <a:t>Algunos </a:t>
            </a:r>
            <a:r>
              <a:rPr lang="es-ES_tradnl" sz="4000" b="1" i="1" u="sng" dirty="0" smtClean="0">
                <a:solidFill>
                  <a:srgbClr val="FFFF00"/>
                </a:solidFill>
              </a:rPr>
              <a:t>TEMEN</a:t>
            </a:r>
            <a:r>
              <a:rPr lang="es-ES_tradnl" sz="4000" b="1" dirty="0" smtClean="0"/>
              <a:t> </a:t>
            </a:r>
            <a:r>
              <a:rPr lang="es-ES_tradnl" sz="4000" dirty="0" smtClean="0"/>
              <a:t>que nuevos líderes no van a hacer la obra tan bien como </a:t>
            </a:r>
            <a:r>
              <a:rPr lang="es-ES_tradnl" sz="4000" dirty="0" smtClean="0"/>
              <a:t>ellos</a:t>
            </a:r>
            <a:r>
              <a:rPr lang="es-ES_tradnl" sz="3200" dirty="0" smtClean="0"/>
              <a:t>.</a:t>
            </a:r>
            <a:endParaRPr lang="es-ES_tradnl" sz="3200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Problemas y Dificultades en el Desarrollo de Líderes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rmAutofit/>
          </a:bodyPr>
          <a:lstStyle/>
          <a:p>
            <a:pPr lvl="0"/>
            <a:r>
              <a:rPr lang="es-ES_tradnl" sz="4400" b="1" u="sng" dirty="0" smtClean="0">
                <a:solidFill>
                  <a:srgbClr val="FFFF00"/>
                </a:solidFill>
              </a:rPr>
              <a:t>ESCASEZ</a:t>
            </a:r>
            <a:r>
              <a:rPr lang="es-ES_tradnl" sz="4400" dirty="0" smtClean="0"/>
              <a:t> de líderes prospectivos </a:t>
            </a:r>
            <a:endParaRPr lang="es-ES_tradnl" sz="4400" dirty="0" smtClean="0"/>
          </a:p>
          <a:p>
            <a:pPr lvl="1"/>
            <a:r>
              <a:rPr lang="es-ES_tradnl" sz="3200" dirty="0" smtClean="0"/>
              <a:t>– </a:t>
            </a:r>
            <a:r>
              <a:rPr lang="es-ES_tradnl" sz="3200" dirty="0" smtClean="0"/>
              <a:t>muchos llamados pero pocos escogidos</a:t>
            </a:r>
          </a:p>
          <a:p>
            <a:pPr lvl="0"/>
            <a:endParaRPr lang="en-US" sz="2400" dirty="0" smtClean="0"/>
          </a:p>
          <a:p>
            <a:pPr lvl="0"/>
            <a:r>
              <a:rPr lang="es-ES_tradnl" sz="4400" b="1" u="sng" dirty="0" smtClean="0">
                <a:solidFill>
                  <a:srgbClr val="FFFF00"/>
                </a:solidFill>
              </a:rPr>
              <a:t>DESÁNIMO</a:t>
            </a:r>
            <a:r>
              <a:rPr lang="es-ES_tradnl" sz="4400" dirty="0" smtClean="0"/>
              <a:t> con discípulos y líderes  entrenados  antes.</a:t>
            </a:r>
            <a:endParaRPr lang="en-US" sz="44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ES_tradnl" sz="4400" b="1" i="1" dirty="0" smtClean="0">
                <a:latin typeface="Times New Roman"/>
                <a:ea typeface="Times New Roman"/>
              </a:rPr>
              <a:t>Niveles de crecimiento </a:t>
            </a:r>
            <a:br>
              <a:rPr lang="es-ES_tradnl" sz="4400" b="1" i="1" dirty="0" smtClean="0">
                <a:latin typeface="Times New Roman"/>
                <a:ea typeface="Times New Roman"/>
              </a:rPr>
            </a:br>
            <a:r>
              <a:rPr lang="es-ES_tradnl" sz="4400" b="1" i="1" dirty="0" smtClean="0">
                <a:latin typeface="Times New Roman"/>
                <a:ea typeface="Times New Roman"/>
              </a:rPr>
              <a:t>y desarrollo espiritual:</a:t>
            </a:r>
            <a:endParaRPr lang="es-ES_tradnl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sz="4400" b="1" dirty="0" smtClean="0">
                <a:latin typeface="Times New Roman"/>
                <a:ea typeface="Times New Roman"/>
              </a:rPr>
              <a:t>Incrédulo sin interés</a:t>
            </a:r>
            <a:r>
              <a:rPr lang="es-ES_tradnl" sz="4400" dirty="0" smtClean="0">
                <a:latin typeface="Times New Roman"/>
                <a:ea typeface="Times New Roman"/>
              </a:rPr>
              <a:t> </a:t>
            </a:r>
          </a:p>
          <a:p>
            <a:pPr marL="914400" lvl="1" indent="-514350"/>
            <a:r>
              <a:rPr lang="es-ES_tradnl" sz="4000" dirty="0" smtClean="0">
                <a:latin typeface="Times New Roman"/>
                <a:ea typeface="Times New Roman"/>
              </a:rPr>
              <a:t>¿Cómo </a:t>
            </a:r>
            <a:r>
              <a:rPr lang="es-ES_tradnl" sz="4000" b="1" u="sng" dirty="0" smtClean="0">
                <a:solidFill>
                  <a:srgbClr val="FFFF00"/>
                </a:solidFill>
                <a:latin typeface="Times New Roman"/>
                <a:ea typeface="Times New Roman"/>
              </a:rPr>
              <a:t>INTERESARLOS</a:t>
            </a:r>
            <a:r>
              <a:rPr lang="es-ES_tradnl" sz="4000" dirty="0" smtClean="0">
                <a:latin typeface="Times New Roman"/>
                <a:ea typeface="Times New Roman"/>
              </a:rPr>
              <a:t>? </a:t>
            </a:r>
          </a:p>
          <a:p>
            <a:pPr marL="514350" indent="-514350">
              <a:buAutoNum type="arabicPeriod"/>
            </a:pPr>
            <a:endParaRPr lang="es-ES_tradnl" sz="4400" dirty="0" smtClean="0">
              <a:latin typeface="Times New Roman"/>
              <a:ea typeface="Times New Roman"/>
            </a:endParaRPr>
          </a:p>
          <a:p>
            <a:pPr marL="514350" indent="-514350">
              <a:buAutoNum type="arabicPeriod"/>
            </a:pPr>
            <a:r>
              <a:rPr lang="es-ES_tradnl" sz="4400" dirty="0" smtClean="0">
                <a:latin typeface="Times New Roman"/>
                <a:ea typeface="Times New Roman"/>
              </a:rPr>
              <a:t>“</a:t>
            </a:r>
            <a:r>
              <a:rPr lang="es-ES_tradnl" sz="4400" b="1" u="sng" dirty="0" smtClean="0">
                <a:solidFill>
                  <a:srgbClr val="FFFF00"/>
                </a:solidFill>
                <a:latin typeface="Times New Roman"/>
                <a:ea typeface="Times New Roman"/>
              </a:rPr>
              <a:t>BUSCADOR</a:t>
            </a:r>
            <a:r>
              <a:rPr lang="es-ES_tradnl" sz="4400" dirty="0" smtClean="0">
                <a:latin typeface="Times New Roman"/>
                <a:ea typeface="Times New Roman"/>
              </a:rPr>
              <a:t>” de la verdad </a:t>
            </a:r>
          </a:p>
          <a:p>
            <a:pPr marL="914400" lvl="1" indent="-514350"/>
            <a:r>
              <a:rPr lang="es-ES_tradnl" sz="4000" dirty="0" smtClean="0">
                <a:latin typeface="Times New Roman"/>
                <a:ea typeface="Times New Roman"/>
              </a:rPr>
              <a:t>¿Cómo llevarlos a la salvación?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4000" b="1" i="1" dirty="0" smtClean="0">
                <a:latin typeface="Times New Roman"/>
                <a:ea typeface="Times New Roman"/>
              </a:rPr>
              <a:t>Niveles de crecimiento </a:t>
            </a:r>
            <a:br>
              <a:rPr lang="es-ES_tradnl" sz="4000" b="1" i="1" dirty="0" smtClean="0">
                <a:latin typeface="Times New Roman"/>
                <a:ea typeface="Times New Roman"/>
              </a:rPr>
            </a:br>
            <a:r>
              <a:rPr lang="es-ES_tradnl" sz="4000" b="1" i="1" dirty="0" smtClean="0">
                <a:latin typeface="Times New Roman"/>
                <a:ea typeface="Times New Roman"/>
              </a:rPr>
              <a:t>y desarrollo espiritual:</a:t>
            </a:r>
            <a:endParaRPr lang="es-ES_trad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 startAt="3"/>
            </a:pPr>
            <a:r>
              <a:rPr lang="es-ES_tradnl" sz="4000" b="1" dirty="0" smtClean="0">
                <a:latin typeface="Times New Roman"/>
                <a:ea typeface="Times New Roman"/>
              </a:rPr>
              <a:t>Nuevo creyente</a:t>
            </a:r>
            <a:endParaRPr lang="es-ES_tradnl" sz="4000" dirty="0" smtClean="0">
              <a:latin typeface="Times New Roman"/>
              <a:ea typeface="Times New Roman"/>
            </a:endParaRPr>
          </a:p>
          <a:p>
            <a:pPr marL="914400" lvl="1" indent="-514350"/>
            <a:r>
              <a:rPr lang="es-ES_tradnl" sz="3600" dirty="0" smtClean="0">
                <a:latin typeface="Times New Roman"/>
                <a:ea typeface="Times New Roman"/>
              </a:rPr>
              <a:t>¿Cómo llevarlos a la </a:t>
            </a:r>
            <a:r>
              <a:rPr lang="es-ES_tradnl" sz="3600" b="1" u="sng" dirty="0" smtClean="0">
                <a:solidFill>
                  <a:srgbClr val="FFFF00"/>
                </a:solidFill>
                <a:latin typeface="Times New Roman"/>
                <a:ea typeface="Times New Roman"/>
              </a:rPr>
              <a:t>MADUREZ</a:t>
            </a:r>
            <a:r>
              <a:rPr lang="es-ES_tradnl" sz="3600" dirty="0" smtClean="0">
                <a:latin typeface="Times New Roman"/>
                <a:ea typeface="Times New Roman"/>
              </a:rPr>
              <a:t> y </a:t>
            </a:r>
            <a:r>
              <a:rPr lang="es-ES_tradnl" sz="3600" b="1" u="sng" dirty="0" smtClean="0">
                <a:solidFill>
                  <a:srgbClr val="FFFF00"/>
                </a:solidFill>
                <a:latin typeface="Times New Roman"/>
                <a:ea typeface="Times New Roman"/>
              </a:rPr>
              <a:t>CONSAGRACIÓN</a:t>
            </a:r>
            <a:r>
              <a:rPr lang="es-ES_tradnl" sz="3600" dirty="0" smtClean="0">
                <a:latin typeface="Times New Roman"/>
                <a:ea typeface="Times New Roman"/>
              </a:rPr>
              <a:t> espiritual? </a:t>
            </a:r>
            <a:endParaRPr lang="es-ES_tradnl" sz="3600" b="1" dirty="0" smtClean="0"/>
          </a:p>
          <a:p>
            <a:pPr marL="514350" indent="-514350">
              <a:buAutoNum type="arabicPeriod" startAt="4"/>
            </a:pPr>
            <a:endParaRPr lang="es-ES_tradnl" sz="1600" b="1" dirty="0"/>
          </a:p>
          <a:p>
            <a:pPr marL="514350" indent="-514350">
              <a:buAutoNum type="arabicPeriod" startAt="4"/>
            </a:pPr>
            <a:r>
              <a:rPr lang="es-ES_tradnl" sz="4000" b="1" dirty="0" smtClean="0"/>
              <a:t>Cristiano creciendo</a:t>
            </a:r>
            <a:r>
              <a:rPr lang="es-ES_tradnl" sz="4000" dirty="0" smtClean="0"/>
              <a:t> </a:t>
            </a:r>
          </a:p>
          <a:p>
            <a:pPr marL="914400" lvl="1" indent="-514350"/>
            <a:r>
              <a:rPr lang="es-ES_tradnl" sz="3600" dirty="0" smtClean="0"/>
              <a:t>¿Cómo </a:t>
            </a:r>
            <a:r>
              <a:rPr lang="es-ES_tradnl" sz="3600" b="1" u="sng" dirty="0" smtClean="0">
                <a:solidFill>
                  <a:srgbClr val="FFFF00"/>
                </a:solidFill>
              </a:rPr>
              <a:t>ANIMAR</a:t>
            </a:r>
            <a:r>
              <a:rPr lang="es-ES_tradnl" sz="3600" dirty="0" smtClean="0"/>
              <a:t> y capacitarlos para </a:t>
            </a:r>
            <a:r>
              <a:rPr lang="es-ES_tradnl" sz="3600" b="1" u="sng" dirty="0" smtClean="0">
                <a:solidFill>
                  <a:srgbClr val="FFFF00"/>
                </a:solidFill>
              </a:rPr>
              <a:t>MINISTRAR</a:t>
            </a:r>
            <a:r>
              <a:rPr lang="es-ES_tradnl" sz="3600" dirty="0" smtClean="0"/>
              <a:t>, ganar almas y discipular a otros? </a:t>
            </a:r>
            <a:endParaRPr lang="en-US" sz="3600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200" b="1" i="1" u="sng" dirty="0" smtClean="0">
                <a:latin typeface="Times New Roman"/>
                <a:ea typeface="Times New Roman"/>
              </a:rPr>
              <a:t>Niveles de crecimiento y desarrollo espiritual:</a:t>
            </a:r>
            <a:endParaRPr lang="es-ES_trad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5"/>
            </a:pPr>
            <a:r>
              <a:rPr lang="es-ES_tradnl" sz="3600" b="1" dirty="0" smtClean="0"/>
              <a:t>Cristiano sirviendo</a:t>
            </a:r>
            <a:r>
              <a:rPr lang="es-ES_tradnl" sz="3600" dirty="0" smtClean="0"/>
              <a:t> </a:t>
            </a:r>
          </a:p>
          <a:p>
            <a:pPr marL="914400" lvl="1" indent="-514350"/>
            <a:r>
              <a:rPr lang="es-ES_tradnl" sz="3200" dirty="0" smtClean="0"/>
              <a:t>¿Cómo prepararlos para ser </a:t>
            </a:r>
            <a:r>
              <a:rPr lang="es-ES_tradnl" sz="3200" b="1" u="sng" dirty="0" smtClean="0">
                <a:solidFill>
                  <a:srgbClr val="FFFF00"/>
                </a:solidFill>
              </a:rPr>
              <a:t>LÍDERES</a:t>
            </a:r>
            <a:r>
              <a:rPr lang="es-ES_tradnl" sz="3200" dirty="0" smtClean="0"/>
              <a:t> y maestros de otros nuevos creyentes?</a:t>
            </a:r>
          </a:p>
          <a:p>
            <a:pPr marL="914400" lvl="1" indent="-514350"/>
            <a:endParaRPr lang="es-ES_tradnl" b="1" dirty="0"/>
          </a:p>
          <a:p>
            <a:pPr marL="514350" indent="-514350">
              <a:buAutoNum type="arabicPeriod" startAt="6"/>
            </a:pPr>
            <a:r>
              <a:rPr lang="es-ES_tradnl" sz="3600" b="1" dirty="0" smtClean="0"/>
              <a:t>Cristiano </a:t>
            </a:r>
            <a:r>
              <a:rPr lang="es-ES_tradnl" sz="3600" b="1" dirty="0"/>
              <a:t>en liderazgo</a:t>
            </a:r>
            <a:r>
              <a:rPr lang="es-ES_tradnl" sz="3600" dirty="0"/>
              <a:t> </a:t>
            </a:r>
          </a:p>
          <a:p>
            <a:pPr marL="914400" lvl="1" indent="-514350"/>
            <a:r>
              <a:rPr lang="es-ES_tradnl" sz="3200" dirty="0" smtClean="0"/>
              <a:t>¿</a:t>
            </a:r>
            <a:r>
              <a:rPr lang="es-ES_tradnl" sz="3200" dirty="0"/>
              <a:t>Cómo guiarle a mayores lugares de </a:t>
            </a:r>
            <a:r>
              <a:rPr lang="es-ES_tradnl" sz="3200" b="1" u="sng" dirty="0">
                <a:solidFill>
                  <a:srgbClr val="FFFF00"/>
                </a:solidFill>
              </a:rPr>
              <a:t>SERVICIO</a:t>
            </a:r>
            <a:r>
              <a:rPr lang="es-ES_tradnl" sz="3200" dirty="0"/>
              <a:t>, o para ser </a:t>
            </a:r>
            <a:r>
              <a:rPr lang="es-ES_tradnl" sz="3200" b="1" u="sng" dirty="0">
                <a:solidFill>
                  <a:srgbClr val="FFFF00"/>
                </a:solidFill>
              </a:rPr>
              <a:t>MISIONEROS</a:t>
            </a:r>
            <a:r>
              <a:rPr lang="es-ES_tradnl" sz="3200" dirty="0"/>
              <a:t> de tiempo completo?</a:t>
            </a:r>
            <a:endParaRPr lang="en-US" sz="32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Preparando líderes de cada edad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dirty="0"/>
              <a:t>1.  </a:t>
            </a:r>
            <a:r>
              <a:rPr lang="es-ES_tradnl" sz="3600" dirty="0"/>
              <a:t>Discipulado del Primer día de su </a:t>
            </a:r>
            <a:r>
              <a:rPr lang="es-ES_tradnl" sz="3600" b="1" u="sng" dirty="0">
                <a:solidFill>
                  <a:srgbClr val="FFFF00"/>
                </a:solidFill>
              </a:rPr>
              <a:t>SALVACIÓN</a:t>
            </a:r>
            <a:r>
              <a:rPr lang="es-ES_tradnl" sz="3600" dirty="0"/>
              <a:t>: </a:t>
            </a:r>
            <a:endParaRPr lang="en-US" sz="3600" dirty="0"/>
          </a:p>
          <a:p>
            <a:pPr lvl="1"/>
            <a:r>
              <a:rPr lang="es-ES_tradnl" sz="3200" dirty="0" smtClean="0"/>
              <a:t>	Recomienda </a:t>
            </a:r>
            <a:r>
              <a:rPr lang="es-ES_tradnl" sz="3200" dirty="0"/>
              <a:t>un estudio de San </a:t>
            </a:r>
            <a:r>
              <a:rPr lang="es-ES_tradnl" sz="3200" dirty="0" smtClean="0"/>
              <a:t>Juan</a:t>
            </a:r>
            <a:endParaRPr lang="en-US" sz="3200" dirty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s-ES_tradnl" sz="3600" dirty="0" smtClean="0"/>
              <a:t>2</a:t>
            </a:r>
            <a:r>
              <a:rPr lang="es-ES_tradnl" sz="3600" dirty="0"/>
              <a:t>.  Clases de Nuevos Miembros en la </a:t>
            </a:r>
            <a:r>
              <a:rPr lang="es-ES_tradnl" sz="3600" b="1" u="sng" dirty="0" smtClean="0">
                <a:solidFill>
                  <a:srgbClr val="FFFF00"/>
                </a:solidFill>
              </a:rPr>
              <a:t>IGLESIA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Preparando líderes de cada edad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4000" dirty="0" smtClean="0"/>
              <a:t>3.  </a:t>
            </a:r>
            <a:r>
              <a:rPr lang="es-ES_tradnl" sz="4000" b="1" u="sng" dirty="0" smtClean="0">
                <a:solidFill>
                  <a:srgbClr val="FFFF00"/>
                </a:solidFill>
              </a:rPr>
              <a:t>DISCIPULADO</a:t>
            </a:r>
            <a:r>
              <a:rPr lang="es-ES_tradnl" sz="4000" dirty="0" smtClean="0"/>
              <a:t> básico de 4-5 semanas</a:t>
            </a:r>
            <a:endParaRPr lang="en-US" sz="4000" dirty="0" smtClean="0"/>
          </a:p>
          <a:p>
            <a:pPr>
              <a:buNone/>
            </a:pPr>
            <a:r>
              <a:rPr lang="es-ES_tradnl" sz="4000" dirty="0" smtClean="0"/>
              <a:t> </a:t>
            </a:r>
            <a:endParaRPr lang="en-US" sz="4000" dirty="0" smtClean="0"/>
          </a:p>
          <a:p>
            <a:pPr marL="514350" indent="-514350">
              <a:buAutoNum type="arabicPeriod" startAt="4"/>
            </a:pPr>
            <a:r>
              <a:rPr lang="es-ES_tradnl" sz="4000" dirty="0" smtClean="0"/>
              <a:t>Discipulado intermedio de 8-24 semanas </a:t>
            </a:r>
          </a:p>
          <a:p>
            <a:pPr marL="914400" lvl="1" indent="-514350"/>
            <a:r>
              <a:rPr lang="es-ES_tradnl" sz="3600" dirty="0" smtClean="0"/>
              <a:t>Puede asignarle un </a:t>
            </a:r>
            <a:r>
              <a:rPr lang="es-ES_tradnl" sz="3600" b="1" u="sng" dirty="0" smtClean="0">
                <a:solidFill>
                  <a:srgbClr val="FFFF00"/>
                </a:solidFill>
              </a:rPr>
              <a:t>MENTOR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Preparando líderes de cada edad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70916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5"/>
            </a:pPr>
            <a:r>
              <a:rPr lang="es-ES_tradnl" sz="3600" dirty="0" smtClean="0"/>
              <a:t>Discipulado </a:t>
            </a:r>
            <a:r>
              <a:rPr lang="es-ES_tradnl" sz="3600" dirty="0"/>
              <a:t>en </a:t>
            </a:r>
            <a:r>
              <a:rPr lang="es-ES_tradnl" sz="3600" b="1" u="sng" dirty="0">
                <a:solidFill>
                  <a:srgbClr val="FFFF00"/>
                </a:solidFill>
              </a:rPr>
              <a:t>CLASES</a:t>
            </a:r>
            <a:r>
              <a:rPr lang="es-ES_tradnl" sz="3600" dirty="0"/>
              <a:t> de la iglesia </a:t>
            </a:r>
            <a:endParaRPr lang="es-ES_tradnl" sz="3600" dirty="0" smtClean="0"/>
          </a:p>
          <a:p>
            <a:pPr marL="914400" lvl="1" indent="-514350"/>
            <a:r>
              <a:rPr lang="es-ES_tradnl" sz="3200" dirty="0" smtClean="0"/>
              <a:t>Escuela </a:t>
            </a:r>
            <a:r>
              <a:rPr lang="es-ES_tradnl" sz="3200" dirty="0"/>
              <a:t>dominical; Estudios en casa; etc</a:t>
            </a:r>
            <a:r>
              <a:rPr lang="es-ES_tradnl" sz="3200" dirty="0" smtClean="0"/>
              <a:t>.</a:t>
            </a:r>
            <a:endParaRPr lang="en-US" sz="2000" dirty="0"/>
          </a:p>
          <a:p>
            <a:pPr>
              <a:buNone/>
            </a:pPr>
            <a:r>
              <a:rPr lang="es-ES_tradnl" sz="3200" dirty="0"/>
              <a:t> </a:t>
            </a:r>
            <a:endParaRPr lang="en-US" sz="4400" dirty="0"/>
          </a:p>
          <a:p>
            <a:pPr marL="514350" indent="-514350">
              <a:buAutoNum type="arabicPeriod" startAt="6"/>
            </a:pPr>
            <a:r>
              <a:rPr lang="es-ES_tradnl" sz="3600" b="1" u="sng" dirty="0" smtClean="0">
                <a:solidFill>
                  <a:srgbClr val="FFFF00"/>
                </a:solidFill>
              </a:rPr>
              <a:t>INSTITUTO</a:t>
            </a:r>
            <a:r>
              <a:rPr lang="es-ES_tradnl" sz="3600" dirty="0" smtClean="0"/>
              <a:t> </a:t>
            </a:r>
            <a:r>
              <a:rPr lang="es-ES_tradnl" sz="3600" dirty="0"/>
              <a:t>Básico de la iglesia con un énfasis en entrenar a los varones en clases especiales para ellos. </a:t>
            </a:r>
            <a:endParaRPr lang="es-ES_tradnl" sz="3600" dirty="0" smtClean="0"/>
          </a:p>
          <a:p>
            <a:pPr>
              <a:buNone/>
            </a:pPr>
            <a:endParaRPr lang="en-US" sz="4400" dirty="0"/>
          </a:p>
          <a:p>
            <a:pPr>
              <a:buNone/>
            </a:pPr>
            <a:endParaRPr lang="es-ES_tradnl" sz="32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Preparando líderes de cada edad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651510" indent="-514350">
              <a:buAutoNum type="arabicPeriod" startAt="7"/>
            </a:pPr>
            <a:r>
              <a:rPr lang="es-ES_tradnl" sz="3600" b="1" u="sng" dirty="0" smtClean="0">
                <a:solidFill>
                  <a:srgbClr val="FFFF00"/>
                </a:solidFill>
              </a:rPr>
              <a:t>CURSILLOS</a:t>
            </a:r>
            <a:r>
              <a:rPr lang="es-ES_tradnl" sz="3600" dirty="0" smtClean="0"/>
              <a:t> ofrecidos por el pastor u otros para entrenar a los maestros y obreros de la iglesia regularmente.</a:t>
            </a:r>
          </a:p>
          <a:p>
            <a:pPr marL="594360" indent="-457200">
              <a:buAutoNum type="arabicPeriod" startAt="7"/>
            </a:pPr>
            <a:endParaRPr lang="es-ES_tradnl" sz="1600" dirty="0" smtClean="0"/>
          </a:p>
          <a:p>
            <a:pPr>
              <a:buNone/>
            </a:pPr>
            <a:r>
              <a:rPr lang="es-ES_tradnl" sz="3200" dirty="0" smtClean="0"/>
              <a:t>8.  </a:t>
            </a:r>
            <a:r>
              <a:rPr lang="es-ES_tradnl" sz="3600" b="1" dirty="0" smtClean="0"/>
              <a:t>Instituto </a:t>
            </a:r>
            <a:r>
              <a:rPr lang="es-ES_tradnl" sz="3600" b="1" u="sng" dirty="0" smtClean="0">
                <a:solidFill>
                  <a:srgbClr val="FFFF00"/>
                </a:solidFill>
              </a:rPr>
              <a:t>MINISTERIAL</a:t>
            </a:r>
            <a:r>
              <a:rPr lang="es-ES_tradnl" sz="3600" b="1" dirty="0" smtClean="0"/>
              <a:t> local </a:t>
            </a:r>
            <a:r>
              <a:rPr lang="es-ES_tradnl" sz="3200" dirty="0" smtClean="0"/>
              <a:t>o cursos por videos, correspondencia o libros recomendados, dirigido por el pastor</a:t>
            </a:r>
            <a:r>
              <a:rPr lang="es-ES_tradnl" sz="3200" dirty="0" smtClean="0"/>
              <a:t>.</a:t>
            </a:r>
            <a:endParaRPr lang="en-US" sz="3200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Preparando líderes de cada edad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sz="2000" dirty="0"/>
              <a:t> </a:t>
            </a:r>
            <a:r>
              <a:rPr lang="es-ES_tradnl" sz="4000" dirty="0" smtClean="0"/>
              <a:t>9</a:t>
            </a:r>
            <a:r>
              <a:rPr lang="es-ES_tradnl" sz="4800" dirty="0"/>
              <a:t>.  Cursos ministeriales locales ofrecidos como clases </a:t>
            </a:r>
            <a:r>
              <a:rPr lang="es-ES_tradnl" sz="4800" b="1" u="sng" dirty="0" smtClean="0">
                <a:solidFill>
                  <a:srgbClr val="FFFF00"/>
                </a:solidFill>
              </a:rPr>
              <a:t>MODULARES</a:t>
            </a:r>
            <a:r>
              <a:rPr lang="es-ES_tradnl" sz="4800" dirty="0" smtClean="0"/>
              <a:t>.</a:t>
            </a:r>
            <a:endParaRPr lang="es-ES_tradnl" sz="2400" b="1" dirty="0" smtClean="0"/>
          </a:p>
          <a:p>
            <a:pPr>
              <a:buNone/>
            </a:pPr>
            <a:endParaRPr lang="en-US" sz="2400" dirty="0"/>
          </a:p>
          <a:p>
            <a:pPr marL="457200" indent="-457200">
              <a:buAutoNum type="arabicPeriod" startAt="10"/>
            </a:pPr>
            <a:r>
              <a:rPr lang="es-ES_tradnl" sz="4400" dirty="0" smtClean="0"/>
              <a:t> </a:t>
            </a:r>
            <a:r>
              <a:rPr lang="es-ES_tradnl" sz="4800" dirty="0" smtClean="0"/>
              <a:t>Ingreso en un instituto oficial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161</TotalTime>
  <Words>449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El Desarrollo del Liderazgo en la Iglesia</vt:lpstr>
      <vt:lpstr>Niveles de crecimiento  y desarrollo espiritual:</vt:lpstr>
      <vt:lpstr>Niveles de crecimiento  y desarrollo espiritual:</vt:lpstr>
      <vt:lpstr>Niveles de crecimiento y desarrollo espiritual:</vt:lpstr>
      <vt:lpstr>Preparando líderes de cada edad </vt:lpstr>
      <vt:lpstr>Preparando líderes de cada edad </vt:lpstr>
      <vt:lpstr>Preparando líderes de cada edad </vt:lpstr>
      <vt:lpstr>Preparando líderes de cada edad </vt:lpstr>
      <vt:lpstr>Preparando líderes de cada edad </vt:lpstr>
      <vt:lpstr>Etapas en la Formación de un Líder</vt:lpstr>
      <vt:lpstr>Etapas en la Formación de un Líder</vt:lpstr>
      <vt:lpstr>Problemas y Dificultades en el Desarrollo de Líderes</vt:lpstr>
      <vt:lpstr>Problemas y Dificultades en el Desarrollo de Líderes</vt:lpstr>
      <vt:lpstr>Problemas y Dificultades en el Desarrollo de Líderes</vt:lpstr>
      <vt:lpstr>Problemas y Dificultades en el Desarrollo de Líderes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Pastor's Laptop</dc:creator>
  <cp:lastModifiedBy>Pastor's Laptop</cp:lastModifiedBy>
  <cp:revision>16</cp:revision>
  <dcterms:created xsi:type="dcterms:W3CDTF">2010-01-08T23:40:26Z</dcterms:created>
  <dcterms:modified xsi:type="dcterms:W3CDTF">2010-01-10T23:26:35Z</dcterms:modified>
</cp:coreProperties>
</file>