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12C0-0B91-43EC-AFF9-C01F678BAC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0E104-25C6-421F-ADF4-EEC9EBD8137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964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939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250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381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20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71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783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8234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8460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014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295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124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8360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703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482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888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688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631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10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879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E104-25C6-421F-ADF4-EEC9EBD81370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573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51D9CF-A566-4446-9C16-4F7A58650D34}" type="datetimeFigureOut">
              <a:rPr lang="es-ES_tradnl" smtClean="0"/>
              <a:t>27/06/2011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CD99A8-FCC2-45B8-8ACD-FC8BE41B0F06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u="sng" dirty="0">
                <a:latin typeface="Arial Narrow"/>
                <a:ea typeface="Batang"/>
                <a:cs typeface="Times New Roman"/>
              </a:rPr>
              <a:t>HISTORIA DE LA ETICA Y LA ETICA </a:t>
            </a:r>
            <a:r>
              <a:rPr lang="es-ES" b="1" u="sng" dirty="0" smtClean="0">
                <a:latin typeface="Arial Narrow"/>
                <a:ea typeface="Batang"/>
                <a:cs typeface="Times New Roman"/>
              </a:rPr>
              <a:t>PASTORAL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17371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/>
                </a:solidFill>
                <a:latin typeface="Arial Narrow"/>
                <a:ea typeface="Times New Roman"/>
                <a:cs typeface="Times New Roman"/>
              </a:rPr>
              <a:t>JUAN Calvino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048001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Font typeface="Symbol"/>
              <a:buChar char=""/>
            </a:pPr>
            <a:r>
              <a:rPr lang="es-ES_tradnl" sz="3600" dirty="0" smtClean="0">
                <a:solidFill>
                  <a:prstClr val="black"/>
                </a:solidFill>
                <a:latin typeface="Arial Narrow"/>
                <a:ea typeface="Times New Roman"/>
                <a:cs typeface="Times New Roman"/>
              </a:rPr>
              <a:t>Basa </a:t>
            </a:r>
            <a:r>
              <a:rPr lang="es-ES_tradnl" sz="3600" dirty="0">
                <a:solidFill>
                  <a:prstClr val="black"/>
                </a:solidFill>
                <a:latin typeface="Arial Narrow"/>
                <a:ea typeface="Times New Roman"/>
                <a:cs typeface="Times New Roman"/>
              </a:rPr>
              <a:t>el pastorado en preparación y dones más que ordenación</a:t>
            </a:r>
            <a:endParaRPr lang="en-US" sz="11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1"/>
            <a:ext cx="1801813" cy="216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94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Edad de la “Ilustración”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_tradnl" sz="3600" dirty="0">
                <a:latin typeface="Arial Narrow"/>
                <a:ea typeface="Times New Roman"/>
                <a:cs typeface="Times New Roman"/>
              </a:rPr>
              <a:t>Pastores, igual a médicos y abogados, servían a reyes y condes como “caballeros de la corte” sin preocupación de preparación o ética</a:t>
            </a:r>
            <a:endParaRPr lang="en-US" sz="3600" dirty="0">
              <a:latin typeface="Calibri"/>
              <a:ea typeface="Times New Roman"/>
              <a:cs typeface="Times New Roman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1597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Descubrimiento de América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2800" dirty="0">
                <a:latin typeface="Arial Narrow"/>
                <a:ea typeface="Times New Roman"/>
                <a:cs typeface="Times New Roman"/>
              </a:rPr>
              <a:t>los Puritanos – </a:t>
            </a:r>
            <a:r>
              <a:rPr lang="es-ES_tradnl" sz="2800" dirty="0">
                <a:highlight>
                  <a:srgbClr val="FFFF00"/>
                </a:highlight>
                <a:latin typeface="Arial Narrow"/>
                <a:ea typeface="Times New Roman"/>
                <a:cs typeface="Times New Roman"/>
              </a:rPr>
              <a:t>Universidades</a:t>
            </a:r>
            <a:r>
              <a:rPr lang="es-ES_tradnl" sz="2800" dirty="0">
                <a:latin typeface="Arial Narrow"/>
                <a:ea typeface="Times New Roman"/>
                <a:cs typeface="Times New Roman"/>
              </a:rPr>
              <a:t> se desarrollaron para preparar a pastores y profesionales </a:t>
            </a:r>
            <a:r>
              <a:rPr lang="es-ES_tradnl" sz="2800" dirty="0" smtClean="0">
                <a:latin typeface="Arial Narrow"/>
                <a:ea typeface="Times New Roman"/>
                <a:cs typeface="Times New Roman"/>
              </a:rPr>
              <a:t>formales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2800" dirty="0" smtClean="0">
                <a:latin typeface="Arial Narrow"/>
                <a:ea typeface="Times New Roman"/>
                <a:cs typeface="Times New Roman"/>
              </a:rPr>
              <a:t>Wesley </a:t>
            </a:r>
            <a:r>
              <a:rPr lang="es-ES_tradnl" sz="2800" dirty="0">
                <a:latin typeface="Arial Narrow"/>
                <a:ea typeface="Times New Roman"/>
                <a:cs typeface="Times New Roman"/>
              </a:rPr>
              <a:t>– énfasis en ayudar a pobres para predicar el evangelio</a:t>
            </a:r>
            <a:endParaRPr lang="en-US" sz="2800" dirty="0">
              <a:latin typeface="Calibri"/>
              <a:ea typeface="Times New Roman"/>
              <a:cs typeface="Times New Roman"/>
            </a:endParaRPr>
          </a:p>
          <a:p>
            <a:pPr indent="0">
              <a:buNone/>
            </a:pP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576280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1700-1800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2766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_tradnl" sz="3200" dirty="0">
                <a:latin typeface="Arial Narrow"/>
                <a:ea typeface="Times New Roman"/>
                <a:cs typeface="Times New Roman"/>
              </a:rPr>
              <a:t>Pioneros en los EEUU respetaron a los laicos celosos por Dios sobre los “educados”, pero los laicos no demostraron mucha “ética” a veces</a:t>
            </a:r>
            <a:r>
              <a:rPr lang="es-ES_tradnl" sz="3200" dirty="0" smtClean="0">
                <a:latin typeface="Arial Narrow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s-ES_tradnl" sz="3200" dirty="0" smtClean="0"/>
          </a:p>
          <a:p>
            <a:pPr marL="0" lvl="1" indent="-274320">
              <a:spcBef>
                <a:spcPts val="0"/>
              </a:spcBef>
              <a:buFont typeface="Wingdings" pitchFamily="2" charset="2"/>
              <a:buChar char="v"/>
            </a:pPr>
            <a:r>
              <a:rPr lang="es-ES_tradnl" sz="3200" dirty="0">
                <a:latin typeface="Arial Narrow"/>
                <a:ea typeface="Times New Roman"/>
                <a:cs typeface="Times New Roman"/>
              </a:rPr>
              <a:t>Jonatán Edwards – Clero educado; pero religión forzada</a:t>
            </a:r>
            <a:endParaRPr lang="en-US" sz="3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29846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Autores modernos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z="3200" dirty="0">
                <a:latin typeface="Arial Narrow"/>
                <a:ea typeface="Times New Roman"/>
                <a:cs typeface="Times New Roman"/>
              </a:rPr>
              <a:t>enfatizan para ministros la necesidad de </a:t>
            </a:r>
            <a:r>
              <a:rPr lang="es-ES_tradnl" sz="3200" u="sng" dirty="0">
                <a:latin typeface="Arial Narrow"/>
                <a:ea typeface="Times New Roman"/>
                <a:cs typeface="Times New Roman"/>
              </a:rPr>
              <a:t>confiabilidad, fidelidad y prudencia para discernir la verdad</a:t>
            </a:r>
            <a:r>
              <a:rPr lang="es-ES_tradnl" sz="3200" dirty="0">
                <a:latin typeface="Arial Narrow"/>
                <a:ea typeface="Times New Roman"/>
                <a:cs typeface="Times New Roman"/>
              </a:rPr>
              <a:t> y tomar decisiones éticas”</a:t>
            </a:r>
            <a:endParaRPr lang="en-US" sz="3200" dirty="0">
              <a:latin typeface="Calibri"/>
              <a:ea typeface="Times New Roman"/>
              <a:cs typeface="Times New Roman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2439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7338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200" dirty="0">
                <a:latin typeface="Arial Narrow"/>
                <a:ea typeface="Times New Roman"/>
                <a:cs typeface="Times New Roman"/>
              </a:rPr>
              <a:t>Otros enfatizan </a:t>
            </a:r>
            <a:r>
              <a:rPr lang="es-ES_tradnl" sz="3200" u="sng" dirty="0">
                <a:latin typeface="Arial Narrow"/>
                <a:ea typeface="Times New Roman"/>
                <a:cs typeface="Times New Roman"/>
              </a:rPr>
              <a:t>amor,  gratitud, humildad, benevolencia con integridad</a:t>
            </a:r>
            <a:r>
              <a:rPr lang="es-ES_tradnl" sz="3200" dirty="0">
                <a:latin typeface="Arial Narrow"/>
                <a:ea typeface="Times New Roman"/>
                <a:cs typeface="Times New Roman"/>
              </a:rPr>
              <a:t> como la base ética  </a:t>
            </a:r>
            <a:endParaRPr lang="es-ES_tradnl" sz="3200" dirty="0" smtClean="0">
              <a:latin typeface="Arial Narrow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200" dirty="0" smtClean="0">
                <a:latin typeface="Arial Narrow"/>
                <a:ea typeface="Times New Roman"/>
                <a:cs typeface="Times New Roman"/>
              </a:rPr>
              <a:t>Nota </a:t>
            </a:r>
            <a:r>
              <a:rPr lang="es-ES_tradnl" sz="3200" dirty="0">
                <a:latin typeface="Arial Narrow"/>
                <a:ea typeface="Times New Roman"/>
                <a:cs typeface="Times New Roman"/>
              </a:rPr>
              <a:t>que Cristo enfatizó los MOTIVOS del corazón para determinar quién y qué es ético</a:t>
            </a:r>
            <a:r>
              <a:rPr lang="es-ES_tradnl" sz="3200" dirty="0" smtClean="0">
                <a:latin typeface="Arial Narrow"/>
                <a:ea typeface="Times New Roman"/>
                <a:cs typeface="Times New Roman"/>
              </a:rPr>
              <a:t>.</a:t>
            </a:r>
            <a:endParaRPr lang="en-US" sz="32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151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Arial Narrow"/>
                <a:ea typeface="Batang"/>
                <a:cs typeface="Times New Roman"/>
              </a:rPr>
              <a:t>Deontología / Teleología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200" dirty="0">
                <a:latin typeface="Arial Narrow"/>
                <a:ea typeface="Times New Roman"/>
                <a:cs typeface="Times New Roman"/>
              </a:rPr>
              <a:t>Debate entre “Deontología” (</a:t>
            </a:r>
            <a:r>
              <a:rPr lang="es-ES_tradnl" sz="3200" dirty="0">
                <a:highlight>
                  <a:srgbClr val="FFFF00"/>
                </a:highlight>
                <a:latin typeface="Arial Narrow"/>
                <a:ea typeface="Times New Roman"/>
                <a:cs typeface="Times New Roman"/>
              </a:rPr>
              <a:t>obligación</a:t>
            </a:r>
            <a:r>
              <a:rPr lang="es-ES_tradnl" sz="3200" dirty="0">
                <a:latin typeface="Arial Narrow"/>
                <a:ea typeface="Times New Roman"/>
                <a:cs typeface="Times New Roman"/>
              </a:rPr>
              <a:t> y deber a autoridades determinan </a:t>
            </a:r>
            <a:r>
              <a:rPr lang="es-ES_tradnl" sz="3200" dirty="0" smtClean="0">
                <a:latin typeface="Arial Narrow"/>
                <a:ea typeface="Times New Roman"/>
                <a:cs typeface="Times New Roman"/>
              </a:rPr>
              <a:t>ética</a:t>
            </a:r>
            <a:r>
              <a:rPr lang="en-US" sz="3200" dirty="0" smtClean="0">
                <a:latin typeface="Arial Narrow"/>
                <a:ea typeface="Times New Roman"/>
                <a:cs typeface="Times New Roman"/>
              </a:rPr>
              <a:t>)</a:t>
            </a:r>
            <a:endParaRPr lang="en-US" sz="3200" dirty="0">
              <a:latin typeface="Calibri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200" dirty="0">
                <a:latin typeface="Arial Narrow"/>
                <a:ea typeface="Times New Roman"/>
                <a:cs typeface="Times New Roman"/>
              </a:rPr>
              <a:t>Teleología - La cuestión de </a:t>
            </a:r>
            <a:r>
              <a:rPr lang="es-ES_tradnl" sz="2800" dirty="0">
                <a:highlight>
                  <a:srgbClr val="FFFF00"/>
                </a:highlight>
                <a:latin typeface="Arial Narrow"/>
                <a:ea typeface="Times New Roman"/>
                <a:cs typeface="Times New Roman"/>
              </a:rPr>
              <a:t>CONSEQUENCIAS</a:t>
            </a:r>
            <a:r>
              <a:rPr lang="es-ES_tradnl" sz="2800" dirty="0">
                <a:latin typeface="Arial Narrow"/>
                <a:ea typeface="Times New Roman"/>
                <a:cs typeface="Times New Roman"/>
              </a:rPr>
              <a:t> </a:t>
            </a:r>
            <a:r>
              <a:rPr lang="es-ES_tradnl" sz="3200" dirty="0">
                <a:latin typeface="Arial Narrow"/>
                <a:ea typeface="Times New Roman"/>
                <a:cs typeface="Times New Roman"/>
              </a:rPr>
              <a:t>forman para muchos su ética</a:t>
            </a:r>
            <a:endParaRPr lang="en-US" sz="3200" dirty="0">
              <a:latin typeface="Calibri"/>
              <a:ea typeface="Times New Roman"/>
              <a:cs typeface="Times New Roman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769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Movimientos anti-</a:t>
            </a:r>
            <a:r>
              <a:rPr lang="es-ES_tradnl" sz="2800" b="1" dirty="0" err="1" smtClean="0"/>
              <a:t>eticA</a:t>
            </a:r>
            <a:endParaRPr lang="es-ES_trad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3200" dirty="0" smtClean="0"/>
              <a:t>SECULARIZACION – las leyes de la sociedad lo determina</a:t>
            </a:r>
          </a:p>
          <a:p>
            <a:r>
              <a:rPr lang="es-ES_tradnl" sz="3200" dirty="0" smtClean="0"/>
              <a:t>PLURALISMO – POS-MODERNO – Todo es bueno pero la mayoría de amigos lo determina.</a:t>
            </a:r>
          </a:p>
          <a:p>
            <a:r>
              <a:rPr lang="es-ES_tradnl" sz="3200" dirty="0" smtClean="0"/>
              <a:t>RELATIVISMO – Moralidad cambia</a:t>
            </a:r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313758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Siglo 20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620000" cy="335280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Muchos entrenados con modernistas en Europa trajeron otro “profesionalismo” al ministerio, pero ecuménico.  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r>
              <a:rPr lang="es-ES_tradnl" sz="2400" dirty="0">
                <a:latin typeface="Arial Narrow"/>
                <a:ea typeface="Batang"/>
                <a:cs typeface="Times New Roman"/>
              </a:rPr>
              <a:t>Fundamentalistas comenzaron, pero los primeros eran como los pioneros sin mucha “ética”.  Muchas entraron en competencias para “ganar almas” por medios carnales y mundanos (comidas o música mundana).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90425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profesionales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6576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Debate si pastores deben ser “profesionales” que ofrecen servicios esenciales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Preparados académicamente o con el mejoramiento de sus dones; su autoridad viene de su competencia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Preparados en la práctica como interinos hasta recibir “credenciales” de otros pastores y la iglesia cuando se someten a un código de éticas en su ordenación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latin typeface="Arial Narrow"/>
                <a:ea typeface="Batang"/>
                <a:cs typeface="Times New Roman"/>
              </a:rPr>
              <a:t>Trabajan de forma “autónoma” en sus decisiones, bajo la iglesia </a:t>
            </a:r>
            <a:r>
              <a:rPr lang="es-ES_tradnl" sz="2400" dirty="0" smtClean="0">
                <a:latin typeface="Arial Narrow"/>
                <a:ea typeface="Batang"/>
                <a:cs typeface="Times New Roman"/>
              </a:rPr>
              <a:t>local</a:t>
            </a:r>
            <a:endParaRPr lang="en-US" sz="2400" dirty="0">
              <a:latin typeface="Calibri"/>
              <a:ea typeface="Batang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48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Aristóteles y griegos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4000" dirty="0">
                <a:latin typeface="Arial Narrow"/>
                <a:ea typeface="Times New Roman"/>
                <a:cs typeface="Times New Roman"/>
              </a:rPr>
              <a:t>4 “</a:t>
            </a:r>
            <a:r>
              <a:rPr lang="es-ES_tradnl" sz="4000" dirty="0">
                <a:highlight>
                  <a:srgbClr val="FFFF00"/>
                </a:highlight>
                <a:latin typeface="Arial Narrow"/>
                <a:ea typeface="Times New Roman"/>
                <a:cs typeface="Times New Roman"/>
              </a:rPr>
              <a:t>virtudes</a:t>
            </a:r>
            <a:r>
              <a:rPr lang="es-ES_tradnl" sz="4000" dirty="0">
                <a:latin typeface="Arial Narrow"/>
                <a:ea typeface="Times New Roman"/>
                <a:cs typeface="Times New Roman"/>
              </a:rPr>
              <a:t>” de Prudencia, Justicia, Templanza y Valor</a:t>
            </a:r>
            <a:endParaRPr lang="en-US" sz="4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34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Arial Narrow"/>
                <a:ea typeface="Batang"/>
                <a:cs typeface="Times New Roman"/>
              </a:rPr>
              <a:t>Repaso de </a:t>
            </a:r>
            <a:r>
              <a:rPr lang="es-ES_tradnl" dirty="0" err="1" smtClean="0">
                <a:latin typeface="Arial Narrow"/>
                <a:ea typeface="Batang"/>
                <a:cs typeface="Times New Roman"/>
              </a:rPr>
              <a:t>eticas</a:t>
            </a:r>
            <a:r>
              <a:rPr lang="es-ES_tradnl" dirty="0" smtClean="0">
                <a:latin typeface="Arial Narrow"/>
                <a:ea typeface="Batang"/>
                <a:cs typeface="Times New Roman"/>
              </a:rPr>
              <a:t> </a:t>
            </a:r>
            <a:br>
              <a:rPr lang="es-ES_tradnl" dirty="0" smtClean="0">
                <a:latin typeface="Arial Narrow"/>
                <a:ea typeface="Batang"/>
                <a:cs typeface="Times New Roman"/>
              </a:rPr>
            </a:br>
            <a:r>
              <a:rPr lang="es-ES_tradnl" dirty="0" smtClean="0">
                <a:latin typeface="Arial Narrow"/>
                <a:ea typeface="Batang"/>
                <a:cs typeface="Times New Roman"/>
              </a:rPr>
              <a:t>por Norman </a:t>
            </a:r>
            <a:r>
              <a:rPr lang="es-ES_tradnl" dirty="0" err="1" smtClean="0">
                <a:latin typeface="Arial Narrow"/>
                <a:ea typeface="Batang"/>
                <a:cs typeface="Times New Roman"/>
              </a:rPr>
              <a:t>Geisler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20000" cy="3429000"/>
          </a:xfrm>
        </p:spPr>
        <p:txBody>
          <a:bodyPr>
            <a:noAutofit/>
          </a:bodyPr>
          <a:lstStyle/>
          <a:p>
            <a:pPr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El menor mal entre 2 males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La mejor PRIORIDAD lo determina (personas sobre animales o cosas)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Voluntad de Dios lo determina:  Desobediencia causa conflictos de ética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s-ES_tradnl" sz="2400" dirty="0">
                <a:latin typeface="Arial Narrow"/>
                <a:ea typeface="Times New Roman"/>
                <a:cs typeface="Times New Roman"/>
              </a:rPr>
              <a:t>La quiebra de éticas causa consecuencias </a:t>
            </a:r>
            <a:r>
              <a:rPr lang="es-ES_tradnl" sz="2400" dirty="0" smtClean="0">
                <a:latin typeface="Arial Narrow"/>
                <a:ea typeface="Times New Roman"/>
                <a:cs typeface="Times New Roman"/>
              </a:rPr>
              <a:t>malas</a:t>
            </a:r>
            <a:endParaRPr lang="en-US" sz="2400" dirty="0">
              <a:latin typeface="Calibri"/>
              <a:ea typeface="Batang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latin typeface="Arial Narrow"/>
                <a:ea typeface="Batang"/>
                <a:cs typeface="Times New Roman"/>
              </a:rPr>
              <a:t>Para ser “ético” con INTEGRIDAD (completamente) hace falta una mezcla:  </a:t>
            </a:r>
            <a:endParaRPr lang="en-US" sz="2400" dirty="0">
              <a:latin typeface="Calibri"/>
              <a:ea typeface="Batang"/>
              <a:cs typeface="Times New Roman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b="1" u="sng" dirty="0">
                <a:latin typeface="Arial Narrow"/>
                <a:ea typeface="Batang"/>
                <a:cs typeface="Times New Roman"/>
              </a:rPr>
              <a:t>Conducta – </a:t>
            </a:r>
            <a:r>
              <a:rPr lang="es-ES_tradnl" sz="2400" b="1" u="sng" dirty="0">
                <a:highlight>
                  <a:srgbClr val="FFFF00"/>
                </a:highlight>
                <a:latin typeface="Arial Narrow"/>
                <a:ea typeface="Batang"/>
                <a:cs typeface="Times New Roman"/>
              </a:rPr>
              <a:t>Carácter</a:t>
            </a:r>
            <a:r>
              <a:rPr lang="es-ES_tradnl" sz="2400" b="1" u="sng" dirty="0">
                <a:latin typeface="Arial Narrow"/>
                <a:ea typeface="Batang"/>
                <a:cs typeface="Times New Roman"/>
              </a:rPr>
              <a:t> – Discernimiento</a:t>
            </a:r>
            <a:r>
              <a:rPr lang="es-ES_tradnl" sz="2400" dirty="0">
                <a:latin typeface="Arial Narrow"/>
                <a:ea typeface="Batang"/>
                <a:cs typeface="Times New Roman"/>
              </a:rPr>
              <a:t>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763265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Padres de la iglesia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086600" cy="3048001"/>
          </a:xfrm>
        </p:spPr>
        <p:txBody>
          <a:bodyPr>
            <a:normAutofit/>
          </a:bodyPr>
          <a:lstStyle/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4000" dirty="0">
                <a:latin typeface="Arial Narrow"/>
                <a:ea typeface="Times New Roman"/>
                <a:cs typeface="Times New Roman"/>
              </a:rPr>
              <a:t>Policarpo (69-155) contra calumnia e inmoralidad</a:t>
            </a:r>
            <a:endParaRPr lang="en-US" sz="4000" dirty="0">
              <a:latin typeface="Calibri"/>
              <a:ea typeface="Times New Roman"/>
              <a:cs typeface="Times New Roman"/>
            </a:endParaRPr>
          </a:p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4000" dirty="0">
                <a:latin typeface="Arial Narrow"/>
                <a:ea typeface="Times New Roman"/>
                <a:cs typeface="Times New Roman"/>
              </a:rPr>
              <a:t>Clemente para humildad, obediencia y perdón</a:t>
            </a:r>
            <a:endParaRPr lang="en-US" sz="40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8113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93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Padres de la iglesia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620000" cy="3048001"/>
          </a:xfrm>
        </p:spPr>
        <p:txBody>
          <a:bodyPr>
            <a:noAutofit/>
          </a:bodyPr>
          <a:lstStyle/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3600" dirty="0">
                <a:latin typeface="Arial Narrow"/>
                <a:ea typeface="Times New Roman"/>
                <a:cs typeface="Times New Roman"/>
              </a:rPr>
              <a:t>Pastor de Hermes – ayuda a pobres</a:t>
            </a:r>
            <a:endParaRPr lang="en-US" sz="3600" dirty="0">
              <a:latin typeface="Calibri"/>
              <a:ea typeface="Times New Roman"/>
              <a:cs typeface="Times New Roman"/>
            </a:endParaRPr>
          </a:p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3600" dirty="0">
                <a:latin typeface="Arial Narrow"/>
                <a:ea typeface="Times New Roman"/>
                <a:cs typeface="Times New Roman"/>
              </a:rPr>
              <a:t>Ignacio de Antioquia – Sumisión a autoridades; no bautismo sin autoridad de la iglesia</a:t>
            </a:r>
            <a:endParaRPr lang="en-US" sz="3600" dirty="0">
              <a:latin typeface="Calibri"/>
              <a:ea typeface="Times New Roman"/>
              <a:cs typeface="Times New Roman"/>
            </a:endParaRPr>
          </a:p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3600" dirty="0">
                <a:latin typeface="Arial Narrow"/>
                <a:ea typeface="Times New Roman"/>
                <a:cs typeface="Times New Roman"/>
              </a:rPr>
              <a:t>Epístola de Bernabé – Buena ciudanía</a:t>
            </a:r>
            <a:endParaRPr lang="en-US" sz="3600" dirty="0">
              <a:latin typeface="Calibri"/>
              <a:ea typeface="Times New Roman"/>
              <a:cs typeface="Times New Roman"/>
            </a:endParaRPr>
          </a:p>
          <a:p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4018109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285750">
              <a:spcBef>
                <a:spcPts val="0"/>
              </a:spcBef>
              <a:buFont typeface="Courier New"/>
              <a:buChar char="o"/>
            </a:pPr>
            <a:r>
              <a:rPr lang="es-ES_tradnl" sz="2800" dirty="0">
                <a:latin typeface="Arial Narrow"/>
                <a:ea typeface="Times New Roman"/>
                <a:cs typeface="Times New Roman"/>
              </a:rPr>
              <a:t>San Agustino – Templanza personal en dieta y obediencia a Escritura como la regla final </a:t>
            </a:r>
            <a:endParaRPr lang="en-US" sz="2800" dirty="0">
              <a:latin typeface="Calibri"/>
              <a:ea typeface="Times New Roman"/>
              <a:cs typeface="Times New Roman"/>
            </a:endParaRPr>
          </a:p>
          <a:p>
            <a:r>
              <a:rPr lang="es-ES_tradnl" sz="2800" dirty="0">
                <a:latin typeface="Arial Narrow"/>
                <a:ea typeface="Batang"/>
                <a:cs typeface="Times New Roman"/>
              </a:rPr>
              <a:t>Tomás </a:t>
            </a:r>
            <a:r>
              <a:rPr lang="es-ES_tradnl" sz="2800" dirty="0" err="1">
                <a:latin typeface="Arial Narrow"/>
                <a:ea typeface="Batang"/>
                <a:cs typeface="Times New Roman"/>
              </a:rPr>
              <a:t>Aquinas</a:t>
            </a:r>
            <a:r>
              <a:rPr lang="es-ES_tradnl" sz="2800" dirty="0">
                <a:latin typeface="Arial Narrow"/>
                <a:ea typeface="Batang"/>
                <a:cs typeface="Times New Roman"/>
              </a:rPr>
              <a:t> – Base de ética viene de “</a:t>
            </a:r>
            <a:r>
              <a:rPr lang="es-ES_tradnl" sz="2800" dirty="0">
                <a:highlight>
                  <a:srgbClr val="FFFF00"/>
                </a:highlight>
                <a:latin typeface="Arial Narrow"/>
                <a:ea typeface="Batang"/>
                <a:cs typeface="Times New Roman"/>
              </a:rPr>
              <a:t>razón</a:t>
            </a:r>
            <a:r>
              <a:rPr lang="es-ES_tradnl" sz="2800" dirty="0">
                <a:latin typeface="Arial Narrow"/>
                <a:ea typeface="Batang"/>
                <a:cs typeface="Times New Roman"/>
              </a:rPr>
              <a:t>” (lo que es “razonable”) – Enfatizaron “Fe, amor y esperanza” (1 </a:t>
            </a:r>
            <a:r>
              <a:rPr lang="es-ES_tradnl" sz="2800" dirty="0" err="1">
                <a:latin typeface="Arial Narrow"/>
                <a:ea typeface="Batang"/>
                <a:cs typeface="Times New Roman"/>
              </a:rPr>
              <a:t>Cor</a:t>
            </a:r>
            <a:r>
              <a:rPr lang="es-ES_tradnl" sz="2800" dirty="0">
                <a:latin typeface="Arial Narrow"/>
                <a:ea typeface="Batang"/>
                <a:cs typeface="Times New Roman"/>
              </a:rPr>
              <a:t>. 13:13)</a:t>
            </a:r>
            <a:endParaRPr lang="es-ES_trad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1905000" cy="219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2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Arial Narrow"/>
                <a:ea typeface="Batang"/>
                <a:cs typeface="Times New Roman"/>
              </a:rPr>
              <a:t>Edad Media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052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/>
              <a:buChar char=""/>
            </a:pPr>
            <a:r>
              <a:rPr lang="es-ES_tradnl" sz="2800" dirty="0">
                <a:latin typeface="Arial Narrow"/>
                <a:ea typeface="Times New Roman"/>
                <a:cs typeface="Times New Roman"/>
              </a:rPr>
              <a:t>Corrupción por autoridad dictatorial de </a:t>
            </a:r>
            <a:r>
              <a:rPr lang="es-ES_tradnl" sz="2800" dirty="0">
                <a:highlight>
                  <a:srgbClr val="FFFF00"/>
                </a:highlight>
                <a:latin typeface="Arial Narrow"/>
                <a:ea typeface="Times New Roman"/>
                <a:cs typeface="Times New Roman"/>
              </a:rPr>
              <a:t>Roma</a:t>
            </a:r>
            <a:r>
              <a:rPr lang="es-ES_tradnl" sz="2800" dirty="0">
                <a:latin typeface="Arial Narrow"/>
                <a:ea typeface="Times New Roman"/>
                <a:cs typeface="Times New Roman"/>
              </a:rPr>
              <a:t> que determinó la ética de todo:  música, medicina, leyes, iglesias, etc.</a:t>
            </a:r>
            <a:endParaRPr lang="en-US" sz="2800" dirty="0">
              <a:latin typeface="Calibri"/>
              <a:ea typeface="Times New Roman"/>
              <a:cs typeface="Times New Roman"/>
            </a:endParaRPr>
          </a:p>
          <a:p>
            <a:pPr lvl="1" indent="-285750">
              <a:spcBef>
                <a:spcPts val="0"/>
              </a:spcBef>
              <a:buFont typeface="Courier New"/>
              <a:buChar char="o"/>
            </a:pPr>
            <a:r>
              <a:rPr lang="es-ES_tradnl" sz="2800" dirty="0">
                <a:latin typeface="Arial Narrow"/>
                <a:ea typeface="Times New Roman"/>
                <a:cs typeface="Times New Roman"/>
              </a:rPr>
              <a:t>Surgimiento de Uniones  para mantener “normas profesionales</a:t>
            </a:r>
            <a:r>
              <a:rPr lang="es-ES_tradnl" sz="2800" dirty="0" smtClean="0">
                <a:latin typeface="Arial Narrow"/>
                <a:ea typeface="Times New Roman"/>
                <a:cs typeface="Times New Roman"/>
              </a:rPr>
              <a:t>”</a:t>
            </a:r>
            <a:endParaRPr lang="en-US" sz="2800" dirty="0">
              <a:latin typeface="Calibri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/>
              <a:buChar char=""/>
            </a:pPr>
            <a:r>
              <a:rPr lang="es-ES_tradnl" sz="2800" dirty="0">
                <a:latin typeface="Arial Narrow"/>
                <a:ea typeface="Times New Roman"/>
                <a:cs typeface="Times New Roman"/>
              </a:rPr>
              <a:t>Pre-Reforma con </a:t>
            </a:r>
            <a:r>
              <a:rPr lang="es-ES_tradnl" sz="2800" dirty="0" err="1">
                <a:latin typeface="Arial Narrow"/>
                <a:ea typeface="Times New Roman"/>
                <a:cs typeface="Times New Roman"/>
              </a:rPr>
              <a:t>Wycliffe</a:t>
            </a:r>
            <a:r>
              <a:rPr lang="es-ES_tradnl" sz="2800" dirty="0">
                <a:latin typeface="Arial Narrow"/>
                <a:ea typeface="Times New Roman"/>
                <a:cs typeface="Times New Roman"/>
              </a:rPr>
              <a:t>- contra inmoralidad, materialismo, imágenes y contra la “jurisdicción” de la iglesia católica.</a:t>
            </a:r>
            <a:endParaRPr lang="en-US" sz="28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928191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 Narrow"/>
                <a:ea typeface="Batang"/>
                <a:cs typeface="Times New Roman"/>
              </a:rPr>
              <a:t>MARTIN Lutero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743202"/>
            <a:ext cx="7567613" cy="32004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Symbol"/>
              <a:buChar char=""/>
            </a:pPr>
            <a:r>
              <a:rPr lang="es-ES_tradnl" sz="3200" dirty="0">
                <a:latin typeface="Arial Narrow"/>
                <a:ea typeface="Times New Roman"/>
                <a:cs typeface="Times New Roman"/>
              </a:rPr>
              <a:t>Contra </a:t>
            </a:r>
            <a:r>
              <a:rPr lang="es-ES_tradnl" sz="3200" dirty="0">
                <a:highlight>
                  <a:srgbClr val="FFFF00"/>
                </a:highlight>
                <a:latin typeface="Arial Narrow"/>
                <a:ea typeface="Times New Roman"/>
                <a:cs typeface="Times New Roman"/>
              </a:rPr>
              <a:t>riquezas</a:t>
            </a:r>
            <a:r>
              <a:rPr lang="es-ES_tradnl" sz="3200" dirty="0">
                <a:latin typeface="Arial Narrow"/>
                <a:ea typeface="Times New Roman"/>
                <a:cs typeface="Times New Roman"/>
              </a:rPr>
              <a:t>,, lujuria, pero creía en fuerza de “justicia” por iglesias</a:t>
            </a:r>
            <a:endParaRPr lang="en-US" sz="3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sz="3200" dirty="0">
                <a:latin typeface="Arial Narrow"/>
                <a:ea typeface="Batang"/>
                <a:cs typeface="Times New Roman"/>
              </a:rPr>
              <a:t>Vio “virtud” como causa de orgullo; No se puede ir de “vicios a virtud” </a:t>
            </a:r>
            <a:r>
              <a:rPr lang="es-ES_tradnl" sz="3200" dirty="0" smtClean="0">
                <a:latin typeface="Arial Narrow"/>
                <a:ea typeface="Batang"/>
                <a:cs typeface="Times New Roman"/>
              </a:rPr>
              <a:t>directamente</a:t>
            </a:r>
          </a:p>
          <a:p>
            <a:pPr marL="0" lvl="1" indent="-274320">
              <a:spcBef>
                <a:spcPts val="0"/>
              </a:spcBef>
              <a:buFont typeface="Wingdings" pitchFamily="2" charset="2"/>
              <a:buChar char="v"/>
            </a:pPr>
            <a:r>
              <a:rPr lang="es-ES_tradnl" sz="3200" b="1" dirty="0"/>
              <a:t>Hace falta ir de Vicios a Gracia para llegar a “Virtud</a:t>
            </a:r>
            <a:r>
              <a:rPr lang="es-ES_tradnl" sz="3200" b="1" dirty="0" smtClean="0"/>
              <a:t>”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29" y="762001"/>
            <a:ext cx="180018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7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2766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600" b="1" dirty="0">
                <a:latin typeface="Arial Narrow"/>
                <a:ea typeface="Times New Roman"/>
                <a:cs typeface="Times New Roman"/>
              </a:rPr>
              <a:t>Zwingli – Libertad de conciencia en comidas, ayunos, etc.</a:t>
            </a:r>
            <a:endParaRPr lang="en-US" sz="3600" b="1" dirty="0">
              <a:latin typeface="Calibri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600" b="1" dirty="0">
                <a:latin typeface="Arial Narrow"/>
                <a:ea typeface="Times New Roman"/>
                <a:cs typeface="Times New Roman"/>
              </a:rPr>
              <a:t>José Butler y los Pietistas – Base es la “consciencia” y la “luz </a:t>
            </a:r>
            <a:r>
              <a:rPr lang="es-ES_tradnl" sz="3600" b="1" dirty="0" smtClean="0">
                <a:latin typeface="Arial Narrow"/>
                <a:ea typeface="Times New Roman"/>
                <a:cs typeface="Times New Roman"/>
              </a:rPr>
              <a:t>interior</a:t>
            </a:r>
            <a:endParaRPr lang="en-US" sz="3600" b="1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328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Arial Narrow"/>
                <a:ea typeface="Times New Roman"/>
                <a:cs typeface="Times New Roman"/>
              </a:rPr>
              <a:t>Tyndale</a:t>
            </a:r>
            <a:r>
              <a:rPr lang="es-ES_tradnl" dirty="0">
                <a:latin typeface="Arial Narrow"/>
                <a:ea typeface="Times New Roman"/>
                <a:cs typeface="Times New Roman"/>
              </a:rPr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276600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_tradnl" sz="3600" dirty="0" smtClean="0">
                <a:latin typeface="Arial Narrow"/>
                <a:ea typeface="Times New Roman"/>
                <a:cs typeface="Times New Roman"/>
              </a:rPr>
              <a:t>Todos </a:t>
            </a:r>
            <a:r>
              <a:rPr lang="es-ES_tradnl" sz="3600" dirty="0">
                <a:latin typeface="Arial Narrow"/>
                <a:ea typeface="Times New Roman"/>
                <a:cs typeface="Times New Roman"/>
              </a:rPr>
              <a:t>deben leer la Biblia; vendió Biblias al enemigo para quemarlos, pero pagó deudas con eso y publicó mucho más</a:t>
            </a:r>
            <a:r>
              <a:rPr lang="es-ES_tradnl" sz="3600" dirty="0" smtClean="0">
                <a:latin typeface="Arial Narrow"/>
                <a:ea typeface="Times New Roman"/>
                <a:cs typeface="Times New Roman"/>
              </a:rPr>
              <a:t>.</a:t>
            </a:r>
            <a:r>
              <a:rPr lang="es-ES_tradnl" sz="3600" dirty="0">
                <a:latin typeface="Arial Narrow"/>
                <a:ea typeface="Times New Roman"/>
                <a:cs typeface="Times New Roman"/>
              </a:rPr>
              <a:t>	</a:t>
            </a:r>
            <a:endParaRPr lang="en-US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01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89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1368</TotalTime>
  <Words>703</Words>
  <Application>Microsoft Office PowerPoint</Application>
  <PresentationFormat>On-screen Show (4:3)</PresentationFormat>
  <Paragraphs>81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HISTORIA DE LA ETICA Y LA ETICA PASTORAL</vt:lpstr>
      <vt:lpstr>Aristóteles y griegos </vt:lpstr>
      <vt:lpstr>Padres de la iglesia</vt:lpstr>
      <vt:lpstr>Padres de la iglesia</vt:lpstr>
      <vt:lpstr>PowerPoint Presentation</vt:lpstr>
      <vt:lpstr>Edad Media </vt:lpstr>
      <vt:lpstr>MARTIN Lutero </vt:lpstr>
      <vt:lpstr>PowerPoint Presentation</vt:lpstr>
      <vt:lpstr>Tyndale </vt:lpstr>
      <vt:lpstr>JUAN Calvino </vt:lpstr>
      <vt:lpstr>Edad de la “Ilustración” </vt:lpstr>
      <vt:lpstr>Descubrimiento de América </vt:lpstr>
      <vt:lpstr>1700-1800 </vt:lpstr>
      <vt:lpstr>Autores modernos </vt:lpstr>
      <vt:lpstr>PowerPoint Presentation</vt:lpstr>
      <vt:lpstr>Deontología / Teleología </vt:lpstr>
      <vt:lpstr>Movimientos anti-eticA</vt:lpstr>
      <vt:lpstr>Siglo 20 </vt:lpstr>
      <vt:lpstr>profesionales</vt:lpstr>
      <vt:lpstr>Repaso de eticas  por Norman Geisler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 LA ETICA Y LA ETICA PASTORAL</dc:title>
  <dc:creator>Pastor's Laptop</dc:creator>
  <cp:lastModifiedBy>Pastor's Laptop</cp:lastModifiedBy>
  <cp:revision>9</cp:revision>
  <dcterms:created xsi:type="dcterms:W3CDTF">2011-06-27T06:57:26Z</dcterms:created>
  <dcterms:modified xsi:type="dcterms:W3CDTF">2011-06-28T15:49:08Z</dcterms:modified>
</cp:coreProperties>
</file>