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A6350-77D8-4607-9545-EEBC28ACB084}" type="datetimeFigureOut">
              <a:rPr lang="en-US" smtClean="0"/>
              <a:pPr/>
              <a:t>1/14/2010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B7B8E1-D52B-4433-93F7-86A7D9A38067}" type="slidenum">
              <a:rPr lang="es-ES_tradnl" smtClean="0"/>
              <a:pPr/>
              <a:t>‹#›</a:t>
            </a:fld>
            <a:endParaRPr lang="es-ES_trad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smtClean="0"/>
              <a:t>16  </a:t>
            </a:r>
            <a:r>
              <a:rPr lang="es-ES_tradnl" b="1" dirty="0"/>
              <a:t>Entrenando el </a:t>
            </a:r>
            <a:r>
              <a:rPr lang="es-ES_tradnl" b="1" dirty="0" smtClean="0"/>
              <a:t>Liderazgo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 smtClean="0"/>
              <a:t>en Ministerios de la Iglesia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4000" b="1" i="1" dirty="0" smtClean="0">
                <a:latin typeface="Arial Narrow"/>
                <a:ea typeface="Times New Roman"/>
              </a:rPr>
              <a:t>Equipo de Estudios bíblicos en hogares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sz="3600" b="1" i="1" dirty="0" smtClean="0">
                <a:latin typeface="Arial Narrow"/>
                <a:ea typeface="Times New Roman"/>
              </a:rPr>
              <a:t>“SILO”</a:t>
            </a:r>
            <a:r>
              <a:rPr lang="es-UY" sz="3600" b="1" dirty="0" smtClean="0">
                <a:latin typeface="Arial Narrow"/>
                <a:ea typeface="Times New Roman"/>
              </a:rPr>
              <a:t> = Pequeño granero - Hechos 5:42</a:t>
            </a:r>
          </a:p>
          <a:p>
            <a:pPr lvl="1"/>
            <a:r>
              <a:rPr lang="es-UY" sz="3200" b="1" dirty="0" smtClean="0">
                <a:latin typeface="Arial Narrow"/>
                <a:ea typeface="Times New Roman"/>
              </a:rPr>
              <a:t>Estudio en el vecindario para ganar almas y dirigirlos a la iglesia (“el granero”)</a:t>
            </a:r>
          </a:p>
          <a:p>
            <a:r>
              <a:rPr lang="es-UY" sz="3600" b="1" dirty="0" smtClean="0">
                <a:latin typeface="Arial Narrow"/>
                <a:ea typeface="Times New Roman"/>
              </a:rPr>
              <a:t>Casas de discipulado</a:t>
            </a:r>
          </a:p>
          <a:p>
            <a:r>
              <a:rPr lang="es-UY" sz="3600" b="1" dirty="0" smtClean="0">
                <a:latin typeface="Arial Narrow"/>
                <a:ea typeface="Times New Roman"/>
              </a:rPr>
              <a:t>Casas de compañerismo </a:t>
            </a:r>
          </a:p>
          <a:p>
            <a:r>
              <a:rPr lang="es-UY" sz="3600" b="1" dirty="0" smtClean="0">
                <a:latin typeface="Arial Narrow"/>
                <a:ea typeface="Times New Roman"/>
              </a:rPr>
              <a:t>Misiones: “Iglesias en casas”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i="1" dirty="0" smtClean="0">
                <a:latin typeface="Arial Narrow"/>
                <a:ea typeface="Times New Roman"/>
                <a:cs typeface="Times New Roman"/>
              </a:rPr>
              <a:t>“SILO”</a:t>
            </a:r>
            <a:r>
              <a:rPr lang="es-UY" dirty="0" smtClean="0">
                <a:latin typeface="Arial Narrow"/>
                <a:ea typeface="Times New Roman"/>
                <a:cs typeface="Times New Roman"/>
              </a:rPr>
              <a:t> = Pequeño granero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endParaRPr lang="es-UY" b="1" dirty="0" smtClean="0">
              <a:latin typeface="Arial Narrow"/>
              <a:ea typeface="Times New Roman"/>
              <a:cs typeface="Times New Roman"/>
            </a:endParaRPr>
          </a:p>
          <a:p>
            <a:r>
              <a:rPr lang="es-UY" b="1" dirty="0" smtClean="0">
                <a:latin typeface="Arial Narrow"/>
                <a:ea typeface="Times New Roman"/>
                <a:cs typeface="Times New Roman"/>
              </a:rPr>
              <a:t>Líder de Silo</a:t>
            </a:r>
            <a:r>
              <a:rPr lang="es-UY" dirty="0" smtClean="0">
                <a:latin typeface="Arial Narrow"/>
                <a:ea typeface="Times New Roman"/>
                <a:cs typeface="Times New Roman"/>
              </a:rPr>
              <a:t> </a:t>
            </a:r>
          </a:p>
          <a:p>
            <a:r>
              <a:rPr lang="es-UY" b="1" dirty="0" smtClean="0">
                <a:latin typeface="Arial Narrow"/>
                <a:ea typeface="Times New Roman"/>
                <a:cs typeface="Times New Roman"/>
              </a:rPr>
              <a:t>Líder de </a:t>
            </a:r>
            <a:r>
              <a:rPr lang="es-UY" b="1" u="sng" dirty="0" smtClean="0">
                <a:latin typeface="Arial Narrow"/>
                <a:ea typeface="Times New Roman"/>
                <a:cs typeface="Times New Roman"/>
              </a:rPr>
              <a:t>ORACIÓN</a:t>
            </a:r>
            <a:r>
              <a:rPr lang="es-UY" dirty="0" smtClean="0">
                <a:latin typeface="Arial Narrow"/>
                <a:ea typeface="Times New Roman"/>
                <a:cs typeface="Times New Roman"/>
              </a:rPr>
              <a:t> </a:t>
            </a:r>
            <a:endParaRPr lang="es-ES_tradnl" dirty="0">
              <a:latin typeface="Arial Narrow"/>
              <a:ea typeface="Times New Roman"/>
              <a:cs typeface="Times New Roman"/>
            </a:endParaRPr>
          </a:p>
          <a:p>
            <a:r>
              <a:rPr lang="es-UY" b="1" dirty="0" smtClean="0">
                <a:latin typeface="Arial Narrow"/>
                <a:ea typeface="Times New Roman"/>
                <a:cs typeface="Times New Roman"/>
              </a:rPr>
              <a:t>Líder de </a:t>
            </a:r>
            <a:r>
              <a:rPr lang="es-UY" b="1" u="sng" dirty="0" smtClean="0">
                <a:latin typeface="Arial Narrow"/>
                <a:ea typeface="Times New Roman"/>
                <a:cs typeface="Times New Roman"/>
              </a:rPr>
              <a:t>ALCANCE</a:t>
            </a:r>
          </a:p>
          <a:p>
            <a:r>
              <a:rPr lang="es-UY" dirty="0" smtClean="0">
                <a:latin typeface="Arial Narrow"/>
                <a:ea typeface="Times New Roman"/>
                <a:cs typeface="Times New Roman"/>
              </a:rPr>
              <a:t> </a:t>
            </a:r>
            <a:r>
              <a:rPr lang="es-UY" b="1" dirty="0" smtClean="0">
                <a:latin typeface="Arial Narrow"/>
                <a:ea typeface="Times New Roman"/>
                <a:cs typeface="Times New Roman"/>
              </a:rPr>
              <a:t>Líder de </a:t>
            </a:r>
            <a:r>
              <a:rPr lang="es-UY" b="1" u="sng" dirty="0" smtClean="0">
                <a:latin typeface="Arial Narrow"/>
                <a:ea typeface="Times New Roman"/>
                <a:cs typeface="Times New Roman"/>
              </a:rPr>
              <a:t>DISCIPULADO</a:t>
            </a:r>
            <a:r>
              <a:rPr lang="es-UY" dirty="0" smtClean="0">
                <a:latin typeface="Arial Narrow"/>
                <a:ea typeface="Times New Roman"/>
                <a:cs typeface="Times New Roman"/>
              </a:rPr>
              <a:t> </a:t>
            </a:r>
          </a:p>
          <a:p>
            <a:r>
              <a:rPr lang="es-UY" b="1" dirty="0" smtClean="0">
                <a:latin typeface="Arial Narrow"/>
                <a:ea typeface="Times New Roman"/>
                <a:cs typeface="Times New Roman"/>
              </a:rPr>
              <a:t>Líder de </a:t>
            </a:r>
            <a:r>
              <a:rPr lang="es-UY" b="1" u="sng" dirty="0" smtClean="0">
                <a:latin typeface="Arial Narrow"/>
                <a:ea typeface="Times New Roman"/>
                <a:cs typeface="Times New Roman"/>
              </a:rPr>
              <a:t>COMPAÑERISMO</a:t>
            </a:r>
            <a:r>
              <a:rPr lang="es-UY" dirty="0" smtClean="0">
                <a:latin typeface="Arial Narrow"/>
                <a:ea typeface="Times New Roman"/>
                <a:cs typeface="Times New Roman"/>
              </a:rPr>
              <a:t> </a:t>
            </a:r>
          </a:p>
          <a:p>
            <a:r>
              <a:rPr lang="es-UY" b="1" dirty="0" smtClean="0">
                <a:latin typeface="Arial Narrow"/>
                <a:ea typeface="Times New Roman"/>
                <a:cs typeface="Times New Roman"/>
              </a:rPr>
              <a:t>Líder del Silo de </a:t>
            </a:r>
            <a:r>
              <a:rPr lang="es-UY" b="1" u="sng" dirty="0" smtClean="0">
                <a:latin typeface="Arial Narrow"/>
                <a:ea typeface="Times New Roman"/>
                <a:cs typeface="Times New Roman"/>
              </a:rPr>
              <a:t>NIÑOS</a:t>
            </a:r>
          </a:p>
          <a:p>
            <a:r>
              <a:rPr lang="es-UY" b="1" dirty="0" smtClean="0">
                <a:latin typeface="Arial Narrow"/>
                <a:ea typeface="Times New Roman"/>
                <a:cs typeface="Times New Roman"/>
              </a:rPr>
              <a:t>Líder de </a:t>
            </a:r>
            <a:r>
              <a:rPr lang="es-UY" b="1" u="sng" dirty="0" smtClean="0">
                <a:latin typeface="Arial Narrow"/>
                <a:ea typeface="Times New Roman"/>
                <a:cs typeface="Times New Roman"/>
              </a:rPr>
              <a:t>MÚSICA</a:t>
            </a:r>
            <a:r>
              <a:rPr lang="es-UY" dirty="0" smtClean="0">
                <a:latin typeface="Arial Narrow"/>
                <a:ea typeface="Times New Roman"/>
                <a:cs typeface="Times New Roman"/>
              </a:rPr>
              <a:t> </a:t>
            </a:r>
          </a:p>
          <a:p>
            <a:r>
              <a:rPr lang="es-UY" b="1" dirty="0" smtClean="0">
                <a:latin typeface="Arial Narrow"/>
                <a:ea typeface="Times New Roman"/>
                <a:cs typeface="Times New Roman"/>
              </a:rPr>
              <a:t>Anfitrión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Manual de Ujieres</a:t>
            </a:r>
            <a:r>
              <a:rPr lang="es-ES_tradnl" b="1" dirty="0" smtClean="0">
                <a:latin typeface="Times New Roman"/>
                <a:ea typeface="Times New Roman"/>
              </a:rPr>
              <a:t>: </a:t>
            </a:r>
            <a:br>
              <a:rPr lang="es-ES_tradnl" b="1" dirty="0" smtClean="0">
                <a:latin typeface="Times New Roman"/>
                <a:ea typeface="Times New Roman"/>
              </a:rPr>
            </a:br>
            <a:r>
              <a:rPr lang="es-ES_tradnl" sz="3100" b="1" dirty="0" smtClean="0">
                <a:latin typeface="Times New Roman"/>
                <a:ea typeface="Times New Roman"/>
              </a:rPr>
              <a:t>Las Tareas y Responsabilidades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1. </a:t>
            </a:r>
            <a:r>
              <a:rPr lang="es-ES_tradnl" b="1" u="sng" dirty="0" smtClean="0">
                <a:latin typeface="Times New Roman"/>
                <a:ea typeface="Times New Roman"/>
              </a:rPr>
              <a:t>SALUDAR</a:t>
            </a:r>
            <a:r>
              <a:rPr lang="es-ES_tradnl" dirty="0" smtClean="0">
                <a:latin typeface="Times New Roman"/>
                <a:ea typeface="Times New Roman"/>
              </a:rPr>
              <a:t> a los asistentes para animarlos;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2. Proveer </a:t>
            </a:r>
            <a:r>
              <a:rPr lang="es-ES_tradnl" b="1" u="sng" dirty="0" smtClean="0">
                <a:latin typeface="Times New Roman"/>
                <a:ea typeface="Times New Roman"/>
              </a:rPr>
              <a:t>DIRECCIÓN</a:t>
            </a:r>
            <a:r>
              <a:rPr lang="es-ES_tradnl" dirty="0" smtClean="0">
                <a:latin typeface="Times New Roman"/>
                <a:ea typeface="Times New Roman"/>
              </a:rPr>
              <a:t>, boletines y ayuda para llegar a su sitio;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3. </a:t>
            </a:r>
            <a:r>
              <a:rPr lang="es-ES_tradnl" b="1" u="sng" dirty="0" smtClean="0">
                <a:latin typeface="Times New Roman"/>
                <a:ea typeface="Times New Roman"/>
              </a:rPr>
              <a:t>VIGILAR</a:t>
            </a:r>
            <a:r>
              <a:rPr lang="es-ES_tradnl" dirty="0" smtClean="0">
                <a:latin typeface="Times New Roman"/>
                <a:ea typeface="Times New Roman"/>
              </a:rPr>
              <a:t> el templo y el estacionamiento durante el servicio;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4. Vigilar a los jóvenes que no estén con sus padres;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5. Ayudar a los diáconos a levantar la ofrenda y contarlo o guardarlo;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6. Abrir y cerrar el templo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7. </a:t>
            </a:r>
            <a:r>
              <a:rPr lang="es-ES_tradnl" b="1" u="sng" dirty="0" smtClean="0">
                <a:latin typeface="Times New Roman"/>
                <a:ea typeface="Times New Roman"/>
              </a:rPr>
              <a:t>RECOGER</a:t>
            </a:r>
            <a:r>
              <a:rPr lang="es-ES_tradnl" dirty="0" smtClean="0">
                <a:latin typeface="Times New Roman"/>
                <a:ea typeface="Times New Roman"/>
              </a:rPr>
              <a:t> papeles e himnarios, etc.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8. </a:t>
            </a:r>
            <a:r>
              <a:rPr lang="es-ES_tradnl" b="1" u="sng" dirty="0" smtClean="0">
                <a:latin typeface="Times New Roman"/>
                <a:ea typeface="Times New Roman"/>
              </a:rPr>
              <a:t>GUARDAR ORDEN</a:t>
            </a:r>
            <a:r>
              <a:rPr lang="es-ES_tradnl" dirty="0" smtClean="0">
                <a:latin typeface="Times New Roman"/>
                <a:ea typeface="Times New Roman"/>
              </a:rPr>
              <a:t> durante un tiempo quieto o si hay desorden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Times New Roman"/>
                <a:ea typeface="Times New Roman"/>
              </a:rPr>
              <a:t>9. Ayudar a estacionar carros y ayudarlos a salir al fin </a:t>
            </a:r>
            <a:endParaRPr lang="en-US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s-ES_tradnl" dirty="0" smtClean="0">
                <a:latin typeface="Times New Roman"/>
                <a:ea typeface="Times New Roman"/>
              </a:rPr>
              <a:t>10. Ayudar a </a:t>
            </a:r>
            <a:r>
              <a:rPr lang="es-ES_tradnl" b="1" u="sng" dirty="0" smtClean="0">
                <a:latin typeface="Times New Roman"/>
                <a:ea typeface="Times New Roman"/>
              </a:rPr>
              <a:t>BUSCAR AYUDANTES</a:t>
            </a:r>
            <a:r>
              <a:rPr lang="es-ES_tradnl" dirty="0" smtClean="0">
                <a:latin typeface="Times New Roman"/>
                <a:ea typeface="Times New Roman"/>
              </a:rPr>
              <a:t> para clases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400" b="1" u="sng" dirty="0" smtClean="0">
                <a:latin typeface="Arial Narrow"/>
                <a:ea typeface="Times New Roman"/>
              </a:rPr>
              <a:t>El Director de los Himnos en un culto</a:t>
            </a:r>
            <a:endParaRPr lang="es-ES_tradnl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3600" dirty="0" smtClean="0">
                <a:latin typeface="Arial Narrow"/>
                <a:ea typeface="Times New Roman"/>
              </a:rPr>
              <a:t>1.  SU </a:t>
            </a:r>
            <a:r>
              <a:rPr lang="es-ES_tradnl" sz="3600" b="1" u="sng" dirty="0" smtClean="0">
                <a:latin typeface="Arial Narrow"/>
                <a:ea typeface="Times New Roman"/>
              </a:rPr>
              <a:t>HUMILDAD</a:t>
            </a:r>
            <a:r>
              <a:rPr lang="es-ES_tradnl" sz="3600" dirty="0" smtClean="0">
                <a:latin typeface="Arial Narrow"/>
                <a:ea typeface="Times New Roman"/>
              </a:rPr>
              <a:t>, </a:t>
            </a:r>
            <a:r>
              <a:rPr lang="es-ES_tradnl" sz="3600" b="1" dirty="0" smtClean="0">
                <a:latin typeface="Arial Narrow"/>
                <a:ea typeface="Times New Roman"/>
              </a:rPr>
              <a:t>ESPIRITUALIDAD</a:t>
            </a:r>
            <a:r>
              <a:rPr lang="es-ES_tradnl" sz="3600" dirty="0" smtClean="0">
                <a:latin typeface="Arial Narrow"/>
                <a:ea typeface="Times New Roman"/>
              </a:rPr>
              <a:t> Y </a:t>
            </a:r>
            <a:r>
              <a:rPr lang="es-ES_tradnl" sz="3600" b="1" u="sng" dirty="0" smtClean="0">
                <a:latin typeface="Arial Narrow"/>
                <a:ea typeface="Times New Roman"/>
              </a:rPr>
              <a:t>DISCERNIMIENTO</a:t>
            </a:r>
            <a:endParaRPr lang="en-US" sz="36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s-ES_tradnl" sz="3600" dirty="0" smtClean="0">
                <a:latin typeface="Arial Narrow"/>
                <a:ea typeface="Times New Roman"/>
              </a:rPr>
              <a:t>2.  SU </a:t>
            </a:r>
            <a:r>
              <a:rPr lang="es-ES_tradnl" sz="3600" b="1" u="sng" dirty="0" smtClean="0">
                <a:latin typeface="Arial Narrow"/>
                <a:ea typeface="Times New Roman"/>
              </a:rPr>
              <a:t>CONFIANZA</a:t>
            </a:r>
            <a:r>
              <a:rPr lang="es-ES_tradnl" sz="3600" dirty="0" smtClean="0">
                <a:latin typeface="Arial Narrow"/>
                <a:ea typeface="Times New Roman"/>
              </a:rPr>
              <a:t> -- confía en el Señor para ayudarle, pues El le llamó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s-ES_tradnl" sz="3600" dirty="0" smtClean="0">
                <a:latin typeface="Arial Narrow"/>
                <a:ea typeface="Times New Roman"/>
              </a:rPr>
              <a:t>3.  SU </a:t>
            </a:r>
            <a:r>
              <a:rPr lang="es-ES_tradnl" sz="3600" b="1" u="sng" dirty="0" smtClean="0">
                <a:latin typeface="Arial Narrow"/>
                <a:ea typeface="Times New Roman"/>
              </a:rPr>
              <a:t>ENTUSIASMO</a:t>
            </a:r>
            <a:endParaRPr lang="en-US" sz="36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s-ES_tradnl" sz="3600" dirty="0" smtClean="0">
                <a:latin typeface="Times New Roman"/>
                <a:ea typeface="Times New Roman"/>
              </a:rPr>
              <a:t>4.  SU </a:t>
            </a:r>
            <a:r>
              <a:rPr lang="es-ES_tradnl" sz="3600" b="1" u="sng" dirty="0" smtClean="0">
                <a:latin typeface="Times New Roman"/>
                <a:ea typeface="Times New Roman"/>
              </a:rPr>
              <a:t>PREPARACION</a:t>
            </a:r>
            <a:r>
              <a:rPr lang="es-ES_tradnl" sz="3600" dirty="0" smtClean="0">
                <a:latin typeface="Times New Roman"/>
                <a:ea typeface="Times New Roman"/>
              </a:rPr>
              <a:t> y TALENTO MUSICAL</a:t>
            </a:r>
            <a:endParaRPr lang="en-US" sz="3600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3200" b="1" dirty="0" smtClean="0">
                <a:latin typeface="Arial Narrow"/>
                <a:ea typeface="Times New Roman"/>
              </a:rPr>
              <a:t>Entrenando Líderes en </a:t>
            </a:r>
            <a:r>
              <a:rPr lang="es-ES_tradnl" sz="4000" b="1" dirty="0" smtClean="0">
                <a:latin typeface="Arial Narrow"/>
                <a:ea typeface="Times New Roman"/>
              </a:rPr>
              <a:t>la Predicación </a:t>
            </a:r>
            <a:r>
              <a:rPr lang="es-ES_tradnl" sz="3200" b="1" dirty="0" smtClean="0">
                <a:latin typeface="Arial Narrow"/>
                <a:ea typeface="Times New Roman"/>
              </a:rPr>
              <a:t/>
            </a:r>
            <a:br>
              <a:rPr lang="es-ES_tradnl" sz="3200" b="1" dirty="0" smtClean="0">
                <a:latin typeface="Arial Narrow"/>
                <a:ea typeface="Times New Roman"/>
              </a:rPr>
            </a:br>
            <a:r>
              <a:rPr lang="es-ES_tradnl" sz="3200" b="1" dirty="0" smtClean="0">
                <a:latin typeface="Arial Narrow"/>
                <a:ea typeface="Times New Roman"/>
              </a:rPr>
              <a:t>– Preparando y Presentando el sermón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/>
              <a:buChar char=""/>
              <a:tabLst>
                <a:tab pos="228600" algn="l"/>
              </a:tabLst>
            </a:pPr>
            <a:r>
              <a:rPr lang="es-ES_tradnl" sz="3600" dirty="0" smtClean="0">
                <a:latin typeface="Arial Narrow"/>
                <a:ea typeface="Times New Roman"/>
              </a:rPr>
              <a:t>La </a:t>
            </a:r>
            <a:r>
              <a:rPr lang="es-ES_tradnl" sz="3600" b="1" u="sng" dirty="0" smtClean="0">
                <a:latin typeface="Arial Narrow"/>
                <a:ea typeface="Times New Roman"/>
              </a:rPr>
              <a:t>VIDA</a:t>
            </a:r>
            <a:r>
              <a:rPr lang="es-ES_tradnl" sz="3600" dirty="0" smtClean="0">
                <a:latin typeface="Arial Narrow"/>
                <a:ea typeface="Times New Roman"/>
              </a:rPr>
              <a:t> del predicador predica más que sus palabras.   Ser santo y compasivo.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/>
              <a:buChar char=""/>
              <a:tabLst>
                <a:tab pos="228600" algn="l"/>
              </a:tabLst>
            </a:pPr>
            <a:r>
              <a:rPr lang="es-ES_tradnl" sz="3600" b="1" u="sng" dirty="0" smtClean="0">
                <a:latin typeface="Arial Narrow"/>
                <a:ea typeface="Times New Roman"/>
              </a:rPr>
              <a:t>ORAR</a:t>
            </a:r>
            <a:r>
              <a:rPr lang="es-ES_tradnl" sz="3600" dirty="0" smtClean="0">
                <a:latin typeface="Arial Narrow"/>
                <a:ea typeface="Times New Roman"/>
              </a:rPr>
              <a:t> por el mensaje que DIOS quiere comunicar y por sabiduría y poder para presentarlo.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/>
              <a:buChar char=""/>
              <a:tabLst>
                <a:tab pos="228600" algn="l"/>
              </a:tabLst>
            </a:pPr>
            <a:r>
              <a:rPr lang="es-ES_tradnl" sz="3600" dirty="0" smtClean="0">
                <a:latin typeface="Arial Narrow"/>
                <a:ea typeface="Times New Roman"/>
              </a:rPr>
              <a:t>Predica LA </a:t>
            </a:r>
            <a:r>
              <a:rPr lang="es-ES_tradnl" sz="3600" b="1" u="sng" dirty="0" smtClean="0">
                <a:latin typeface="Arial Narrow"/>
                <a:ea typeface="Times New Roman"/>
              </a:rPr>
              <a:t>PALABRA</a:t>
            </a:r>
            <a:r>
              <a:rPr lang="es-ES_tradnl" sz="3600" dirty="0" smtClean="0">
                <a:latin typeface="Arial Narrow"/>
                <a:ea typeface="Times New Roman"/>
              </a:rPr>
              <a:t> (</a:t>
            </a:r>
            <a:r>
              <a:rPr lang="es-ES_tradnl" sz="3600" i="1" dirty="0" smtClean="0">
                <a:latin typeface="Arial Narrow"/>
                <a:ea typeface="Times New Roman"/>
              </a:rPr>
              <a:t>estudia</a:t>
            </a:r>
            <a:r>
              <a:rPr lang="es-ES_tradnl" sz="3600" dirty="0" smtClean="0">
                <a:latin typeface="Arial Narrow"/>
                <a:ea typeface="Times New Roman"/>
              </a:rPr>
              <a:t>) y predica a </a:t>
            </a:r>
            <a:r>
              <a:rPr lang="es-ES_tradnl" sz="3600" u="sng" dirty="0" smtClean="0">
                <a:latin typeface="Arial Narrow"/>
                <a:ea typeface="Times New Roman"/>
              </a:rPr>
              <a:t>CRISTO</a:t>
            </a:r>
            <a:r>
              <a:rPr lang="es-ES_tradnl" sz="3600" dirty="0" smtClean="0">
                <a:latin typeface="Arial Narrow"/>
                <a:ea typeface="Times New Roman"/>
              </a:rPr>
              <a:t> – no solamente reglas de vida.</a:t>
            </a:r>
            <a:endParaRPr lang="en-US" sz="3600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u="sng" kern="0" dirty="0" smtClean="0">
                <a:solidFill>
                  <a:srgbClr val="000000"/>
                </a:solidFill>
                <a:latin typeface="Times New Roman"/>
              </a:rPr>
              <a:t>Sermones Especiales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i="1" kern="0" dirty="0" smtClean="0">
                <a:solidFill>
                  <a:srgbClr val="000000"/>
                </a:solidFill>
                <a:latin typeface="Arial Narrow"/>
              </a:rPr>
              <a:t>El Plan normal debería ser predicar a través de la Biblia de Génesis a Apocalipsis de forma “expositiva” o predicar series de temas como las doctrinas de la Biblia, la familia en la Biblia, el Evangelio a través de la Biblia, etc.</a:t>
            </a:r>
            <a:endParaRPr lang="en-US" sz="3600" kern="0" dirty="0" smtClean="0">
              <a:latin typeface="Times New Roman"/>
            </a:endParaRPr>
          </a:p>
          <a:p>
            <a:endParaRPr lang="es-ES_tradn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I. </a:t>
            </a:r>
            <a:r>
              <a:rPr lang="es-MX" b="1" u="sng" dirty="0" smtClean="0"/>
              <a:t>EVANGELÍSTICOS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1</a:t>
            </a:r>
            <a:r>
              <a:rPr lang="es-ES" dirty="0"/>
              <a:t>. Predicar a </a:t>
            </a:r>
            <a:r>
              <a:rPr lang="es-ES" b="1" u="sng" dirty="0"/>
              <a:t>CRISTO</a:t>
            </a:r>
            <a:r>
              <a:rPr lang="es-ES" dirty="0"/>
              <a:t> y su obra de amor --no sólo la parte del hombre (arrepentirse, creer y pedir por salvación)</a:t>
            </a:r>
            <a:endParaRPr lang="en-US" b="1" dirty="0"/>
          </a:p>
          <a:p>
            <a:pPr>
              <a:buNone/>
            </a:pPr>
            <a:r>
              <a:rPr lang="es-ES" dirty="0"/>
              <a:t>2. Variar los temas y estilos de sermones</a:t>
            </a:r>
            <a:endParaRPr lang="en-US" b="1" dirty="0"/>
          </a:p>
          <a:p>
            <a:r>
              <a:rPr lang="es-ES_tradnl" dirty="0"/>
              <a:t>El juicio de Dios y su amor tierno; el reproche a la conciencia y el ánimo de las promesas</a:t>
            </a:r>
            <a:endParaRPr lang="en-US" dirty="0"/>
          </a:p>
          <a:p>
            <a:r>
              <a:rPr lang="es-ES_tradnl" dirty="0"/>
              <a:t>Los argumentos dogmáticos y anécdotas emocionales</a:t>
            </a:r>
            <a:endParaRPr lang="en-US" dirty="0"/>
          </a:p>
          <a:p>
            <a:pPr>
              <a:buNone/>
            </a:pPr>
            <a:r>
              <a:rPr lang="es-ES_tradnl" dirty="0"/>
              <a:t>3. Predicar los temas en un plan: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s-ES" dirty="0"/>
              <a:t>Exhortar a </a:t>
            </a:r>
            <a:r>
              <a:rPr lang="es-ES" b="1" u="sng" dirty="0"/>
              <a:t>CRISTIANOS</a:t>
            </a:r>
            <a:r>
              <a:rPr lang="es-ES" dirty="0"/>
              <a:t> primero (1 </a:t>
            </a:r>
            <a:r>
              <a:rPr lang="es-ES" dirty="0" err="1"/>
              <a:t>Ped</a:t>
            </a:r>
            <a:r>
              <a:rPr lang="es-ES" dirty="0"/>
              <a:t>. 4:17) </a:t>
            </a:r>
            <a:endParaRPr lang="en-US" b="1" dirty="0"/>
          </a:p>
          <a:p>
            <a:pPr lvl="0">
              <a:buFont typeface="Arial" pitchFamily="34" charset="0"/>
              <a:buChar char="•"/>
            </a:pPr>
            <a:r>
              <a:rPr lang="es-ES" dirty="0"/>
              <a:t>Demostrar de la necesidad del hombre y los problemas que su </a:t>
            </a:r>
            <a:r>
              <a:rPr lang="es-ES" b="1" u="sng" dirty="0"/>
              <a:t>PECADO</a:t>
            </a:r>
            <a:r>
              <a:rPr lang="es-ES" dirty="0"/>
              <a:t> ha causado</a:t>
            </a:r>
            <a:endParaRPr lang="en-US" b="1" dirty="0"/>
          </a:p>
          <a:p>
            <a:pPr lvl="0">
              <a:buFont typeface="Arial" pitchFamily="34" charset="0"/>
              <a:buChar char="•"/>
            </a:pPr>
            <a:r>
              <a:rPr lang="es-ES" dirty="0"/>
              <a:t>Predicar el </a:t>
            </a:r>
            <a:r>
              <a:rPr lang="es-ES" b="1" u="sng" dirty="0"/>
              <a:t>SACRIFICIO</a:t>
            </a:r>
            <a:r>
              <a:rPr lang="es-ES" dirty="0"/>
              <a:t> y promesas de Cristo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II. Sermones para niños</a:t>
            </a:r>
            <a:r>
              <a:rPr lang="es-ES_tradnl" b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es-ES_tradnl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es-ES_tradnl" sz="27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Mat.</a:t>
            </a:r>
            <a:r>
              <a:rPr lang="es-ES_tradnl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19:13-14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630555" algn="l"/>
              </a:tabLst>
            </a:pPr>
            <a:r>
              <a:rPr lang="es-ES_tradnl" b="0" dirty="0" smtClean="0">
                <a:solidFill>
                  <a:srgbClr val="000000"/>
                </a:solidFill>
                <a:latin typeface="Arial Narrow"/>
              </a:rPr>
              <a:t>(</a:t>
            </a:r>
            <a:r>
              <a:rPr lang="es-ES" b="0" dirty="0" smtClean="0">
                <a:solidFill>
                  <a:srgbClr val="000000"/>
                </a:solidFill>
                <a:latin typeface="Arial Narrow"/>
              </a:rPr>
              <a:t>Puede dedicar todo un servicio (corto) a los niños o parte de un sermón)</a:t>
            </a:r>
            <a:endParaRPr lang="en-US" b="1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b="0" dirty="0" smtClean="0">
                <a:solidFill>
                  <a:srgbClr val="000000"/>
                </a:solidFill>
                <a:latin typeface="Times New Roman"/>
              </a:rPr>
              <a:t>Ser menos formal (y normalmente menos severo y más “divertido” con más variedad, acción e ilustraciones)</a:t>
            </a:r>
            <a:endParaRPr lang="en-US" b="1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_tradnl" b="0" dirty="0" smtClean="0">
                <a:solidFill>
                  <a:srgbClr val="000000"/>
                </a:solidFill>
                <a:latin typeface="Times New Roman"/>
              </a:rPr>
              <a:t>Procurar </a:t>
            </a:r>
            <a:r>
              <a:rPr lang="es-ES_tradnl" b="1" u="sng" dirty="0" smtClean="0">
                <a:solidFill>
                  <a:srgbClr val="000000"/>
                </a:solidFill>
                <a:latin typeface="Times New Roman"/>
              </a:rPr>
              <a:t>INTERESAR</a:t>
            </a:r>
            <a:r>
              <a:rPr lang="es-ES_tradnl" b="0" dirty="0" smtClean="0">
                <a:solidFill>
                  <a:srgbClr val="000000"/>
                </a:solidFill>
                <a:latin typeface="Times New Roman"/>
              </a:rPr>
              <a:t> en el evangelio, </a:t>
            </a:r>
            <a:r>
              <a:rPr lang="es-ES" b="1" u="sng" dirty="0" smtClean="0">
                <a:solidFill>
                  <a:srgbClr val="000000"/>
                </a:solidFill>
                <a:latin typeface="Times New Roman"/>
              </a:rPr>
              <a:t>INSTRUIR</a:t>
            </a:r>
            <a:r>
              <a:rPr lang="es-ES" b="0" dirty="0" smtClean="0">
                <a:solidFill>
                  <a:srgbClr val="000000"/>
                </a:solidFill>
                <a:latin typeface="Times New Roman"/>
              </a:rPr>
              <a:t> en la verdad de Cristo y la Palabra e impresionar con su necesidad de ser salvos</a:t>
            </a:r>
            <a:endParaRPr lang="en-US" b="1" dirty="0" smtClean="0">
              <a:latin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0" kern="0" dirty="0" smtClean="0">
                <a:solidFill>
                  <a:srgbClr val="000000"/>
                </a:solidFill>
                <a:latin typeface="Times New Roman"/>
              </a:rPr>
              <a:t>III. </a:t>
            </a:r>
            <a:r>
              <a:rPr lang="es-MX" b="1" kern="0" dirty="0" smtClean="0">
                <a:solidFill>
                  <a:srgbClr val="000000"/>
                </a:solidFill>
                <a:latin typeface="Times New Roman"/>
              </a:rPr>
              <a:t>Sermones para jóvenes</a:t>
            </a:r>
            <a:r>
              <a:rPr lang="es-MX" b="0" kern="0" dirty="0" smtClean="0">
                <a:solidFill>
                  <a:srgbClr val="000000"/>
                </a:solidFill>
                <a:latin typeface="Times New Roman"/>
              </a:rPr>
              <a:t> </a:t>
            </a:r>
            <a:br>
              <a:rPr lang="es-MX" b="0" kern="0" dirty="0" smtClean="0">
                <a:solidFill>
                  <a:srgbClr val="000000"/>
                </a:solidFill>
                <a:latin typeface="Times New Roman"/>
              </a:rPr>
            </a:br>
            <a:r>
              <a:rPr lang="es-MX" sz="3600" b="0" kern="0" dirty="0" err="1" smtClean="0">
                <a:solidFill>
                  <a:srgbClr val="000000"/>
                </a:solidFill>
                <a:latin typeface="Times New Roman"/>
              </a:rPr>
              <a:t>Mat.</a:t>
            </a:r>
            <a:r>
              <a:rPr lang="es-MX" sz="3600" b="0" kern="0" dirty="0" smtClean="0">
                <a:solidFill>
                  <a:srgbClr val="000000"/>
                </a:solidFill>
                <a:latin typeface="Times New Roman"/>
              </a:rPr>
              <a:t> 19:16-22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sz="2800" b="0" dirty="0" smtClean="0">
                <a:solidFill>
                  <a:srgbClr val="000000"/>
                </a:solidFill>
                <a:latin typeface="Times New Roman"/>
              </a:rPr>
              <a:t>Puede ser mucho más directo (y corto) en presentar verdades y el </a:t>
            </a:r>
            <a:r>
              <a:rPr lang="es-ES" sz="2800" b="1" u="sng" dirty="0" smtClean="0">
                <a:solidFill>
                  <a:srgbClr val="000000"/>
                </a:solidFill>
                <a:latin typeface="Times New Roman"/>
              </a:rPr>
              <a:t>PELIGRO</a:t>
            </a:r>
            <a:r>
              <a:rPr lang="es-ES" sz="2800" b="0" dirty="0" smtClean="0">
                <a:solidFill>
                  <a:srgbClr val="000000"/>
                </a:solidFill>
                <a:latin typeface="Times New Roman"/>
              </a:rPr>
              <a:t> del pecado.</a:t>
            </a:r>
            <a:endParaRPr lang="en-US" sz="2800" b="1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sz="2800" b="0" dirty="0" smtClean="0">
                <a:solidFill>
                  <a:srgbClr val="000000"/>
                </a:solidFill>
                <a:latin typeface="Times New Roman"/>
              </a:rPr>
              <a:t>Nunca hablar con un tono “falso” u orgulloso</a:t>
            </a:r>
            <a:endParaRPr lang="en-US" sz="2800" b="1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sz="2800" b="0" dirty="0" smtClean="0">
                <a:solidFill>
                  <a:srgbClr val="000000"/>
                </a:solidFill>
                <a:latin typeface="Times New Roman"/>
              </a:rPr>
              <a:t>Tiene que ser bien </a:t>
            </a:r>
            <a:r>
              <a:rPr lang="es-ES" sz="2800" b="1" u="sng" dirty="0" smtClean="0">
                <a:solidFill>
                  <a:srgbClr val="000000"/>
                </a:solidFill>
                <a:latin typeface="Times New Roman"/>
              </a:rPr>
              <a:t>ILUSTRADO</a:t>
            </a:r>
            <a:r>
              <a:rPr lang="es-ES" sz="2800" b="0" dirty="0" smtClean="0">
                <a:solidFill>
                  <a:srgbClr val="000000"/>
                </a:solidFill>
                <a:latin typeface="Times New Roman"/>
              </a:rPr>
              <a:t> para su interés</a:t>
            </a:r>
            <a:endParaRPr lang="en-US" sz="2800" b="1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sz="2800" b="0" dirty="0" smtClean="0">
                <a:solidFill>
                  <a:srgbClr val="000000"/>
                </a:solidFill>
                <a:latin typeface="Times New Roman"/>
              </a:rPr>
              <a:t>Tiene que presentarse con mucho amor y aprecio (hasta “respeto”) por los jóvenes</a:t>
            </a:r>
            <a:endParaRPr lang="en-US" sz="2800" b="1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sz="2800" b="0" dirty="0" smtClean="0">
                <a:solidFill>
                  <a:srgbClr val="000000"/>
                </a:solidFill>
                <a:latin typeface="Times New Roman"/>
              </a:rPr>
              <a:t>Retarles a cumplir el </a:t>
            </a:r>
            <a:r>
              <a:rPr lang="es-ES" sz="2800" b="1" u="sng" dirty="0" smtClean="0">
                <a:solidFill>
                  <a:srgbClr val="000000"/>
                </a:solidFill>
                <a:latin typeface="Times New Roman"/>
              </a:rPr>
              <a:t>PROPÓSITO</a:t>
            </a:r>
            <a:r>
              <a:rPr lang="es-ES" sz="2800" b="0" dirty="0" smtClean="0">
                <a:solidFill>
                  <a:srgbClr val="000000"/>
                </a:solidFill>
                <a:latin typeface="Times New Roman"/>
              </a:rPr>
              <a:t> de Dios en sus vidas</a:t>
            </a:r>
            <a:endParaRPr lang="en-US" sz="2800" b="1" dirty="0" smtClean="0">
              <a:latin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0" kern="0" dirty="0" smtClean="0">
                <a:solidFill>
                  <a:srgbClr val="000000"/>
                </a:solidFill>
                <a:latin typeface="Times New Roman"/>
              </a:rPr>
              <a:t>IV. </a:t>
            </a:r>
            <a:r>
              <a:rPr lang="es-MX" b="1" kern="0" dirty="0" smtClean="0">
                <a:solidFill>
                  <a:srgbClr val="000000"/>
                </a:solidFill>
                <a:latin typeface="Times New Roman"/>
              </a:rPr>
              <a:t>Ocasiones especiales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0" kern="0" dirty="0" smtClean="0">
                <a:solidFill>
                  <a:srgbClr val="000000"/>
                </a:solidFill>
                <a:latin typeface="Arial Narrow"/>
              </a:rPr>
              <a:t>Cumpleaños, varones o damas, profesionales (doctores, </a:t>
            </a:r>
            <a:r>
              <a:rPr lang="es-MX" b="0" kern="0" dirty="0" err="1" smtClean="0">
                <a:solidFill>
                  <a:srgbClr val="000000"/>
                </a:solidFill>
                <a:latin typeface="Arial Narrow"/>
              </a:rPr>
              <a:t>politicos</a:t>
            </a:r>
            <a:r>
              <a:rPr lang="es-MX" b="0" kern="0" dirty="0" smtClean="0">
                <a:solidFill>
                  <a:srgbClr val="000000"/>
                </a:solidFill>
                <a:latin typeface="Arial Narrow"/>
              </a:rPr>
              <a:t>), banquetes, etc.</a:t>
            </a:r>
            <a:endParaRPr lang="en-US" b="1" kern="0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b="0" dirty="0" smtClean="0">
                <a:solidFill>
                  <a:srgbClr val="000000"/>
                </a:solidFill>
                <a:latin typeface="Times New Roman"/>
              </a:rPr>
              <a:t>Escoger un texto e </a:t>
            </a:r>
            <a:r>
              <a:rPr lang="es-ES" b="1" u="sng" dirty="0" smtClean="0">
                <a:solidFill>
                  <a:srgbClr val="000000"/>
                </a:solidFill>
                <a:latin typeface="Times New Roman"/>
              </a:rPr>
              <a:t>ILUSTRACIONES</a:t>
            </a:r>
            <a:r>
              <a:rPr lang="es-ES" b="0" dirty="0" smtClean="0">
                <a:solidFill>
                  <a:srgbClr val="000000"/>
                </a:solidFill>
                <a:latin typeface="Times New Roman"/>
              </a:rPr>
              <a:t> apropiados</a:t>
            </a:r>
            <a:endParaRPr lang="en-US" b="1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b="0" dirty="0" smtClean="0">
                <a:solidFill>
                  <a:srgbClr val="000000"/>
                </a:solidFill>
                <a:latin typeface="Times New Roman"/>
              </a:rPr>
              <a:t>No ser demasiado ofensivo como el “invitado”</a:t>
            </a:r>
            <a:endParaRPr lang="en-US" b="1" dirty="0" smtClean="0">
              <a:latin typeface="Times New Roman"/>
            </a:endParaRPr>
          </a:p>
          <a:p>
            <a:pPr lvl="0">
              <a:spcBef>
                <a:spcPts val="0"/>
              </a:spcBef>
              <a:buSzPts val="1100"/>
              <a:buFont typeface="+mj-lt"/>
              <a:buAutoNum type="arabicPeriod"/>
              <a:tabLst>
                <a:tab pos="457200" algn="l"/>
              </a:tabLst>
            </a:pPr>
            <a:r>
              <a:rPr lang="es-ES" b="0" dirty="0" smtClean="0">
                <a:solidFill>
                  <a:srgbClr val="000000"/>
                </a:solidFill>
                <a:latin typeface="Times New Roman"/>
              </a:rPr>
              <a:t>Siempre predicar el </a:t>
            </a:r>
            <a:r>
              <a:rPr lang="es-ES" b="1" u="sng" dirty="0" smtClean="0">
                <a:solidFill>
                  <a:srgbClr val="000000"/>
                </a:solidFill>
                <a:latin typeface="Times New Roman"/>
              </a:rPr>
              <a:t>EVANGELIO</a:t>
            </a:r>
            <a:r>
              <a:rPr lang="es-ES" b="0" dirty="0" smtClean="0">
                <a:solidFill>
                  <a:srgbClr val="000000"/>
                </a:solidFill>
                <a:latin typeface="Times New Roman"/>
              </a:rPr>
              <a:t> sin temor, aunque con tacto, respeto y amor. </a:t>
            </a:r>
            <a:r>
              <a:rPr lang="es-MX" b="0" dirty="0" err="1" smtClean="0">
                <a:solidFill>
                  <a:srgbClr val="000000"/>
                </a:solidFill>
                <a:latin typeface="Times New Roman"/>
              </a:rPr>
              <a:t>Rom.</a:t>
            </a:r>
            <a:r>
              <a:rPr lang="es-MX" b="0" dirty="0" smtClean="0">
                <a:solidFill>
                  <a:srgbClr val="000000"/>
                </a:solidFill>
                <a:latin typeface="Times New Roman"/>
              </a:rPr>
              <a:t> 1:16</a:t>
            </a:r>
            <a:endParaRPr lang="en-US" b="1" dirty="0" smtClean="0">
              <a:latin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V. </a:t>
            </a:r>
            <a:r>
              <a:rPr lang="en-US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FUNERALES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41148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Leer </a:t>
            </a:r>
            <a:r>
              <a:rPr lang="en-US" dirty="0" err="1" smtClean="0">
                <a:latin typeface="Times New Roman"/>
                <a:ea typeface="Times New Roman"/>
              </a:rPr>
              <a:t>muchas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b="1" u="sng" dirty="0" smtClean="0">
                <a:latin typeface="Times New Roman"/>
                <a:ea typeface="Times New Roman"/>
              </a:rPr>
              <a:t>PROMESAS</a:t>
            </a:r>
            <a:r>
              <a:rPr lang="en-US" dirty="0" smtClean="0">
                <a:latin typeface="Times New Roman"/>
                <a:ea typeface="Times New Roman"/>
              </a:rPr>
              <a:t> de la </a:t>
            </a:r>
            <a:r>
              <a:rPr lang="en-US" dirty="0" err="1" smtClean="0">
                <a:latin typeface="Times New Roman"/>
                <a:ea typeface="Times New Roman"/>
              </a:rPr>
              <a:t>Escritura</a:t>
            </a:r>
            <a:r>
              <a:rPr lang="en-US" dirty="0" smtClean="0">
                <a:latin typeface="Times New Roman"/>
                <a:ea typeface="Times New Roman"/>
              </a:rPr>
              <a:t> 1ª Tim. 4:13</a:t>
            </a:r>
          </a:p>
          <a:p>
            <a:pPr>
              <a:spcBef>
                <a:spcPts val="0"/>
              </a:spcBef>
              <a:tabLst>
                <a:tab pos="41148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Hablar</a:t>
            </a:r>
            <a:r>
              <a:rPr lang="en-US" dirty="0" smtClean="0">
                <a:latin typeface="Times New Roman"/>
                <a:ea typeface="Times New Roman"/>
              </a:rPr>
              <a:t> del </a:t>
            </a:r>
            <a:r>
              <a:rPr lang="en-US" b="1" dirty="0" err="1" smtClean="0">
                <a:latin typeface="Times New Roman"/>
                <a:ea typeface="Times New Roman"/>
              </a:rPr>
              <a:t>amor</a:t>
            </a:r>
            <a:r>
              <a:rPr lang="en-US" b="1" dirty="0" smtClean="0">
                <a:latin typeface="Times New Roman"/>
                <a:ea typeface="Times New Roman"/>
              </a:rPr>
              <a:t> y </a:t>
            </a:r>
            <a:r>
              <a:rPr lang="en-US" b="1" dirty="0" err="1" smtClean="0">
                <a:latin typeface="Times New Roman"/>
                <a:ea typeface="Times New Roman"/>
              </a:rPr>
              <a:t>obra</a:t>
            </a:r>
            <a:r>
              <a:rPr lang="en-US" b="1" dirty="0" smtClean="0">
                <a:latin typeface="Times New Roman"/>
                <a:ea typeface="Times New Roman"/>
              </a:rPr>
              <a:t> de Cristo </a:t>
            </a:r>
            <a:r>
              <a:rPr lang="en-US" dirty="0" err="1" smtClean="0">
                <a:latin typeface="Times New Roman"/>
                <a:ea typeface="Times New Roman"/>
              </a:rPr>
              <a:t>para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salvar</a:t>
            </a: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tabLst>
                <a:tab pos="41148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Enfatizar</a:t>
            </a:r>
            <a:r>
              <a:rPr lang="en-US" dirty="0" smtClean="0">
                <a:latin typeface="Times New Roman"/>
                <a:ea typeface="Times New Roman"/>
              </a:rPr>
              <a:t> la </a:t>
            </a:r>
            <a:r>
              <a:rPr lang="en-US" b="1" dirty="0" smtClean="0">
                <a:latin typeface="Times New Roman"/>
                <a:ea typeface="Times New Roman"/>
              </a:rPr>
              <a:t>SEGUNDA </a:t>
            </a:r>
            <a:r>
              <a:rPr lang="en-US" b="1" dirty="0" err="1" smtClean="0">
                <a:latin typeface="Times New Roman"/>
                <a:ea typeface="Times New Roman"/>
              </a:rPr>
              <a:t>venida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de Cristo (1 </a:t>
            </a:r>
            <a:r>
              <a:rPr lang="en-US" dirty="0" err="1" smtClean="0">
                <a:latin typeface="Times New Roman"/>
                <a:ea typeface="Times New Roman"/>
              </a:rPr>
              <a:t>Cor</a:t>
            </a:r>
            <a:r>
              <a:rPr lang="en-US" dirty="0" smtClean="0">
                <a:latin typeface="Times New Roman"/>
                <a:ea typeface="Times New Roman"/>
              </a:rPr>
              <a:t> 15 y 1 </a:t>
            </a:r>
            <a:r>
              <a:rPr lang="en-US" dirty="0" err="1" smtClean="0">
                <a:latin typeface="Times New Roman"/>
                <a:ea typeface="Times New Roman"/>
              </a:rPr>
              <a:t>Tes</a:t>
            </a:r>
            <a:r>
              <a:rPr lang="en-US" dirty="0" smtClean="0">
                <a:latin typeface="Times New Roman"/>
                <a:ea typeface="Times New Roman"/>
              </a:rPr>
              <a:t> 4) - </a:t>
            </a:r>
            <a:r>
              <a:rPr lang="en-US" dirty="0" err="1" smtClean="0">
                <a:latin typeface="Times New Roman"/>
                <a:ea typeface="Times New Roman"/>
              </a:rPr>
              <a:t>enfatizar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que</a:t>
            </a:r>
            <a:r>
              <a:rPr lang="en-US" dirty="0" smtClean="0">
                <a:latin typeface="Times New Roman"/>
                <a:ea typeface="Times New Roman"/>
              </a:rPr>
              <a:t> lo </a:t>
            </a:r>
            <a:r>
              <a:rPr lang="en-US" dirty="0" err="1" smtClean="0">
                <a:latin typeface="Times New Roman"/>
                <a:ea typeface="Times New Roman"/>
              </a:rPr>
              <a:t>importante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estar</a:t>
            </a:r>
            <a:r>
              <a:rPr lang="en-US" dirty="0" smtClean="0">
                <a:latin typeface="Times New Roman"/>
                <a:ea typeface="Times New Roman"/>
              </a:rPr>
              <a:t> con Cristo </a:t>
            </a:r>
            <a:r>
              <a:rPr lang="en-US" dirty="0" err="1" smtClean="0">
                <a:latin typeface="Times New Roman"/>
                <a:ea typeface="Times New Roman"/>
              </a:rPr>
              <a:t>más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que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reunirse</a:t>
            </a:r>
            <a:r>
              <a:rPr lang="en-US" dirty="0" smtClean="0">
                <a:latin typeface="Times New Roman"/>
                <a:ea typeface="Times New Roman"/>
              </a:rPr>
              <a:t> con el ser </a:t>
            </a:r>
            <a:r>
              <a:rPr lang="en-US" dirty="0" err="1" smtClean="0">
                <a:latin typeface="Times New Roman"/>
                <a:ea typeface="Times New Roman"/>
              </a:rPr>
              <a:t>querido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Arial Narrow"/>
                <a:ea typeface="Times New Roman"/>
              </a:rPr>
              <a:t>(</a:t>
            </a:r>
            <a:r>
              <a:rPr lang="en-US" dirty="0" err="1" smtClean="0">
                <a:latin typeface="Arial Narrow"/>
                <a:ea typeface="Times New Roman"/>
              </a:rPr>
              <a:t>especialmente</a:t>
            </a:r>
            <a:r>
              <a:rPr lang="en-US" dirty="0" smtClean="0">
                <a:latin typeface="Arial Narrow"/>
                <a:ea typeface="Times New Roman"/>
              </a:rPr>
              <a:t> </a:t>
            </a:r>
            <a:r>
              <a:rPr lang="en-US" dirty="0" err="1" smtClean="0">
                <a:latin typeface="Arial Narrow"/>
                <a:ea typeface="Times New Roman"/>
              </a:rPr>
              <a:t>si</a:t>
            </a:r>
            <a:r>
              <a:rPr lang="en-US" dirty="0" smtClean="0">
                <a:latin typeface="Arial Narrow"/>
                <a:ea typeface="Times New Roman"/>
              </a:rPr>
              <a:t> la </a:t>
            </a:r>
            <a:r>
              <a:rPr lang="en-US" dirty="0" err="1" smtClean="0">
                <a:latin typeface="Arial Narrow"/>
                <a:ea typeface="Times New Roman"/>
              </a:rPr>
              <a:t>salvación</a:t>
            </a:r>
            <a:r>
              <a:rPr lang="en-US" dirty="0" smtClean="0">
                <a:latin typeface="Arial Narrow"/>
                <a:ea typeface="Times New Roman"/>
              </a:rPr>
              <a:t> del ser </a:t>
            </a:r>
            <a:r>
              <a:rPr lang="en-US" dirty="0" err="1" smtClean="0">
                <a:latin typeface="Arial Narrow"/>
                <a:ea typeface="Times New Roman"/>
              </a:rPr>
              <a:t>querido</a:t>
            </a:r>
            <a:r>
              <a:rPr lang="en-US" dirty="0" smtClean="0">
                <a:latin typeface="Arial Narrow"/>
                <a:ea typeface="Times New Roman"/>
              </a:rPr>
              <a:t> </a:t>
            </a:r>
            <a:r>
              <a:rPr lang="en-US" dirty="0" err="1" smtClean="0">
                <a:latin typeface="Arial Narrow"/>
                <a:ea typeface="Times New Roman"/>
              </a:rPr>
              <a:t>es</a:t>
            </a:r>
            <a:r>
              <a:rPr lang="en-US" dirty="0" smtClean="0">
                <a:latin typeface="Arial Narrow"/>
                <a:ea typeface="Times New Roman"/>
              </a:rPr>
              <a:t> </a:t>
            </a:r>
            <a:r>
              <a:rPr lang="en-US" dirty="0" err="1" smtClean="0">
                <a:latin typeface="Arial Narrow"/>
                <a:ea typeface="Times New Roman"/>
              </a:rPr>
              <a:t>incierta</a:t>
            </a:r>
            <a:r>
              <a:rPr lang="en-US" dirty="0" smtClean="0">
                <a:latin typeface="Arial Narrow"/>
                <a:ea typeface="Times New Roman"/>
              </a:rPr>
              <a:t>)</a:t>
            </a:r>
            <a:endParaRPr lang="en-US" dirty="0" smtClean="0">
              <a:latin typeface="Times New Roman"/>
              <a:ea typeface="Times New Roman"/>
            </a:endParaRPr>
          </a:p>
          <a:p>
            <a:r>
              <a:rPr lang="en-US" dirty="0" smtClean="0">
                <a:latin typeface="Times New Roman"/>
                <a:ea typeface="Times New Roman"/>
              </a:rPr>
              <a:t>Leer </a:t>
            </a:r>
            <a:r>
              <a:rPr lang="en-US" dirty="0" err="1" smtClean="0">
                <a:latin typeface="Times New Roman"/>
                <a:ea typeface="Times New Roman"/>
              </a:rPr>
              <a:t>textos</a:t>
            </a:r>
            <a:r>
              <a:rPr lang="en-US" dirty="0" smtClean="0">
                <a:latin typeface="Times New Roman"/>
                <a:ea typeface="Times New Roman"/>
              </a:rPr>
              <a:t> de </a:t>
            </a:r>
            <a:r>
              <a:rPr lang="en-US" dirty="0" err="1" smtClean="0">
                <a:latin typeface="Times New Roman"/>
                <a:ea typeface="Times New Roman"/>
              </a:rPr>
              <a:t>animo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para</a:t>
            </a:r>
            <a:r>
              <a:rPr lang="en-US" dirty="0" smtClean="0">
                <a:latin typeface="Times New Roman"/>
                <a:ea typeface="Times New Roman"/>
              </a:rPr>
              <a:t> los </a:t>
            </a:r>
            <a:r>
              <a:rPr lang="en-US" b="1" dirty="0" smtClean="0">
                <a:latin typeface="Times New Roman"/>
                <a:ea typeface="Times New Roman"/>
              </a:rPr>
              <a:t>CREYENTES</a:t>
            </a:r>
            <a:r>
              <a:rPr lang="en-US" dirty="0" smtClean="0">
                <a:latin typeface="Times New Roman"/>
                <a:ea typeface="Times New Roman"/>
              </a:rPr>
              <a:t> -</a:t>
            </a:r>
            <a:r>
              <a:rPr lang="en-US" dirty="0" err="1" smtClean="0">
                <a:latin typeface="Times New Roman"/>
                <a:ea typeface="Times New Roman"/>
              </a:rPr>
              <a:t>animar</a:t>
            </a:r>
            <a:r>
              <a:rPr lang="en-US" dirty="0" smtClean="0">
                <a:latin typeface="Times New Roman"/>
                <a:ea typeface="Times New Roman"/>
              </a:rPr>
              <a:t> a ser salvos </a:t>
            </a:r>
            <a:r>
              <a:rPr lang="en-US" dirty="0" err="1" smtClean="0">
                <a:latin typeface="Times New Roman"/>
                <a:ea typeface="Times New Roman"/>
              </a:rPr>
              <a:t>para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aprovecharse</a:t>
            </a:r>
            <a:r>
              <a:rPr lang="en-US" dirty="0" smtClean="0">
                <a:latin typeface="Times New Roman"/>
                <a:ea typeface="Times New Roman"/>
              </a:rPr>
              <a:t> de </a:t>
            </a:r>
            <a:r>
              <a:rPr lang="en-US" dirty="0" err="1" smtClean="0">
                <a:latin typeface="Times New Roman"/>
                <a:ea typeface="Times New Roman"/>
              </a:rPr>
              <a:t>este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consuelo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717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16  Entrenando el Liderazgo</vt:lpstr>
      <vt:lpstr>El Director de los Himnos en un culto</vt:lpstr>
      <vt:lpstr>Entrenando Líderes en la Predicación  – Preparando y Presentando el sermón</vt:lpstr>
      <vt:lpstr>Sermones Especiales</vt:lpstr>
      <vt:lpstr>I. EVANGELÍSTICOS</vt:lpstr>
      <vt:lpstr>II. Sermones para niños Mat. 19:13-14</vt:lpstr>
      <vt:lpstr>III. Sermones para jóvenes  Mat. 19:16-22</vt:lpstr>
      <vt:lpstr>IV. Ocasiones especiales</vt:lpstr>
      <vt:lpstr>V. FUNERALES </vt:lpstr>
      <vt:lpstr>Equipo de Estudios bíblicos en hogares</vt:lpstr>
      <vt:lpstr>“SILO” = Pequeño granero </vt:lpstr>
      <vt:lpstr>Manual de Ujieres:  Las Tareas y Responsabilidades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XVI.  Entrenando el Liderazgo</dc:title>
  <dc:creator>Pastor's Laptop</dc:creator>
  <cp:lastModifiedBy>Pastor's Laptop</cp:lastModifiedBy>
  <cp:revision>7</cp:revision>
  <dcterms:created xsi:type="dcterms:W3CDTF">2010-01-14T07:31:27Z</dcterms:created>
  <dcterms:modified xsi:type="dcterms:W3CDTF">2010-01-15T03:16:02Z</dcterms:modified>
</cp:coreProperties>
</file>